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slideMasters/slideMaster4.xml" ContentType="application/vnd.openxmlformats-officedocument.presentationml.slideMaster+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5.xml" ContentType="application/vnd.openxmlformats-officedocument.presentationml.slideMaster+xml"/>
  <Override PartName="/ppt/slides/slide8.xml" ContentType="application/vnd.openxmlformats-officedocument.presentationml.slide+xml"/>
  <Override PartName="/ppt/slideLayouts/slideLayout59.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72" r:id="rId2"/>
    <p:sldMasterId id="2147483684" r:id="rId3"/>
    <p:sldMasterId id="2147483696" r:id="rId4"/>
    <p:sldMasterId id="2147483708" r:id="rId5"/>
    <p:sldMasterId id="2147483720" r:id="rId6"/>
  </p:sldMasterIdLst>
  <p:notesMasterIdLst>
    <p:notesMasterId r:id="rId37"/>
  </p:notesMasterIdLst>
  <p:sldIdLst>
    <p:sldId id="257" r:id="rId7"/>
    <p:sldId id="266" r:id="rId8"/>
    <p:sldId id="355" r:id="rId9"/>
    <p:sldId id="310" r:id="rId10"/>
    <p:sldId id="313" r:id="rId11"/>
    <p:sldId id="381" r:id="rId12"/>
    <p:sldId id="382" r:id="rId13"/>
    <p:sldId id="383" r:id="rId14"/>
    <p:sldId id="384" r:id="rId15"/>
    <p:sldId id="385" r:id="rId16"/>
    <p:sldId id="386" r:id="rId17"/>
    <p:sldId id="403" r:id="rId18"/>
    <p:sldId id="387" r:id="rId19"/>
    <p:sldId id="388" r:id="rId20"/>
    <p:sldId id="389" r:id="rId21"/>
    <p:sldId id="369" r:id="rId22"/>
    <p:sldId id="390" r:id="rId23"/>
    <p:sldId id="371" r:id="rId24"/>
    <p:sldId id="391" r:id="rId25"/>
    <p:sldId id="373" r:id="rId26"/>
    <p:sldId id="392" r:id="rId27"/>
    <p:sldId id="393" r:id="rId28"/>
    <p:sldId id="376" r:id="rId29"/>
    <p:sldId id="402" r:id="rId30"/>
    <p:sldId id="394" r:id="rId31"/>
    <p:sldId id="378" r:id="rId32"/>
    <p:sldId id="400" r:id="rId33"/>
    <p:sldId id="395" r:id="rId34"/>
    <p:sldId id="380" r:id="rId35"/>
    <p:sldId id="404" r:id="rId3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5F5BA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221" autoAdjust="0"/>
    <p:restoredTop sz="99822" autoAdjust="0"/>
  </p:normalViewPr>
  <p:slideViewPr>
    <p:cSldViewPr>
      <p:cViewPr>
        <p:scale>
          <a:sx n="82" d="100"/>
          <a:sy n="82" d="100"/>
        </p:scale>
        <p:origin x="-954" y="45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viewProps" Target="viewProps.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7D1327AA-3989-4897-8247-ECA38638EF6D}" type="datetimeFigureOut">
              <a:rPr lang="en-US" smtClean="0"/>
              <a:pPr/>
              <a:t>11/23/2015</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44FC3540-07F2-46B6-8101-4C1F1CDDC886}" type="slidenum">
              <a:rPr lang="en-US" smtClean="0"/>
              <a:pPr/>
              <a:t>‹Nº›</a:t>
            </a:fld>
            <a:endParaRPr lang="en-US"/>
          </a:p>
        </p:txBody>
      </p:sp>
    </p:spTree>
    <p:extLst>
      <p:ext uri="{BB962C8B-B14F-4D97-AF65-F5344CB8AC3E}">
        <p14:creationId xmlns:p14="http://schemas.microsoft.com/office/powerpoint/2010/main" xmlns="" val="14785806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16864844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11915527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20577358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6EC4AC6-6E41-CE4F-B51D-4156D158502E}"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4F0F9A-18D8-6D43-AE3B-9E1694E2201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4586387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C4AC6-6E41-CE4F-B51D-4156D158502E}"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4F0F9A-18D8-6D43-AE3B-9E1694E2201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5345774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EC4AC6-6E41-CE4F-B51D-4156D158502E}"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4F0F9A-18D8-6D43-AE3B-9E1694E2201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46527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6EC4AC6-6E41-CE4F-B51D-4156D158502E}"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C4F0F9A-18D8-6D43-AE3B-9E1694E2201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50848948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6EC4AC6-6E41-CE4F-B51D-4156D158502E}" type="datetimeFigureOut">
              <a:rPr lang="en-US" smtClean="0">
                <a:solidFill>
                  <a:prstClr val="black">
                    <a:tint val="75000"/>
                  </a:prstClr>
                </a:solidFill>
              </a:rPr>
              <a:pPr/>
              <a:t>11/23/2015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C4F0F9A-18D8-6D43-AE3B-9E1694E2201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8943069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6EC4AC6-6E41-CE4F-B51D-4156D158502E}" type="datetimeFigureOut">
              <a:rPr lang="en-US" smtClean="0">
                <a:solidFill>
                  <a:prstClr val="black">
                    <a:tint val="75000"/>
                  </a:prstClr>
                </a:solidFill>
              </a:rPr>
              <a:pPr/>
              <a:t>11/23/2015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C4F0F9A-18D8-6D43-AE3B-9E1694E2201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30728597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EC4AC6-6E41-CE4F-B51D-4156D158502E}" type="datetimeFigureOut">
              <a:rPr lang="en-US" smtClean="0">
                <a:solidFill>
                  <a:prstClr val="black">
                    <a:tint val="75000"/>
                  </a:prstClr>
                </a:solidFill>
              </a:rPr>
              <a:pPr/>
              <a:t>11/23/2015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C4F0F9A-18D8-6D43-AE3B-9E1694E2201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2729168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C4AC6-6E41-CE4F-B51D-4156D158502E}"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C4F0F9A-18D8-6D43-AE3B-9E1694E2201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126091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5064131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EC4AC6-6E41-CE4F-B51D-4156D158502E}"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C4F0F9A-18D8-6D43-AE3B-9E1694E2201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7590663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C4AC6-6E41-CE4F-B51D-4156D158502E}"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4F0F9A-18D8-6D43-AE3B-9E1694E2201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399179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6EC4AC6-6E41-CE4F-B51D-4156D158502E}"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C4F0F9A-18D8-6D43-AE3B-9E1694E2201C}"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73010629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82561433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06379873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07252148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229534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23933726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96358393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72878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F46FB-64D2-4416-82C8-05302A72F9C4}" type="datetimeFigureOut">
              <a:rPr lang="en-US" smtClean="0"/>
              <a:pPr/>
              <a:t>11/23/2015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69541432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18336968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85859868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847031688"/>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2257936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21173847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45543785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53123892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00170214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49503229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5900803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1F46FB-64D2-4416-82C8-05302A72F9C4}"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1744413491"/>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727554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560967425"/>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427950704"/>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0581852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4017684003"/>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166740425"/>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857706639"/>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240293916"/>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4731173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4176003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1F46FB-64D2-4416-82C8-05302A72F9C4}" type="datetimeFigureOut">
              <a:rPr lang="en-US" smtClean="0"/>
              <a:pPr/>
              <a:t>11/23/2015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650256299"/>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47765110"/>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816946868"/>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940976543"/>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690845745"/>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32586585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60952758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771414071"/>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962611802"/>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550492053"/>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063871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1F46FB-64D2-4416-82C8-05302A72F9C4}" type="datetimeFigureOut">
              <a:rPr lang="en-US" smtClean="0"/>
              <a:pPr/>
              <a:t>11/23/2015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2839457948"/>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4277245161"/>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2737792984"/>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342005661"/>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18614765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470060585"/>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1874240947"/>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71873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F46FB-64D2-4416-82C8-05302A72F9C4}" type="datetimeFigureOut">
              <a:rPr lang="en-US" smtClean="0"/>
              <a:pPr/>
              <a:t>11/23/2015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1459758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46FB-64D2-4416-82C8-05302A72F9C4}"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1293593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F1F46FB-64D2-4416-82C8-05302A72F9C4}" type="datetimeFigureOut">
              <a:rPr lang="en-US" smtClean="0"/>
              <a:pPr/>
              <a:t>11/23/2015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40582989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F46FB-64D2-4416-82C8-05302A72F9C4}" type="datetimeFigureOut">
              <a:rPr lang="en-US" smtClean="0"/>
              <a:pPr/>
              <a:t>11/23/2015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22B4F-EC75-4ADB-A1D3-5E56806201B2}" type="slidenum">
              <a:rPr lang="en-US" smtClean="0"/>
              <a:pPr/>
              <a:t>‹Nº›</a:t>
            </a:fld>
            <a:endParaRPr lang="en-US"/>
          </a:p>
        </p:txBody>
      </p:sp>
    </p:spTree>
    <p:extLst>
      <p:ext uri="{BB962C8B-B14F-4D97-AF65-F5344CB8AC3E}">
        <p14:creationId xmlns:p14="http://schemas.microsoft.com/office/powerpoint/2010/main" xmlns="" val="22228048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457200"/>
            <a:fld id="{56EC4AC6-6E41-CE4F-B51D-4156D158502E}" type="datetimeFigureOut">
              <a:rPr lang="en-US" smtClean="0">
                <a:solidFill>
                  <a:prstClr val="black">
                    <a:tint val="75000"/>
                  </a:prstClr>
                </a:solidFill>
              </a:rPr>
              <a:pPr defTabSz="457200"/>
              <a:t>11/23/2015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457200"/>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457200"/>
            <a:fld id="{6C4F0F9A-18D8-6D43-AE3B-9E1694E2201C}" type="slidenum">
              <a:rPr lang="en-US" smtClean="0">
                <a:solidFill>
                  <a:prstClr val="black">
                    <a:tint val="75000"/>
                  </a:prstClr>
                </a:solidFill>
              </a:rPr>
              <a:pPr defTabSz="457200"/>
              <a:t>‹Nº›</a:t>
            </a:fld>
            <a:endParaRPr lang="en-US">
              <a:solidFill>
                <a:prstClr val="black">
                  <a:tint val="75000"/>
                </a:prstClr>
              </a:solidFill>
            </a:endParaRPr>
          </a:p>
        </p:txBody>
      </p:sp>
    </p:spTree>
    <p:extLst>
      <p:ext uri="{BB962C8B-B14F-4D97-AF65-F5344CB8AC3E}">
        <p14:creationId xmlns:p14="http://schemas.microsoft.com/office/powerpoint/2010/main" xmlns="" val="1211962966"/>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12286174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85723716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640513072"/>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F46FB-64D2-4416-82C8-05302A72F9C4}" type="datetimeFigureOut">
              <a:rPr lang="en-US" smtClean="0">
                <a:solidFill>
                  <a:prstClr val="black">
                    <a:tint val="75000"/>
                  </a:prstClr>
                </a:solidFill>
              </a:rPr>
              <a:pPr/>
              <a:t>11/23/2015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522B4F-EC75-4ADB-A1D3-5E56806201B2}" type="slidenum">
              <a:rPr lang="en-US" smtClean="0">
                <a:solidFill>
                  <a:prstClr val="black">
                    <a:tint val="75000"/>
                  </a:prstClr>
                </a:solidFill>
              </a:rPr>
              <a:pPr/>
              <a:t>‹Nº›</a:t>
            </a:fld>
            <a:endParaRPr lang="en-US">
              <a:solidFill>
                <a:prstClr val="black">
                  <a:tint val="75000"/>
                </a:prstClr>
              </a:solidFill>
            </a:endParaRPr>
          </a:p>
        </p:txBody>
      </p:sp>
    </p:spTree>
    <p:extLst>
      <p:ext uri="{BB962C8B-B14F-4D97-AF65-F5344CB8AC3E}">
        <p14:creationId xmlns:p14="http://schemas.microsoft.com/office/powerpoint/2010/main" xmlns="" val="3255838395"/>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4.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35.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6.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7.xml"/></Relationships>
</file>

<file path=ppt/slides/_rels/slide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1 Rectángulo"/>
          <p:cNvSpPr/>
          <p:nvPr/>
        </p:nvSpPr>
        <p:spPr>
          <a:xfrm>
            <a:off x="0" y="0"/>
            <a:ext cx="9144000" cy="3358388"/>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2000" dirty="0">
              <a:solidFill>
                <a:prstClr val="white"/>
              </a:solidFill>
            </a:endParaRPr>
          </a:p>
        </p:txBody>
      </p:sp>
      <p:sp>
        <p:nvSpPr>
          <p:cNvPr id="18" name="17 Rectángulo"/>
          <p:cNvSpPr/>
          <p:nvPr/>
        </p:nvSpPr>
        <p:spPr>
          <a:xfrm>
            <a:off x="13855" y="6367473"/>
            <a:ext cx="1619672" cy="476672"/>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DO" dirty="0">
              <a:solidFill>
                <a:prstClr val="white"/>
              </a:solidFill>
            </a:endParaRPr>
          </a:p>
        </p:txBody>
      </p:sp>
      <p:sp>
        <p:nvSpPr>
          <p:cNvPr id="1026" name="Rectangle 2"/>
          <p:cNvSpPr>
            <a:spLocks noChangeArrowheads="1"/>
          </p:cNvSpPr>
          <p:nvPr/>
        </p:nvSpPr>
        <p:spPr bwMode="auto">
          <a:xfrm flipH="1">
            <a:off x="971600" y="990600"/>
            <a:ext cx="72008" cy="1554480"/>
          </a:xfrm>
          <a:prstGeom prst="rect">
            <a:avLst/>
          </a:prstGeom>
          <a:solidFill>
            <a:srgbClr val="FE8637"/>
          </a:solidFill>
          <a:ln w="9525">
            <a:solidFill>
              <a:srgbClr val="FE8637"/>
            </a:solidFill>
            <a:miter lim="800000"/>
            <a:headEnd/>
            <a:tailEnd/>
          </a:ln>
        </p:spPr>
        <p:txBody>
          <a:bodyPr vert="horz" wrap="square" lIns="91440" tIns="45720" rIns="91440" bIns="45720" numCol="1" anchor="t" anchorCtr="0" compatLnSpc="1">
            <a:prstTxWarp prst="textNoShape">
              <a:avLst/>
            </a:prstTxWarp>
          </a:bodyPr>
          <a:lstStyle/>
          <a:p>
            <a:endParaRPr lang="es-DO" dirty="0">
              <a:solidFill>
                <a:prstClr val="black"/>
              </a:solidFill>
            </a:endParaRPr>
          </a:p>
        </p:txBody>
      </p:sp>
      <p:sp>
        <p:nvSpPr>
          <p:cNvPr id="1038" name="Rectangle 14"/>
          <p:cNvSpPr>
            <a:spLocks noChangeArrowheads="1"/>
          </p:cNvSpPr>
          <p:nvPr/>
        </p:nvSpPr>
        <p:spPr bwMode="auto">
          <a:xfrm>
            <a:off x="1056118" y="798344"/>
            <a:ext cx="7704856"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pPr>
            <a:r>
              <a:rPr lang="es-ES" sz="4000" b="1" dirty="0">
                <a:solidFill>
                  <a:prstClr val="white"/>
                </a:solidFill>
                <a:latin typeface="Tw Cen MT" pitchFamily="34" charset="0"/>
                <a:ea typeface="Times New Roman" pitchFamily="18" charset="0"/>
                <a:cs typeface="Times New Roman" pitchFamily="18" charset="0"/>
              </a:rPr>
              <a:t>Mesas de Trabajo</a:t>
            </a:r>
          </a:p>
          <a:p>
            <a:pPr fontAlgn="base">
              <a:spcBef>
                <a:spcPct val="0"/>
              </a:spcBef>
              <a:spcAft>
                <a:spcPct val="0"/>
              </a:spcAft>
            </a:pPr>
            <a:r>
              <a:rPr lang="es-ES" sz="4000" b="1" dirty="0">
                <a:solidFill>
                  <a:prstClr val="white"/>
                </a:solidFill>
                <a:latin typeface="Tw Cen MT" pitchFamily="34" charset="0"/>
                <a:ea typeface="Times New Roman" pitchFamily="18" charset="0"/>
                <a:cs typeface="Times New Roman" pitchFamily="18" charset="0"/>
              </a:rPr>
              <a:t>Sesión Final</a:t>
            </a:r>
          </a:p>
          <a:p>
            <a:pPr fontAlgn="base">
              <a:spcBef>
                <a:spcPct val="0"/>
              </a:spcBef>
              <a:spcAft>
                <a:spcPct val="0"/>
              </a:spcAft>
            </a:pPr>
            <a:r>
              <a:rPr lang="es-ES" sz="4000" b="1" dirty="0">
                <a:solidFill>
                  <a:prstClr val="white"/>
                </a:solidFill>
                <a:latin typeface="Tw Cen MT" pitchFamily="34" charset="0"/>
                <a:ea typeface="Times New Roman" pitchFamily="18" charset="0"/>
                <a:cs typeface="Times New Roman" pitchFamily="18" charset="0"/>
              </a:rPr>
              <a:t>VIII Convención Empresarial 2015</a:t>
            </a:r>
          </a:p>
        </p:txBody>
      </p:sp>
      <p:sp>
        <p:nvSpPr>
          <p:cNvPr id="7" name="AutoShape 2" descr="Image result for conep logo"/>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solidFill>
                <a:prstClr val="black"/>
              </a:solidFill>
            </a:endParaRPr>
          </a:p>
        </p:txBody>
      </p:sp>
      <p:sp>
        <p:nvSpPr>
          <p:cNvPr id="2" name="1 CuadroTexto"/>
          <p:cNvSpPr txBox="1"/>
          <p:nvPr/>
        </p:nvSpPr>
        <p:spPr>
          <a:xfrm>
            <a:off x="0" y="6167735"/>
            <a:ext cx="9143999" cy="461665"/>
          </a:xfrm>
          <a:prstGeom prst="rect">
            <a:avLst/>
          </a:prstGeom>
          <a:noFill/>
        </p:spPr>
        <p:txBody>
          <a:bodyPr wrap="square" rtlCol="0">
            <a:spAutoFit/>
          </a:bodyPr>
          <a:lstStyle/>
          <a:p>
            <a:pPr algn="ctr"/>
            <a:r>
              <a:rPr lang="en-US" sz="2400" b="1" dirty="0" smtClean="0">
                <a:solidFill>
                  <a:prstClr val="black">
                    <a:lumMod val="75000"/>
                    <a:lumOff val="25000"/>
                  </a:prstClr>
                </a:solidFill>
                <a:latin typeface="Tw Cen MT" pitchFamily="34" charset="0"/>
              </a:rPr>
              <a:t>20 </a:t>
            </a:r>
            <a:r>
              <a:rPr lang="en-US" sz="2400" b="1" dirty="0">
                <a:solidFill>
                  <a:prstClr val="black">
                    <a:lumMod val="75000"/>
                    <a:lumOff val="25000"/>
                  </a:prstClr>
                </a:solidFill>
                <a:latin typeface="Tw Cen MT" pitchFamily="34" charset="0"/>
              </a:rPr>
              <a:t>Octubre 2015</a:t>
            </a:r>
          </a:p>
        </p:txBody>
      </p:sp>
      <p:pic>
        <p:nvPicPr>
          <p:cNvPr id="10"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3264060" y="3522394"/>
            <a:ext cx="2615878" cy="2624036"/>
          </a:xfrm>
          <a:prstGeom prst="rect">
            <a:avLst/>
          </a:prstGeom>
        </p:spPr>
      </p:pic>
    </p:spTree>
    <p:extLst>
      <p:ext uri="{BB962C8B-B14F-4D97-AF65-F5344CB8AC3E}">
        <p14:creationId xmlns:p14="http://schemas.microsoft.com/office/powerpoint/2010/main" xmlns="" val="264926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3 Marcador de contenido"/>
          <p:cNvGraphicFramePr>
            <a:graphicFrameLocks/>
          </p:cNvGraphicFramePr>
          <p:nvPr>
            <p:extLst>
              <p:ext uri="{D42A27DB-BD31-4B8C-83A1-F6EECF244321}">
                <p14:modId xmlns:p14="http://schemas.microsoft.com/office/powerpoint/2010/main" xmlns="" val="2557253064"/>
              </p:ext>
            </p:extLst>
          </p:nvPr>
        </p:nvGraphicFramePr>
        <p:xfrm>
          <a:off x="304800" y="2819400"/>
          <a:ext cx="8458200" cy="1676400"/>
        </p:xfrm>
        <a:graphic>
          <a:graphicData uri="http://schemas.openxmlformats.org/drawingml/2006/table">
            <a:tbl>
              <a:tblPr firstRow="1" bandRow="1">
                <a:tableStyleId>{3B4B98B0-60AC-42C2-AFA5-B58CD77FA1E5}</a:tableStyleId>
              </a:tblPr>
              <a:tblGrid>
                <a:gridCol w="8458200"/>
              </a:tblGrid>
              <a:tr h="1676400">
                <a:tc>
                  <a:txBody>
                    <a:bodyPr/>
                    <a:lstStyle/>
                    <a:p>
                      <a:r>
                        <a:rPr lang="es-DO" sz="1600" b="1" noProof="0" dirty="0" smtClean="0">
                          <a:latin typeface="Tw Cen MT" pitchFamily="34" charset="0"/>
                        </a:rPr>
                        <a:t>Problemática 3/Contexto:</a:t>
                      </a:r>
                    </a:p>
                    <a:p>
                      <a:pPr algn="just"/>
                      <a:r>
                        <a:rPr lang="es-ES" sz="1400" b="0" strike="noStrike" noProof="0" dirty="0" smtClean="0">
                          <a:latin typeface="Tw Cen MT" pitchFamily="34" charset="0"/>
                        </a:rPr>
                        <a:t>Ante la ausencia de una Política Nacional de Viviendas el déficit habitacional en el país se incrementa cada año (908,000 viviendas al 2013) afectando la calidad de vida y capacidad productiva de millones de dominicanos, y no permitiendo el desarrollo del importante mercado hipotecario</a:t>
                      </a:r>
                    </a:p>
                  </a:txBody>
                  <a:tcPr/>
                </a:tc>
              </a:tr>
            </a:tbl>
          </a:graphicData>
        </a:graphic>
      </p:graphicFrame>
      <p:graphicFrame>
        <p:nvGraphicFramePr>
          <p:cNvPr id="26" name="3 Marcador de contenido"/>
          <p:cNvGraphicFramePr>
            <a:graphicFrameLocks/>
          </p:cNvGraphicFramePr>
          <p:nvPr>
            <p:extLst>
              <p:ext uri="{D42A27DB-BD31-4B8C-83A1-F6EECF244321}">
                <p14:modId xmlns:p14="http://schemas.microsoft.com/office/powerpoint/2010/main" xmlns="" val="229419649"/>
              </p:ext>
            </p:extLst>
          </p:nvPr>
        </p:nvGraphicFramePr>
        <p:xfrm>
          <a:off x="304800" y="4724400"/>
          <a:ext cx="4953000" cy="1981200"/>
        </p:xfrm>
        <a:graphic>
          <a:graphicData uri="http://schemas.openxmlformats.org/drawingml/2006/table">
            <a:tbl>
              <a:tblPr bandRow="1">
                <a:tableStyleId>{3B4B98B0-60AC-42C2-AFA5-B58CD77FA1E5}</a:tableStyleId>
              </a:tblPr>
              <a:tblGrid>
                <a:gridCol w="4953000"/>
              </a:tblGrid>
              <a:tr h="1981200">
                <a:tc>
                  <a:txBody>
                    <a:bodyPr/>
                    <a:lstStyle/>
                    <a:p>
                      <a:pPr algn="just"/>
                      <a:r>
                        <a:rPr lang="en-US" sz="1600" b="1" dirty="0" smtClean="0">
                          <a:latin typeface="Tw Cen MT" pitchFamily="34" charset="0"/>
                        </a:rPr>
                        <a:t>Objetivo 3:</a:t>
                      </a:r>
                    </a:p>
                    <a:p>
                      <a:pPr algn="just"/>
                      <a:r>
                        <a:rPr lang="es-ES" sz="1400" noProof="0" dirty="0" smtClean="0">
                          <a:solidFill>
                            <a:schemeClr val="tx1"/>
                          </a:solidFill>
                          <a:latin typeface="Tw Cen MT" pitchFamily="34" charset="0"/>
                        </a:rPr>
                        <a:t>Desarrollar planes o alianzas publicas y privadas</a:t>
                      </a:r>
                      <a:r>
                        <a:rPr lang="es-ES" sz="1400" baseline="0" noProof="0" dirty="0" smtClean="0">
                          <a:solidFill>
                            <a:schemeClr val="tx1"/>
                          </a:solidFill>
                          <a:latin typeface="Tw Cen MT" pitchFamily="34" charset="0"/>
                        </a:rPr>
                        <a:t> a través de la </a:t>
                      </a:r>
                      <a:r>
                        <a:rPr lang="es-ES" sz="1400" baseline="0" noProof="0" dirty="0" err="1" smtClean="0">
                          <a:solidFill>
                            <a:schemeClr val="tx1"/>
                          </a:solidFill>
                          <a:latin typeface="Tw Cen MT" pitchFamily="34" charset="0"/>
                        </a:rPr>
                        <a:t>inst.</a:t>
                      </a:r>
                      <a:r>
                        <a:rPr lang="es-ES" sz="1400" baseline="0" noProof="0" dirty="0" smtClean="0">
                          <a:solidFill>
                            <a:schemeClr val="tx1"/>
                          </a:solidFill>
                          <a:latin typeface="Tw Cen MT" pitchFamily="34" charset="0"/>
                        </a:rPr>
                        <a:t> fiduciarios para la mejora de la infraestructura del país y reducir el déficit habitacional </a:t>
                      </a:r>
                      <a:r>
                        <a:rPr lang="es-ES" sz="1400" noProof="0" dirty="0" smtClean="0">
                          <a:solidFill>
                            <a:schemeClr val="tx1"/>
                          </a:solidFill>
                          <a:latin typeface="Tw Cen MT" pitchFamily="34" charset="0"/>
                        </a:rPr>
                        <a:t>que promueva el desarrollo de  proyectos habitacionales privados y  públicos/privados, donde se conjuguen todas las iniciativas estatales destinadas a este fin.  </a:t>
                      </a:r>
                    </a:p>
                  </a:txBody>
                  <a:tcPr/>
                </a:tc>
              </a:tr>
            </a:tbl>
          </a:graphicData>
        </a:graphic>
      </p:graphicFrame>
      <p:graphicFrame>
        <p:nvGraphicFramePr>
          <p:cNvPr id="27" name="5 Tabla"/>
          <p:cNvGraphicFramePr>
            <a:graphicFrameLocks noGrp="1"/>
          </p:cNvGraphicFramePr>
          <p:nvPr>
            <p:extLst>
              <p:ext uri="{D42A27DB-BD31-4B8C-83A1-F6EECF244321}">
                <p14:modId xmlns:p14="http://schemas.microsoft.com/office/powerpoint/2010/main" xmlns="" val="3531423471"/>
              </p:ext>
            </p:extLst>
          </p:nvPr>
        </p:nvGraphicFramePr>
        <p:xfrm>
          <a:off x="304800" y="2362200"/>
          <a:ext cx="8458200" cy="370840"/>
        </p:xfrm>
        <a:graphic>
          <a:graphicData uri="http://schemas.openxmlformats.org/drawingml/2006/table">
            <a:tbl>
              <a:tblPr firstRow="1" bandRow="1">
                <a:tableStyleId>{5C22544A-7EE6-4342-B048-85BDC9FD1C3A}</a:tableStyleId>
              </a:tblPr>
              <a:tblGrid>
                <a:gridCol w="1524000"/>
                <a:gridCol w="3048000"/>
                <a:gridCol w="1600200"/>
                <a:gridCol w="2286000"/>
              </a:tblGrid>
              <a:tr h="370840">
                <a:tc>
                  <a:txBody>
                    <a:bodyPr/>
                    <a:lstStyle/>
                    <a:p>
                      <a:pPr algn="r"/>
                      <a:r>
                        <a:rPr lang="en-US" sz="1600" dirty="0" smtClean="0">
                          <a:solidFill>
                            <a:schemeClr val="bg1"/>
                          </a:solidFill>
                          <a:latin typeface="Tw Cen MT" pitchFamily="34" charset="0"/>
                        </a:rPr>
                        <a:t>Líder de </a:t>
                      </a: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Circe Almánzar</a:t>
                      </a:r>
                      <a:endParaRPr lang="en-US" sz="1600" dirty="0">
                        <a:solidFill>
                          <a:schemeClr val="tx1">
                            <a:lumMod val="85000"/>
                            <a:lumOff val="15000"/>
                          </a:schemeClr>
                        </a:solidFill>
                        <a:latin typeface="Tw Cen MT" pitchFamily="34" charset="0"/>
                      </a:endParaRPr>
                    </a:p>
                  </a:txBody>
                  <a:tcPr>
                    <a:solidFill>
                      <a:schemeClr val="bg2"/>
                    </a:solidFill>
                  </a:tcPr>
                </a:tc>
                <a:tc>
                  <a:txBody>
                    <a:bodyPr/>
                    <a:lstStyle/>
                    <a:p>
                      <a:pPr algn="r"/>
                      <a:r>
                        <a:rPr lang="en-US" sz="1600" dirty="0" smtClean="0">
                          <a:solidFill>
                            <a:schemeClr val="bg1"/>
                          </a:solidFill>
                          <a:latin typeface="Tw Cen MT" pitchFamily="34" charset="0"/>
                        </a:rPr>
                        <a:t>Líder de Mesa:</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Roberto </a:t>
                      </a:r>
                      <a:r>
                        <a:rPr lang="en-US" sz="1600" dirty="0" err="1" smtClean="0">
                          <a:solidFill>
                            <a:schemeClr val="tx1">
                              <a:lumMod val="85000"/>
                              <a:lumOff val="15000"/>
                            </a:schemeClr>
                          </a:solidFill>
                          <a:latin typeface="Tw Cen MT" pitchFamily="34" charset="0"/>
                        </a:rPr>
                        <a:t>Despradel</a:t>
                      </a:r>
                      <a:endParaRPr lang="en-US" sz="1600" dirty="0" smtClean="0">
                        <a:solidFill>
                          <a:schemeClr val="tx1">
                            <a:lumMod val="85000"/>
                            <a:lumOff val="15000"/>
                          </a:schemeClr>
                        </a:solidFill>
                        <a:latin typeface="Tw Cen MT" pitchFamily="34" charset="0"/>
                      </a:endParaRPr>
                    </a:p>
                  </a:txBody>
                  <a:tcPr>
                    <a:solidFill>
                      <a:schemeClr val="bg2"/>
                    </a:solidFill>
                  </a:tcPr>
                </a:tc>
              </a:tr>
            </a:tbl>
          </a:graphicData>
        </a:graphic>
      </p:graphicFrame>
      <p:graphicFrame>
        <p:nvGraphicFramePr>
          <p:cNvPr id="28" name="12 Tabla"/>
          <p:cNvGraphicFramePr>
            <a:graphicFrameLocks noGrp="1"/>
          </p:cNvGraphicFramePr>
          <p:nvPr>
            <p:extLst>
              <p:ext uri="{D42A27DB-BD31-4B8C-83A1-F6EECF244321}">
                <p14:modId xmlns:p14="http://schemas.microsoft.com/office/powerpoint/2010/main" xmlns="" val="2581818198"/>
              </p:ext>
            </p:extLst>
          </p:nvPr>
        </p:nvGraphicFramePr>
        <p:xfrm>
          <a:off x="304800" y="1143000"/>
          <a:ext cx="8458200" cy="1249680"/>
        </p:xfrm>
        <a:graphic>
          <a:graphicData uri="http://schemas.openxmlformats.org/drawingml/2006/table">
            <a:tbl>
              <a:tblPr firstRow="1" bandRow="1">
                <a:tableStyleId>{5C22544A-7EE6-4342-B048-85BDC9FD1C3A}</a:tableStyleId>
              </a:tblPr>
              <a:tblGrid>
                <a:gridCol w="1524000"/>
                <a:gridCol w="3048000"/>
                <a:gridCol w="1600200"/>
                <a:gridCol w="2286000"/>
              </a:tblGrid>
              <a:tr h="838200">
                <a:tc>
                  <a:txBody>
                    <a:bodyPr/>
                    <a:lstStyle/>
                    <a:p>
                      <a:pPr algn="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 </a:t>
                      </a:r>
                      <a:endParaRPr lang="en-US" sz="1600" dirty="0">
                        <a:solidFill>
                          <a:schemeClr val="bg1"/>
                        </a:solidFill>
                        <a:latin typeface="Tw Cen MT" pitchFamily="34" charset="0"/>
                      </a:endParaRPr>
                    </a:p>
                  </a:txBody>
                  <a:tcPr/>
                </a:tc>
                <a:tc>
                  <a:txBody>
                    <a:bodyPr/>
                    <a:lstStyle/>
                    <a:p>
                      <a:r>
                        <a:rPr lang="es-ES" sz="1600" b="1" kern="1200" dirty="0" smtClean="0">
                          <a:solidFill>
                            <a:schemeClr val="tx1"/>
                          </a:solidFill>
                          <a:effectLst/>
                          <a:latin typeface="Tw Cen MT" pitchFamily="34" charset="0"/>
                          <a:ea typeface="+mn-ea"/>
                          <a:cs typeface="+mn-cs"/>
                        </a:rPr>
                        <a:t>Mejorar la infraestructura, fortalecer  el comercio y la promoción del país en el exterior</a:t>
                      </a:r>
                    </a:p>
                  </a:txBody>
                  <a:tcPr>
                    <a:solidFill>
                      <a:schemeClr val="bg2"/>
                    </a:solidFill>
                  </a:tcPr>
                </a:tc>
                <a:tc>
                  <a:txBody>
                    <a:bodyPr/>
                    <a:lstStyle/>
                    <a:p>
                      <a:pPr algn="r"/>
                      <a:r>
                        <a:rPr lang="en-US" sz="1600" dirty="0" smtClean="0">
                          <a:solidFill>
                            <a:schemeClr val="bg1"/>
                          </a:solidFill>
                          <a:latin typeface="Tw Cen MT" pitchFamily="34" charset="0"/>
                        </a:rPr>
                        <a:t>Tema:</a:t>
                      </a:r>
                      <a:endParaRPr lang="en-US" sz="1600" dirty="0">
                        <a:solidFill>
                          <a:schemeClr val="bg1"/>
                        </a:solidFill>
                        <a:latin typeface="Tw Cen MT"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DO" sz="1600" b="1" kern="1200" dirty="0" smtClean="0">
                          <a:solidFill>
                            <a:schemeClr val="tx1">
                              <a:lumMod val="85000"/>
                              <a:lumOff val="15000"/>
                            </a:schemeClr>
                          </a:solidFill>
                          <a:effectLst/>
                          <a:latin typeface="Tw Cen MT" pitchFamily="34" charset="0"/>
                          <a:ea typeface="+mn-ea"/>
                          <a:cs typeface="+mn-cs"/>
                        </a:rPr>
                        <a:t>Políticas activas de desarrollo productivo e infraestructura </a:t>
                      </a:r>
                      <a:r>
                        <a:rPr lang="es-DO" sz="1400" b="1" kern="1200" dirty="0" smtClean="0">
                          <a:solidFill>
                            <a:schemeClr val="tx1">
                              <a:lumMod val="85000"/>
                              <a:lumOff val="15000"/>
                            </a:schemeClr>
                          </a:solidFill>
                          <a:effectLst/>
                          <a:latin typeface="Tw Cen MT" pitchFamily="34" charset="0"/>
                          <a:ea typeface="+mn-ea"/>
                          <a:cs typeface="+mn-cs"/>
                        </a:rPr>
                        <a:t>(industrias, zona franca, turismo, vivienda, etc.)</a:t>
                      </a:r>
                    </a:p>
                  </a:txBody>
                  <a:tcPr>
                    <a:solidFill>
                      <a:schemeClr val="bg2"/>
                    </a:solidFill>
                  </a:tcPr>
                </a:tc>
              </a:tr>
            </a:tbl>
          </a:graphicData>
        </a:graphic>
      </p:graphicFrame>
      <p:graphicFrame>
        <p:nvGraphicFramePr>
          <p:cNvPr id="29" name="3 Marcador de contenido"/>
          <p:cNvGraphicFramePr>
            <a:graphicFrameLocks/>
          </p:cNvGraphicFramePr>
          <p:nvPr>
            <p:extLst>
              <p:ext uri="{D42A27DB-BD31-4B8C-83A1-F6EECF244321}">
                <p14:modId xmlns:p14="http://schemas.microsoft.com/office/powerpoint/2010/main" xmlns="" val="2487491361"/>
              </p:ext>
            </p:extLst>
          </p:nvPr>
        </p:nvGraphicFramePr>
        <p:xfrm>
          <a:off x="5334000" y="4724400"/>
          <a:ext cx="3429000" cy="1981200"/>
        </p:xfrm>
        <a:graphic>
          <a:graphicData uri="http://schemas.openxmlformats.org/drawingml/2006/table">
            <a:tbl>
              <a:tblPr firstRow="1" bandRow="1">
                <a:tableStyleId>{3B4B98B0-60AC-42C2-AFA5-B58CD77FA1E5}</a:tableStyleId>
              </a:tblPr>
              <a:tblGrid>
                <a:gridCol w="3429000"/>
              </a:tblGrid>
              <a:tr h="1981200">
                <a:tc>
                  <a:txBody>
                    <a:bodyPr/>
                    <a:lstStyle/>
                    <a:p>
                      <a:r>
                        <a:rPr lang="es-DO" sz="1600" noProof="0" dirty="0" smtClean="0">
                          <a:latin typeface="Tw Cen MT" pitchFamily="34" charset="0"/>
                        </a:rPr>
                        <a:t>Indicadores: </a:t>
                      </a:r>
                    </a:p>
                    <a:p>
                      <a:pPr marL="342900" indent="-342900">
                        <a:buFont typeface="+mj-lt"/>
                        <a:buAutoNum type="arabicParenR"/>
                      </a:pPr>
                      <a:r>
                        <a:rPr lang="es-ES" sz="1400" b="0" noProof="0" dirty="0" smtClean="0">
                          <a:latin typeface="Tw Cen MT" pitchFamily="34" charset="0"/>
                        </a:rPr>
                        <a:t>Construcción de 100,000 viviendas en 2017, con proyección de aumentar la cantidad en un 10% anual. </a:t>
                      </a:r>
                    </a:p>
                    <a:p>
                      <a:pPr marL="342900" indent="-342900">
                        <a:buFont typeface="+mj-lt"/>
                        <a:buAutoNum type="arabicParenR"/>
                      </a:pPr>
                      <a:r>
                        <a:rPr lang="es-ES" sz="1400" b="0" noProof="0" dirty="0" smtClean="0">
                          <a:solidFill>
                            <a:schemeClr val="tx1"/>
                          </a:solidFill>
                          <a:latin typeface="Tw Cen MT" pitchFamily="34" charset="0"/>
                        </a:rPr>
                        <a:t>Número de alianzas públicos privadas.</a:t>
                      </a:r>
                      <a:r>
                        <a:rPr lang="es-ES" sz="1400" b="0" baseline="0" noProof="0" dirty="0" smtClean="0">
                          <a:solidFill>
                            <a:schemeClr val="tx1"/>
                          </a:solidFill>
                          <a:latin typeface="Tw Cen MT" pitchFamily="34" charset="0"/>
                        </a:rPr>
                        <a:t> </a:t>
                      </a:r>
                    </a:p>
                    <a:p>
                      <a:pPr marL="342900" indent="-342900">
                        <a:buFont typeface="+mj-lt"/>
                        <a:buAutoNum type="arabicParenR"/>
                      </a:pPr>
                      <a:r>
                        <a:rPr lang="es-ES" sz="1400" b="0" baseline="0" noProof="0" dirty="0" smtClean="0">
                          <a:solidFill>
                            <a:schemeClr val="tx1"/>
                          </a:solidFill>
                          <a:latin typeface="Tw Cen MT" pitchFamily="34" charset="0"/>
                        </a:rPr>
                        <a:t>Aprobar una ley de alianza publico y privada (APP)</a:t>
                      </a:r>
                      <a:endParaRPr lang="es-ES" sz="1400" b="0" noProof="0" dirty="0" smtClean="0">
                        <a:solidFill>
                          <a:schemeClr val="tx1"/>
                        </a:solidFill>
                        <a:latin typeface="Tw Cen MT" pitchFamily="34" charset="0"/>
                      </a:endParaRPr>
                    </a:p>
                  </a:txBody>
                  <a:tcPr/>
                </a:tc>
              </a:tr>
            </a:tbl>
          </a:graphicData>
        </a:graphic>
      </p:graphicFrame>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671952295"/>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graphicFrame>
        <p:nvGraphicFramePr>
          <p:cNvPr id="7" name="3 Marcador de contenido"/>
          <p:cNvGraphicFramePr>
            <a:graphicFrameLocks/>
          </p:cNvGraphicFramePr>
          <p:nvPr>
            <p:extLst>
              <p:ext uri="{D42A27DB-BD31-4B8C-83A1-F6EECF244321}">
                <p14:modId xmlns:p14="http://schemas.microsoft.com/office/powerpoint/2010/main" xmlns="" val="3823336581"/>
              </p:ext>
            </p:extLst>
          </p:nvPr>
        </p:nvGraphicFramePr>
        <p:xfrm>
          <a:off x="89848" y="1143000"/>
          <a:ext cx="8961277" cy="4579620"/>
        </p:xfrm>
        <a:graphic>
          <a:graphicData uri="http://schemas.openxmlformats.org/drawingml/2006/table">
            <a:tbl>
              <a:tblPr firstRow="1" bandRow="1">
                <a:tableStyleId>{BC89EF96-8CEA-46FF-86C4-4CE0E7609802}</a:tableStyleId>
              </a:tblPr>
              <a:tblGrid>
                <a:gridCol w="3110552"/>
                <a:gridCol w="2667000"/>
                <a:gridCol w="2057400"/>
                <a:gridCol w="1126325"/>
              </a:tblGrid>
              <a:tr h="306977">
                <a:tc>
                  <a:txBody>
                    <a:bodyPr/>
                    <a:lstStyle/>
                    <a:p>
                      <a:pPr algn="ctr"/>
                      <a:r>
                        <a:rPr lang="es-DO" sz="1400" noProof="0" dirty="0" smtClean="0">
                          <a:latin typeface="Tw Cen MT" pitchFamily="34" charset="0"/>
                        </a:rPr>
                        <a:t>Propuestas de solución</a:t>
                      </a:r>
                      <a:endParaRPr lang="es-DO" sz="1400" noProof="0" dirty="0">
                        <a:latin typeface="Tw Cen MT" pitchFamily="34" charset="0"/>
                      </a:endParaRPr>
                    </a:p>
                  </a:txBody>
                  <a:tcPr anchor="ctr"/>
                </a:tc>
                <a:tc>
                  <a:txBody>
                    <a:bodyPr/>
                    <a:lstStyle/>
                    <a:p>
                      <a:pPr algn="ctr"/>
                      <a:r>
                        <a:rPr lang="en-US" sz="1400" dirty="0" err="1" smtClean="0">
                          <a:latin typeface="Tw Cen MT" pitchFamily="34" charset="0"/>
                        </a:rPr>
                        <a:t>Indicador</a:t>
                      </a:r>
                      <a:endParaRPr lang="en-US" sz="14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smtClean="0">
                          <a:latin typeface="Tw Cen MT" pitchFamily="34" charset="0"/>
                        </a:rPr>
                        <a:t>Actores</a:t>
                      </a:r>
                      <a:r>
                        <a:rPr lang="en-US" sz="1400" dirty="0" smtClean="0">
                          <a:latin typeface="Tw Cen MT" pitchFamily="34" charset="0"/>
                        </a:rPr>
                        <a:t> que</a:t>
                      </a:r>
                      <a:r>
                        <a:rPr lang="en-US" sz="1400" baseline="0" dirty="0" smtClean="0">
                          <a:latin typeface="Tw Cen MT" pitchFamily="34" charset="0"/>
                        </a:rPr>
                        <a:t> </a:t>
                      </a:r>
                      <a:r>
                        <a:rPr lang="en-US" sz="1400" baseline="0" dirty="0" err="1" smtClean="0">
                          <a:latin typeface="Tw Cen MT" pitchFamily="34" charset="0"/>
                        </a:rPr>
                        <a:t>intervienen</a:t>
                      </a:r>
                      <a:endParaRPr lang="en-US" sz="1400" dirty="0" smtClean="0">
                        <a:latin typeface="Tw Cen MT" pitchFamily="34" charset="0"/>
                      </a:endParaRPr>
                    </a:p>
                  </a:txBody>
                  <a:tcPr anchor="ctr"/>
                </a:tc>
                <a:tc>
                  <a:txBody>
                    <a:bodyPr/>
                    <a:lstStyle/>
                    <a:p>
                      <a:pPr algn="ctr"/>
                      <a:r>
                        <a:rPr lang="en-US" sz="1400" dirty="0" err="1" smtClean="0">
                          <a:latin typeface="Tw Cen MT" pitchFamily="34" charset="0"/>
                        </a:rPr>
                        <a:t>Fecha</a:t>
                      </a:r>
                      <a:r>
                        <a:rPr lang="en-US" sz="1400" dirty="0" smtClean="0">
                          <a:latin typeface="Tw Cen MT" pitchFamily="34" charset="0"/>
                        </a:rPr>
                        <a:t> meta</a:t>
                      </a:r>
                      <a:r>
                        <a:rPr lang="en-US" sz="1400" baseline="0" dirty="0" smtClean="0">
                          <a:latin typeface="Tw Cen MT" pitchFamily="34" charset="0"/>
                        </a:rPr>
                        <a:t> </a:t>
                      </a:r>
                      <a:r>
                        <a:rPr lang="en-US" sz="1050" dirty="0" smtClean="0">
                          <a:latin typeface="Tw Cen MT" pitchFamily="34" charset="0"/>
                        </a:rPr>
                        <a:t>(</a:t>
                      </a:r>
                      <a:r>
                        <a:rPr lang="en-US" sz="1050" dirty="0" err="1" smtClean="0">
                          <a:latin typeface="Tw Cen MT" pitchFamily="34" charset="0"/>
                        </a:rPr>
                        <a:t>trimestre</a:t>
                      </a:r>
                      <a:r>
                        <a:rPr lang="en-US" sz="1050" dirty="0" smtClean="0">
                          <a:latin typeface="Tw Cen MT" pitchFamily="34" charset="0"/>
                        </a:rPr>
                        <a:t>/</a:t>
                      </a:r>
                      <a:r>
                        <a:rPr lang="en-US" sz="1050" dirty="0" err="1" smtClean="0">
                          <a:latin typeface="Tw Cen MT" pitchFamily="34" charset="0"/>
                        </a:rPr>
                        <a:t>año</a:t>
                      </a:r>
                      <a:r>
                        <a:rPr lang="en-US" sz="1050" dirty="0" smtClean="0">
                          <a:latin typeface="Tw Cen MT" pitchFamily="34" charset="0"/>
                        </a:rPr>
                        <a:t>)</a:t>
                      </a:r>
                      <a:endParaRPr lang="en-US" sz="1050" dirty="0">
                        <a:latin typeface="Tw Cen MT" pitchFamily="34" charset="0"/>
                      </a:endParaRPr>
                    </a:p>
                  </a:txBody>
                  <a:tcPr anchor="ctr"/>
                </a:tc>
              </a:tr>
              <a:tr h="706978">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US" sz="1200" noProof="0" dirty="0" smtClean="0">
                          <a:latin typeface="Tw Cen MT" pitchFamily="34" charset="0"/>
                        </a:rPr>
                        <a:t>Aprobación de una ley</a:t>
                      </a:r>
                      <a:r>
                        <a:rPr lang="es-US" sz="1200" baseline="0" noProof="0" dirty="0" smtClean="0">
                          <a:latin typeface="Tw Cen MT" pitchFamily="34" charset="0"/>
                        </a:rPr>
                        <a:t> de d</a:t>
                      </a:r>
                      <a:r>
                        <a:rPr lang="es-US" sz="1200" noProof="0" dirty="0" smtClean="0">
                          <a:latin typeface="Tw Cen MT" pitchFamily="34" charset="0"/>
                        </a:rPr>
                        <a:t>e vivienda,</a:t>
                      </a:r>
                      <a:r>
                        <a:rPr lang="es-US" sz="1200" baseline="0" noProof="0" dirty="0" smtClean="0">
                          <a:latin typeface="Tw Cen MT" pitchFamily="34" charset="0"/>
                        </a:rPr>
                        <a:t> asentamientos urbanos y edificaciones, que incluya la reorientación del INVI y de los demás estamentos del Estado que participan en este sector.</a:t>
                      </a:r>
                      <a:endParaRPr lang="es-US" sz="1200" noProof="0" dirty="0" smtClean="0">
                        <a:latin typeface="Tw Cen MT" pitchFamily="34" charset="0"/>
                      </a:endParaRPr>
                    </a:p>
                  </a:txBody>
                  <a:tcPr/>
                </a:tc>
                <a:tc>
                  <a:txBody>
                    <a:bodyPr/>
                    <a:lstStyle/>
                    <a:p>
                      <a:pPr algn="ctr"/>
                      <a:r>
                        <a:rPr lang="es-US" sz="1200" noProof="0" dirty="0" smtClean="0">
                          <a:latin typeface="Tw Cen MT" pitchFamily="34" charset="0"/>
                        </a:rPr>
                        <a:t>Aprobación de la ley con la finalidad mencionada</a:t>
                      </a:r>
                      <a:endParaRPr lang="es-US" sz="1200" noProof="0" dirty="0">
                        <a:latin typeface="Tw Cen MT" pitchFamily="34" charset="0"/>
                      </a:endParaRPr>
                    </a:p>
                  </a:txBody>
                  <a:tcPr/>
                </a:tc>
                <a:tc>
                  <a:txBody>
                    <a:bodyPr/>
                    <a:lstStyle/>
                    <a:p>
                      <a:pPr algn="ctr"/>
                      <a:r>
                        <a:rPr lang="es-US" sz="1200" noProof="0" smtClean="0">
                          <a:latin typeface="Tw Cen MT" pitchFamily="34" charset="0"/>
                        </a:rPr>
                        <a:t>Poder</a:t>
                      </a:r>
                      <a:r>
                        <a:rPr lang="es-US" sz="1200" baseline="0" noProof="0" smtClean="0">
                          <a:latin typeface="Tw Cen MT" pitchFamily="34" charset="0"/>
                        </a:rPr>
                        <a:t> Legislativo</a:t>
                      </a:r>
                      <a:r>
                        <a:rPr lang="es-US" sz="1200" noProof="0" smtClean="0">
                          <a:latin typeface="Tw Cen MT" pitchFamily="34" charset="0"/>
                        </a:rPr>
                        <a:t>,</a:t>
                      </a:r>
                      <a:r>
                        <a:rPr lang="es-US" sz="1200" baseline="0" noProof="0" smtClean="0">
                          <a:latin typeface="Tw Cen MT" pitchFamily="34" charset="0"/>
                        </a:rPr>
                        <a:t> Poder Ejecutivo, INVI,  ACOPROVI, AIRD, CONEP, CADOCON, ONG’s. MOPC</a:t>
                      </a:r>
                      <a:endParaRPr lang="es-US" sz="1200" noProof="0">
                        <a:latin typeface="Tw Cen MT" pitchFamily="34" charset="0"/>
                      </a:endParaRPr>
                    </a:p>
                  </a:txBody>
                  <a:tcPr/>
                </a:tc>
                <a:tc>
                  <a:txBody>
                    <a:bodyPr/>
                    <a:lstStyle/>
                    <a:p>
                      <a:pPr algn="ctr"/>
                      <a:endParaRPr lang="es-US" sz="1200" noProof="0" dirty="0" smtClean="0">
                        <a:latin typeface="Tw Cen MT" pitchFamily="34" charset="0"/>
                      </a:endParaRPr>
                    </a:p>
                    <a:p>
                      <a:pPr algn="ctr"/>
                      <a:r>
                        <a:rPr lang="es-US" sz="1200" noProof="0" dirty="0" smtClean="0">
                          <a:latin typeface="Tw Cen MT" pitchFamily="34" charset="0"/>
                        </a:rPr>
                        <a:t>3er </a:t>
                      </a:r>
                      <a:r>
                        <a:rPr lang="es-US" sz="1200" baseline="0" noProof="0" dirty="0" smtClean="0">
                          <a:latin typeface="Tw Cen MT" pitchFamily="34" charset="0"/>
                        </a:rPr>
                        <a:t> trimestre 2017</a:t>
                      </a:r>
                      <a:endParaRPr lang="es-US" sz="1200" noProof="0" dirty="0">
                        <a:latin typeface="Tw Cen MT" pitchFamily="34" charset="0"/>
                      </a:endParaRPr>
                    </a:p>
                  </a:txBody>
                  <a:tcPr/>
                </a:tc>
              </a:tr>
              <a:tr h="706978">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US" sz="1200" kern="1200" noProof="0" dirty="0" smtClean="0">
                          <a:solidFill>
                            <a:schemeClr val="dk1"/>
                          </a:solidFill>
                          <a:effectLst/>
                          <a:latin typeface="Tw Cen MT" pitchFamily="34" charset="0"/>
                          <a:ea typeface="+mn-ea"/>
                          <a:cs typeface="+mn-cs"/>
                        </a:rPr>
                        <a:t>Expandir</a:t>
                      </a:r>
                      <a:r>
                        <a:rPr lang="es-US" sz="1200" kern="1200" baseline="0" noProof="0" dirty="0" smtClean="0">
                          <a:solidFill>
                            <a:schemeClr val="dk1"/>
                          </a:solidFill>
                          <a:effectLst/>
                          <a:latin typeface="Tw Cen MT" pitchFamily="34" charset="0"/>
                          <a:ea typeface="+mn-ea"/>
                          <a:cs typeface="+mn-cs"/>
                        </a:rPr>
                        <a:t> la utilización del esquema de Alianza Pública Privada en proyectos de vivienda </a:t>
                      </a:r>
                      <a:r>
                        <a:rPr lang="es-US" sz="1200" kern="1200" baseline="0" noProof="0" dirty="0" smtClean="0">
                          <a:solidFill>
                            <a:schemeClr val="tx1"/>
                          </a:solidFill>
                          <a:effectLst/>
                          <a:latin typeface="Tw Cen MT" pitchFamily="34" charset="0"/>
                          <a:ea typeface="+mn-ea"/>
                          <a:cs typeface="+mn-cs"/>
                        </a:rPr>
                        <a:t>e infraestructuras. Incluyendo la utilización de instrumentos fiduciarios como el encargo fiduciario, que facilitan las </a:t>
                      </a:r>
                      <a:r>
                        <a:rPr lang="es-US" sz="1200" kern="1200" baseline="0" noProof="0" dirty="0" err="1" smtClean="0">
                          <a:solidFill>
                            <a:schemeClr val="tx1"/>
                          </a:solidFill>
                          <a:effectLst/>
                          <a:latin typeface="Tw Cen MT" pitchFamily="34" charset="0"/>
                          <a:ea typeface="+mn-ea"/>
                          <a:cs typeface="+mn-cs"/>
                        </a:rPr>
                        <a:t>APP’s</a:t>
                      </a:r>
                      <a:endParaRPr lang="es-US" sz="1200" kern="1200" noProof="0" dirty="0" smtClean="0">
                        <a:solidFill>
                          <a:schemeClr val="tx1"/>
                        </a:solidFill>
                        <a:effectLst/>
                        <a:latin typeface="Tw Cen MT" pitchFamily="34" charset="0"/>
                        <a:ea typeface="+mn-ea"/>
                        <a:cs typeface="+mn-cs"/>
                      </a:endParaRPr>
                    </a:p>
                  </a:txBody>
                  <a:tcPr/>
                </a:tc>
                <a:tc>
                  <a:txBody>
                    <a:bodyPr/>
                    <a:lstStyle/>
                    <a:p>
                      <a:pPr algn="ctr"/>
                      <a:r>
                        <a:rPr lang="es-US" sz="1200" noProof="0" dirty="0" smtClean="0">
                          <a:latin typeface="Tw Cen MT" pitchFamily="34" charset="0"/>
                        </a:rPr>
                        <a:t>Iniciar</a:t>
                      </a:r>
                      <a:r>
                        <a:rPr lang="es-US" sz="1200" baseline="0" noProof="0" dirty="0" smtClean="0">
                          <a:latin typeface="Tw Cen MT" pitchFamily="34" charset="0"/>
                        </a:rPr>
                        <a:t>  10 proyectos de  Alianza Pública Privada de Viviendas en el 2017 , aumentar la cantidad en un 10% mensual</a:t>
                      </a:r>
                    </a:p>
                    <a:p>
                      <a:pPr algn="ctr"/>
                      <a:r>
                        <a:rPr lang="es-US" sz="1200" baseline="0" noProof="0" dirty="0" smtClean="0">
                          <a:solidFill>
                            <a:schemeClr val="tx1"/>
                          </a:solidFill>
                          <a:latin typeface="Tw Cen MT" pitchFamily="34" charset="0"/>
                        </a:rPr>
                        <a:t>Aprobación de una ley APP’S</a:t>
                      </a:r>
                    </a:p>
                    <a:p>
                      <a:pPr algn="ctr"/>
                      <a:r>
                        <a:rPr lang="es-US" sz="1200" baseline="0" noProof="0" dirty="0" smtClean="0">
                          <a:solidFill>
                            <a:schemeClr val="tx1"/>
                          </a:solidFill>
                          <a:latin typeface="Tw Cen MT" pitchFamily="34" charset="0"/>
                        </a:rPr>
                        <a:t>Instrumentos fiduciarios y encargos fiduciarios. </a:t>
                      </a:r>
                    </a:p>
                    <a:p>
                      <a:pPr algn="ctr"/>
                      <a:r>
                        <a:rPr lang="es-US" sz="1200" baseline="0" noProof="0" dirty="0" smtClean="0">
                          <a:solidFill>
                            <a:schemeClr val="tx1"/>
                          </a:solidFill>
                          <a:latin typeface="Tw Cen MT" pitchFamily="34" charset="0"/>
                        </a:rPr>
                        <a:t>Aprovechamiento de los fondos de pensiones para los fondos de pensiones paras el desarrollo de infraestructura y viviendas a través de alianzas públicos privadas</a:t>
                      </a:r>
                      <a:endParaRPr lang="es-US" sz="1200" noProof="0" dirty="0">
                        <a:solidFill>
                          <a:schemeClr val="tx1"/>
                        </a:solidFill>
                        <a:latin typeface="Tw Cen MT" pitchFamily="34" charset="0"/>
                      </a:endParaRPr>
                    </a:p>
                  </a:txBody>
                  <a:tcPr/>
                </a:tc>
                <a:tc>
                  <a:txBody>
                    <a:bodyPr/>
                    <a:lstStyle/>
                    <a:p>
                      <a:pPr algn="ctr"/>
                      <a:r>
                        <a:rPr lang="es-US" sz="1200" baseline="0" noProof="0" dirty="0" smtClean="0">
                          <a:latin typeface="Tw Cen MT" pitchFamily="34" charset="0"/>
                        </a:rPr>
                        <a:t>Poder Ejecutivo, INVI,  ACOPROVI, AIRD, CONEP, CADOCON, </a:t>
                      </a:r>
                      <a:r>
                        <a:rPr lang="es-US" sz="1200" baseline="0" noProof="0" dirty="0" err="1" smtClean="0">
                          <a:latin typeface="Tw Cen MT" pitchFamily="34" charset="0"/>
                        </a:rPr>
                        <a:t>ONG’s</a:t>
                      </a:r>
                      <a:r>
                        <a:rPr lang="es-US" sz="1200" baseline="0" noProof="0" dirty="0" smtClean="0">
                          <a:latin typeface="Tw Cen MT" pitchFamily="34" charset="0"/>
                        </a:rPr>
                        <a:t>. MOPC</a:t>
                      </a:r>
                      <a:endParaRPr lang="es-US" sz="1200" noProof="0" dirty="0">
                        <a:latin typeface="Tw Cen MT" pitchFamily="34" charset="0"/>
                      </a:endParaRPr>
                    </a:p>
                  </a:txBody>
                  <a:tcPr/>
                </a:tc>
                <a:tc>
                  <a:txBody>
                    <a:bodyPr/>
                    <a:lstStyle/>
                    <a:p>
                      <a:pPr algn="ctr"/>
                      <a:r>
                        <a:rPr lang="es-US" sz="1200" noProof="0" dirty="0" smtClean="0">
                          <a:latin typeface="Tw Cen MT" pitchFamily="34" charset="0"/>
                        </a:rPr>
                        <a:t>1er trimestre 2017</a:t>
                      </a:r>
                      <a:endParaRPr lang="es-US" sz="1200" noProof="0" dirty="0">
                        <a:latin typeface="Tw Cen MT" pitchFamily="34" charset="0"/>
                      </a:endParaRPr>
                    </a:p>
                  </a:txBody>
                  <a:tcPr/>
                </a:tc>
              </a:tr>
              <a:tr h="576745">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US" sz="1200" kern="1200" noProof="0" dirty="0" smtClean="0">
                          <a:solidFill>
                            <a:schemeClr val="dk1"/>
                          </a:solidFill>
                          <a:effectLst/>
                          <a:latin typeface="Tw Cen MT" pitchFamily="34" charset="0"/>
                          <a:ea typeface="+mn-ea"/>
                          <a:cs typeface="+mn-cs"/>
                        </a:rPr>
                        <a:t>Políticas de </a:t>
                      </a:r>
                      <a:r>
                        <a:rPr lang="es-US" sz="1200" kern="1200" noProof="0" dirty="0" smtClean="0">
                          <a:solidFill>
                            <a:schemeClr val="tx1"/>
                          </a:solidFill>
                          <a:effectLst/>
                          <a:latin typeface="Tw Cen MT" pitchFamily="34" charset="0"/>
                          <a:ea typeface="+mn-ea"/>
                          <a:cs typeface="+mn-cs"/>
                        </a:rPr>
                        <a:t>fomento a </a:t>
                      </a:r>
                      <a:r>
                        <a:rPr lang="es-US" sz="1200" kern="1200" noProof="0" dirty="0" smtClean="0">
                          <a:solidFill>
                            <a:schemeClr val="dk1"/>
                          </a:solidFill>
                          <a:effectLst/>
                          <a:latin typeface="Tw Cen MT" pitchFamily="34" charset="0"/>
                          <a:ea typeface="+mn-ea"/>
                          <a:cs typeface="+mn-cs"/>
                        </a:rPr>
                        <a:t>la Vivienda a través del Fondo Nacional de la Vivienda </a:t>
                      </a:r>
                    </a:p>
                  </a:txBody>
                  <a:tcPr/>
                </a:tc>
                <a:tc>
                  <a:txBody>
                    <a:bodyPr/>
                    <a:lstStyle/>
                    <a:p>
                      <a:pPr algn="ctr"/>
                      <a:r>
                        <a:rPr lang="es-US" sz="1200" noProof="0" dirty="0" smtClean="0">
                          <a:latin typeface="Tw Cen MT" pitchFamily="34" charset="0"/>
                        </a:rPr>
                        <a:t>Creación</a:t>
                      </a:r>
                      <a:r>
                        <a:rPr lang="es-US" sz="1200" baseline="0" noProof="0" dirty="0" smtClean="0">
                          <a:latin typeface="Tw Cen MT" pitchFamily="34" charset="0"/>
                        </a:rPr>
                        <a:t> del Fondo Nacional de la Vivienda</a:t>
                      </a:r>
                      <a:endParaRPr lang="es-US" sz="1200" noProof="0" dirty="0">
                        <a:latin typeface="Tw Cen MT" pitchFamily="34" charset="0"/>
                      </a:endParaRPr>
                    </a:p>
                  </a:txBody>
                  <a:tcPr/>
                </a:tc>
                <a:tc>
                  <a:txBody>
                    <a:bodyPr/>
                    <a:lstStyle/>
                    <a:p>
                      <a:pPr algn="ctr"/>
                      <a:r>
                        <a:rPr lang="es-US" sz="1200" noProof="0" dirty="0" smtClean="0">
                          <a:latin typeface="Tw Cen MT" pitchFamily="34" charset="0"/>
                        </a:rPr>
                        <a:t>Poder</a:t>
                      </a:r>
                      <a:r>
                        <a:rPr lang="es-US" sz="1200" baseline="0" noProof="0" dirty="0" smtClean="0">
                          <a:latin typeface="Tw Cen MT" pitchFamily="34" charset="0"/>
                        </a:rPr>
                        <a:t> Legislativo</a:t>
                      </a:r>
                      <a:r>
                        <a:rPr lang="es-US" sz="1200" noProof="0" dirty="0" smtClean="0">
                          <a:latin typeface="Tw Cen MT" pitchFamily="34" charset="0"/>
                        </a:rPr>
                        <a:t>,</a:t>
                      </a:r>
                      <a:r>
                        <a:rPr lang="es-US" sz="1200" baseline="0" noProof="0" dirty="0" smtClean="0">
                          <a:latin typeface="Tw Cen MT" pitchFamily="34" charset="0"/>
                        </a:rPr>
                        <a:t> Poder Ejecutivo, INVI,  ACOPROVI, AIRD, CONEP, CADOCON, </a:t>
                      </a:r>
                      <a:r>
                        <a:rPr lang="es-US" sz="1200" baseline="0" noProof="0" dirty="0" err="1" smtClean="0">
                          <a:latin typeface="Tw Cen MT" pitchFamily="34" charset="0"/>
                        </a:rPr>
                        <a:t>ONG’s</a:t>
                      </a:r>
                      <a:r>
                        <a:rPr lang="es-US" sz="1200" baseline="0" noProof="0" dirty="0" smtClean="0">
                          <a:latin typeface="Tw Cen MT" pitchFamily="34" charset="0"/>
                        </a:rPr>
                        <a:t>. MOPC</a:t>
                      </a:r>
                      <a:endParaRPr lang="es-US" sz="1200" noProof="0" dirty="0" smtClean="0">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US" sz="1200" noProof="0" dirty="0" smtClean="0">
                          <a:latin typeface="Tw Cen MT" pitchFamily="34" charset="0"/>
                        </a:rPr>
                        <a:t>3er</a:t>
                      </a:r>
                      <a:r>
                        <a:rPr lang="es-US" sz="1200" baseline="0" noProof="0" dirty="0" smtClean="0">
                          <a:latin typeface="Tw Cen MT" pitchFamily="34" charset="0"/>
                        </a:rPr>
                        <a:t> trimestre 2016</a:t>
                      </a:r>
                      <a:endParaRPr lang="es-US" sz="1200" noProof="0" dirty="0" smtClean="0">
                        <a:latin typeface="Tw Cen MT" pitchFamily="34" charset="0"/>
                      </a:endParaRPr>
                    </a:p>
                  </a:txBody>
                  <a:tcPr/>
                </a:tc>
              </a:tr>
            </a:tbl>
          </a:graphicData>
        </a:graphic>
      </p:graphicFrame>
    </p:spTree>
    <p:extLst>
      <p:ext uri="{BB962C8B-B14F-4D97-AF65-F5344CB8AC3E}">
        <p14:creationId xmlns:p14="http://schemas.microsoft.com/office/powerpoint/2010/main" xmlns="" val="1583618920"/>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graphicFrame>
        <p:nvGraphicFramePr>
          <p:cNvPr id="7" name="3 Marcador de contenido"/>
          <p:cNvGraphicFramePr>
            <a:graphicFrameLocks/>
          </p:cNvGraphicFramePr>
          <p:nvPr>
            <p:extLst>
              <p:ext uri="{D42A27DB-BD31-4B8C-83A1-F6EECF244321}">
                <p14:modId xmlns:p14="http://schemas.microsoft.com/office/powerpoint/2010/main" xmlns="" val="3030282828"/>
              </p:ext>
            </p:extLst>
          </p:nvPr>
        </p:nvGraphicFramePr>
        <p:xfrm>
          <a:off x="89848" y="1143000"/>
          <a:ext cx="8961277" cy="3025140"/>
        </p:xfrm>
        <a:graphic>
          <a:graphicData uri="http://schemas.openxmlformats.org/drawingml/2006/table">
            <a:tbl>
              <a:tblPr firstRow="1" bandRow="1">
                <a:tableStyleId>{BC89EF96-8CEA-46FF-86C4-4CE0E7609802}</a:tableStyleId>
              </a:tblPr>
              <a:tblGrid>
                <a:gridCol w="3110552"/>
                <a:gridCol w="2667000"/>
                <a:gridCol w="2057400"/>
                <a:gridCol w="1126325"/>
              </a:tblGrid>
              <a:tr h="306977">
                <a:tc>
                  <a:txBody>
                    <a:bodyPr/>
                    <a:lstStyle/>
                    <a:p>
                      <a:pPr algn="ctr"/>
                      <a:r>
                        <a:rPr lang="es-DO" sz="1400" noProof="0" dirty="0" smtClean="0">
                          <a:latin typeface="Tw Cen MT" pitchFamily="34" charset="0"/>
                        </a:rPr>
                        <a:t>Propuestas de solución</a:t>
                      </a:r>
                      <a:endParaRPr lang="es-DO" sz="1400" noProof="0" dirty="0">
                        <a:latin typeface="Tw Cen MT" pitchFamily="34" charset="0"/>
                      </a:endParaRPr>
                    </a:p>
                  </a:txBody>
                  <a:tcPr anchor="ctr"/>
                </a:tc>
                <a:tc>
                  <a:txBody>
                    <a:bodyPr/>
                    <a:lstStyle/>
                    <a:p>
                      <a:pPr algn="ctr"/>
                      <a:r>
                        <a:rPr lang="en-US" sz="1400" dirty="0" err="1" smtClean="0">
                          <a:latin typeface="Tw Cen MT" pitchFamily="34" charset="0"/>
                        </a:rPr>
                        <a:t>Indicador</a:t>
                      </a:r>
                      <a:endParaRPr lang="en-US" sz="14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smtClean="0">
                          <a:latin typeface="Tw Cen MT" pitchFamily="34" charset="0"/>
                        </a:rPr>
                        <a:t>Actores</a:t>
                      </a:r>
                      <a:r>
                        <a:rPr lang="en-US" sz="1400" dirty="0" smtClean="0">
                          <a:latin typeface="Tw Cen MT" pitchFamily="34" charset="0"/>
                        </a:rPr>
                        <a:t> que</a:t>
                      </a:r>
                      <a:r>
                        <a:rPr lang="en-US" sz="1400" baseline="0" dirty="0" smtClean="0">
                          <a:latin typeface="Tw Cen MT" pitchFamily="34" charset="0"/>
                        </a:rPr>
                        <a:t> </a:t>
                      </a:r>
                      <a:r>
                        <a:rPr lang="en-US" sz="1400" baseline="0" dirty="0" err="1" smtClean="0">
                          <a:latin typeface="Tw Cen MT" pitchFamily="34" charset="0"/>
                        </a:rPr>
                        <a:t>intervienen</a:t>
                      </a:r>
                      <a:endParaRPr lang="en-US" sz="1400" dirty="0" smtClean="0">
                        <a:latin typeface="Tw Cen MT" pitchFamily="34" charset="0"/>
                      </a:endParaRPr>
                    </a:p>
                  </a:txBody>
                  <a:tcPr anchor="ctr"/>
                </a:tc>
                <a:tc>
                  <a:txBody>
                    <a:bodyPr/>
                    <a:lstStyle/>
                    <a:p>
                      <a:pPr algn="ctr"/>
                      <a:r>
                        <a:rPr lang="en-US" sz="1400" dirty="0" err="1" smtClean="0">
                          <a:latin typeface="Tw Cen MT" pitchFamily="34" charset="0"/>
                        </a:rPr>
                        <a:t>Fecha</a:t>
                      </a:r>
                      <a:r>
                        <a:rPr lang="en-US" sz="1400" dirty="0" smtClean="0">
                          <a:latin typeface="Tw Cen MT" pitchFamily="34" charset="0"/>
                        </a:rPr>
                        <a:t> meta</a:t>
                      </a:r>
                      <a:r>
                        <a:rPr lang="en-US" sz="1400" baseline="0" dirty="0" smtClean="0">
                          <a:latin typeface="Tw Cen MT" pitchFamily="34" charset="0"/>
                        </a:rPr>
                        <a:t> </a:t>
                      </a:r>
                      <a:r>
                        <a:rPr lang="en-US" sz="1050" dirty="0" smtClean="0">
                          <a:latin typeface="Tw Cen MT" pitchFamily="34" charset="0"/>
                        </a:rPr>
                        <a:t>(</a:t>
                      </a:r>
                      <a:r>
                        <a:rPr lang="en-US" sz="1050" dirty="0" err="1" smtClean="0">
                          <a:latin typeface="Tw Cen MT" pitchFamily="34" charset="0"/>
                        </a:rPr>
                        <a:t>trimestre</a:t>
                      </a:r>
                      <a:r>
                        <a:rPr lang="en-US" sz="1050" dirty="0" smtClean="0">
                          <a:latin typeface="Tw Cen MT" pitchFamily="34" charset="0"/>
                        </a:rPr>
                        <a:t>/</a:t>
                      </a:r>
                      <a:r>
                        <a:rPr lang="en-US" sz="1050" dirty="0" err="1" smtClean="0">
                          <a:latin typeface="Tw Cen MT" pitchFamily="34" charset="0"/>
                        </a:rPr>
                        <a:t>año</a:t>
                      </a:r>
                      <a:r>
                        <a:rPr lang="en-US" sz="1050" dirty="0" smtClean="0">
                          <a:latin typeface="Tw Cen MT" pitchFamily="34" charset="0"/>
                        </a:rPr>
                        <a:t>)</a:t>
                      </a:r>
                      <a:endParaRPr lang="en-US" sz="1050" dirty="0">
                        <a:latin typeface="Tw Cen MT" pitchFamily="34" charset="0"/>
                      </a:endParaRPr>
                    </a:p>
                  </a:txBody>
                  <a:tcPr anchor="ctr"/>
                </a:tc>
              </a:tr>
              <a:tr h="576745">
                <a:tc>
                  <a:txBody>
                    <a:bodyPr/>
                    <a:lstStyle/>
                    <a:p>
                      <a:pPr lvl="0"/>
                      <a:r>
                        <a:rPr lang="es-US" sz="1200" kern="1200" noProof="0" dirty="0" smtClean="0">
                          <a:solidFill>
                            <a:schemeClr val="dk1"/>
                          </a:solidFill>
                          <a:effectLst/>
                          <a:latin typeface="Tw Cen MT" pitchFamily="34" charset="0"/>
                          <a:ea typeface="+mn-ea"/>
                          <a:cs typeface="+mn-cs"/>
                        </a:rPr>
                        <a:t>Desarrollar un Plan Estratégico para convertir a la </a:t>
                      </a:r>
                      <a:r>
                        <a:rPr lang="es-US" sz="1200" kern="1200" noProof="0" dirty="0" smtClean="0">
                          <a:solidFill>
                            <a:schemeClr val="tx1"/>
                          </a:solidFill>
                          <a:effectLst/>
                          <a:latin typeface="Tw Cen MT" pitchFamily="34" charset="0"/>
                          <a:ea typeface="+mn-ea"/>
                          <a:cs typeface="+mn-cs"/>
                        </a:rPr>
                        <a:t>República Dominicana en un destino atractivo para jubilados del mundo, incluyendo</a:t>
                      </a:r>
                      <a:r>
                        <a:rPr lang="es-US" sz="1200" kern="1200" baseline="0" noProof="0" dirty="0" smtClean="0">
                          <a:solidFill>
                            <a:schemeClr val="tx1"/>
                          </a:solidFill>
                          <a:effectLst/>
                          <a:latin typeface="Tw Cen MT" pitchFamily="34" charset="0"/>
                          <a:ea typeface="+mn-ea"/>
                          <a:cs typeface="+mn-cs"/>
                        </a:rPr>
                        <a:t> la mejora de ley de pensionados y rentista (171-07) y la Promoción de Turismo de Salud. </a:t>
                      </a:r>
                      <a:endParaRPr lang="es-US" sz="1200" kern="1200" noProof="0" dirty="0" smtClean="0">
                        <a:solidFill>
                          <a:schemeClr val="tx1"/>
                        </a:solidFill>
                        <a:effectLst/>
                        <a:latin typeface="Tw Cen MT" pitchFamily="34" charset="0"/>
                        <a:ea typeface="+mn-ea"/>
                        <a:cs typeface="+mn-cs"/>
                      </a:endParaRPr>
                    </a:p>
                  </a:txBody>
                  <a:tcPr/>
                </a:tc>
                <a:tc>
                  <a:txBody>
                    <a:bodyPr/>
                    <a:lstStyle/>
                    <a:p>
                      <a:pPr algn="ctr"/>
                      <a:r>
                        <a:rPr lang="es-US" sz="1200" noProof="0" dirty="0" smtClean="0">
                          <a:latin typeface="Tw Cen MT" pitchFamily="34" charset="0"/>
                        </a:rPr>
                        <a:t>Creación</a:t>
                      </a:r>
                      <a:r>
                        <a:rPr lang="es-US" sz="1200" baseline="0" noProof="0" dirty="0" smtClean="0">
                          <a:latin typeface="Tw Cen MT" pitchFamily="34" charset="0"/>
                        </a:rPr>
                        <a:t> del Plan</a:t>
                      </a:r>
                    </a:p>
                    <a:p>
                      <a:pPr algn="ctr"/>
                      <a:endParaRPr lang="es-US" sz="1200" baseline="0" noProof="0" dirty="0" smtClean="0">
                        <a:solidFill>
                          <a:srgbClr val="FF0000"/>
                        </a:solidFill>
                        <a:latin typeface="Tw Cen MT" pitchFamily="34" charset="0"/>
                      </a:endParaRPr>
                    </a:p>
                    <a:p>
                      <a:pPr algn="ctr"/>
                      <a:r>
                        <a:rPr lang="es-US" sz="1200" baseline="0" noProof="0" dirty="0" smtClean="0">
                          <a:solidFill>
                            <a:schemeClr val="tx1"/>
                          </a:solidFill>
                          <a:latin typeface="Tw Cen MT" pitchFamily="34" charset="0"/>
                        </a:rPr>
                        <a:t>Modificación de la Ley 171-07.</a:t>
                      </a:r>
                    </a:p>
                    <a:p>
                      <a:pPr algn="ctr"/>
                      <a:endParaRPr lang="es-US" sz="1200" baseline="0" noProof="0" dirty="0" smtClean="0">
                        <a:solidFill>
                          <a:schemeClr val="tx1"/>
                        </a:solidFill>
                        <a:latin typeface="Tw Cen MT" pitchFamily="34" charset="0"/>
                      </a:endParaRPr>
                    </a:p>
                    <a:p>
                      <a:pPr algn="ctr"/>
                      <a:r>
                        <a:rPr lang="es-US" sz="1200" baseline="0" noProof="0" dirty="0" smtClean="0">
                          <a:solidFill>
                            <a:schemeClr val="tx1"/>
                          </a:solidFill>
                          <a:latin typeface="Tw Cen MT" pitchFamily="34" charset="0"/>
                        </a:rPr>
                        <a:t>Creación de un marco legal para el turismo de Salud.</a:t>
                      </a:r>
                    </a:p>
                    <a:p>
                      <a:pPr algn="ctr"/>
                      <a:endParaRPr lang="es-US" sz="1200" baseline="0" noProof="0" dirty="0" smtClean="0">
                        <a:solidFill>
                          <a:schemeClr val="tx1"/>
                        </a:solidFill>
                        <a:latin typeface="Tw Cen MT" pitchFamily="34" charset="0"/>
                      </a:endParaRPr>
                    </a:p>
                    <a:p>
                      <a:pPr algn="ctr"/>
                      <a:r>
                        <a:rPr lang="es-US" sz="1200" baseline="0" noProof="0" dirty="0" smtClean="0">
                          <a:solidFill>
                            <a:schemeClr val="tx1"/>
                          </a:solidFill>
                          <a:latin typeface="Tw Cen MT" pitchFamily="34" charset="0"/>
                        </a:rPr>
                        <a:t>Modificación de Ley de Alquileres y desahucios.</a:t>
                      </a:r>
                      <a:endParaRPr lang="es-US" sz="1200" noProof="0" dirty="0">
                        <a:solidFill>
                          <a:schemeClr val="tx1"/>
                        </a:solidFill>
                        <a:latin typeface="Tw Cen MT" pitchFamily="34" charset="0"/>
                      </a:endParaRPr>
                    </a:p>
                  </a:txBody>
                  <a:tcPr/>
                </a:tc>
                <a:tc>
                  <a:txBody>
                    <a:bodyPr/>
                    <a:lstStyle/>
                    <a:p>
                      <a:pPr algn="ctr"/>
                      <a:r>
                        <a:rPr lang="es-US" sz="1200" noProof="0" dirty="0" smtClean="0">
                          <a:latin typeface="Tw Cen MT" pitchFamily="34" charset="0"/>
                        </a:rPr>
                        <a:t>Poder</a:t>
                      </a:r>
                      <a:r>
                        <a:rPr lang="es-US" sz="1200" baseline="0" noProof="0" dirty="0" smtClean="0">
                          <a:latin typeface="Tw Cen MT" pitchFamily="34" charset="0"/>
                        </a:rPr>
                        <a:t> Legislativo</a:t>
                      </a:r>
                      <a:r>
                        <a:rPr lang="es-US" sz="1200" noProof="0" dirty="0" smtClean="0">
                          <a:latin typeface="Tw Cen MT" pitchFamily="34" charset="0"/>
                        </a:rPr>
                        <a:t>,</a:t>
                      </a:r>
                      <a:r>
                        <a:rPr lang="es-US" sz="1200" baseline="0" noProof="0" dirty="0" smtClean="0">
                          <a:latin typeface="Tw Cen MT" pitchFamily="34" charset="0"/>
                        </a:rPr>
                        <a:t> Poder Ejecutivo, INVI,  ACOPROVI, AIRD, CONEP, CADOCON, </a:t>
                      </a:r>
                      <a:r>
                        <a:rPr lang="es-US" sz="1200" baseline="0" noProof="0" dirty="0" err="1" smtClean="0">
                          <a:solidFill>
                            <a:schemeClr val="tx1"/>
                          </a:solidFill>
                          <a:latin typeface="Tw Cen MT" pitchFamily="34" charset="0"/>
                        </a:rPr>
                        <a:t>ONG’s</a:t>
                      </a:r>
                      <a:r>
                        <a:rPr lang="es-US" sz="1200" baseline="0" noProof="0" dirty="0" smtClean="0">
                          <a:solidFill>
                            <a:schemeClr val="tx1"/>
                          </a:solidFill>
                          <a:latin typeface="Tw Cen MT" pitchFamily="34" charset="0"/>
                        </a:rPr>
                        <a:t>. MOPC, ASONAHORES, MITUR</a:t>
                      </a:r>
                      <a:endParaRPr lang="es-US" sz="1200" noProof="0" dirty="0" smtClean="0">
                        <a:solidFill>
                          <a:schemeClr val="tx1"/>
                        </a:solidFill>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US" sz="1200" noProof="0" dirty="0" smtClean="0">
                          <a:latin typeface="Tw Cen MT" pitchFamily="34" charset="0"/>
                        </a:rPr>
                        <a:t>3er</a:t>
                      </a:r>
                      <a:r>
                        <a:rPr lang="es-US" sz="1200" baseline="0" noProof="0" dirty="0" smtClean="0">
                          <a:latin typeface="Tw Cen MT" pitchFamily="34" charset="0"/>
                        </a:rPr>
                        <a:t> trimestre 2017</a:t>
                      </a:r>
                      <a:endParaRPr lang="es-US" sz="1200" noProof="0" dirty="0" smtClean="0">
                        <a:latin typeface="Tw Cen MT" pitchFamily="34" charset="0"/>
                      </a:endParaRPr>
                    </a:p>
                  </a:txBody>
                  <a:tcPr/>
                </a:tc>
              </a:tr>
              <a:tr h="706978">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200" kern="1200" dirty="0" smtClean="0">
                          <a:solidFill>
                            <a:schemeClr val="dk1"/>
                          </a:solidFill>
                          <a:effectLst/>
                          <a:latin typeface="Tw Cen MT" pitchFamily="34" charset="0"/>
                          <a:ea typeface="+mn-ea"/>
                          <a:cs typeface="+mn-cs"/>
                        </a:rPr>
                        <a:t>Aplicar incentivo a proyectos de</a:t>
                      </a:r>
                      <a:r>
                        <a:rPr lang="es-DO" sz="1200" kern="1200" dirty="0" smtClean="0">
                          <a:solidFill>
                            <a:schemeClr val="tx1"/>
                          </a:solidFill>
                          <a:effectLst/>
                          <a:latin typeface="Tw Cen MT" pitchFamily="34" charset="0"/>
                          <a:ea typeface="+mn-ea"/>
                          <a:cs typeface="+mn-cs"/>
                        </a:rPr>
                        <a:t> Renovación Urbana focalizados</a:t>
                      </a:r>
                      <a:r>
                        <a:rPr lang="es-DO" sz="1200" kern="1200" baseline="0" dirty="0" smtClean="0">
                          <a:solidFill>
                            <a:schemeClr val="tx1"/>
                          </a:solidFill>
                          <a:effectLst/>
                          <a:latin typeface="Tw Cen MT" pitchFamily="34" charset="0"/>
                          <a:ea typeface="+mn-ea"/>
                          <a:cs typeface="+mn-cs"/>
                        </a:rPr>
                        <a:t> en zonas marginadas.</a:t>
                      </a:r>
                      <a:r>
                        <a:rPr lang="es-DO" sz="1200" kern="1200" dirty="0" smtClean="0">
                          <a:solidFill>
                            <a:schemeClr val="tx1"/>
                          </a:solidFill>
                          <a:effectLst/>
                          <a:latin typeface="Tw Cen MT" pitchFamily="34" charset="0"/>
                          <a:ea typeface="+mn-ea"/>
                          <a:cs typeface="+mn-cs"/>
                        </a:rPr>
                        <a:t> </a:t>
                      </a:r>
                      <a:endParaRPr lang="es-US" sz="1200" u="none" strike="sngStrike" kern="1200" dirty="0" smtClean="0">
                        <a:solidFill>
                          <a:schemeClr val="tx1"/>
                        </a:solidFill>
                        <a:effectLst/>
                        <a:latin typeface="Tw Cen MT" pitchFamily="34" charset="0"/>
                        <a:ea typeface="+mn-ea"/>
                        <a:cs typeface="+mn-cs"/>
                      </a:endParaRPr>
                    </a:p>
                  </a:txBody>
                  <a:tcPr/>
                </a:tc>
                <a:tc>
                  <a:txBody>
                    <a:bodyPr/>
                    <a:lstStyle/>
                    <a:p>
                      <a:pPr algn="ctr"/>
                      <a:r>
                        <a:rPr lang="es-DO" sz="1200" noProof="0" dirty="0" smtClean="0">
                          <a:latin typeface="Tw Cen MT" pitchFamily="34" charset="0"/>
                        </a:rPr>
                        <a:t>Construcción </a:t>
                      </a:r>
                      <a:r>
                        <a:rPr lang="es-DO" sz="1200" baseline="0" noProof="0" dirty="0" smtClean="0">
                          <a:latin typeface="Tw Cen MT" pitchFamily="34" charset="0"/>
                        </a:rPr>
                        <a:t> de 20 proyectos de Renovación Urbana en el 2017 , aumentar la cantidad en un 10% anual</a:t>
                      </a:r>
                      <a:endParaRPr lang="es-DO" sz="1200" noProof="0" dirty="0">
                        <a:latin typeface="Tw Cen MT" pitchFamily="34" charset="0"/>
                      </a:endParaRPr>
                    </a:p>
                  </a:txBody>
                  <a:tcPr/>
                </a:tc>
                <a:tc>
                  <a:txBody>
                    <a:bodyPr/>
                    <a:lstStyle/>
                    <a:p>
                      <a:pPr algn="ctr"/>
                      <a:r>
                        <a:rPr lang="es-DO" sz="1200" noProof="0" dirty="0" smtClean="0">
                          <a:latin typeface="Tw Cen MT" pitchFamily="34" charset="0"/>
                        </a:rPr>
                        <a:t>Poder</a:t>
                      </a:r>
                      <a:r>
                        <a:rPr lang="es-DO" sz="1200" baseline="0" noProof="0" dirty="0" smtClean="0">
                          <a:latin typeface="Tw Cen MT" pitchFamily="34" charset="0"/>
                        </a:rPr>
                        <a:t> Legislativo</a:t>
                      </a:r>
                      <a:r>
                        <a:rPr lang="es-DO" sz="1200" noProof="0" dirty="0" smtClean="0">
                          <a:latin typeface="Tw Cen MT" pitchFamily="34" charset="0"/>
                        </a:rPr>
                        <a:t>,</a:t>
                      </a:r>
                      <a:r>
                        <a:rPr lang="es-DO" sz="1200" baseline="0" noProof="0" dirty="0" smtClean="0">
                          <a:latin typeface="Tw Cen MT" pitchFamily="34" charset="0"/>
                        </a:rPr>
                        <a:t> Poder Ejecutivo, INVI,  ACOPROVI, AIRD, CONEP, CADOCON, </a:t>
                      </a:r>
                      <a:r>
                        <a:rPr lang="es-DO" sz="1200" baseline="0" noProof="0" dirty="0" err="1" smtClean="0">
                          <a:latin typeface="Tw Cen MT" pitchFamily="34" charset="0"/>
                        </a:rPr>
                        <a:t>ONG’s</a:t>
                      </a:r>
                      <a:r>
                        <a:rPr lang="es-DO" sz="1200" baseline="0" noProof="0" dirty="0" smtClean="0">
                          <a:latin typeface="Tw Cen MT" pitchFamily="34" charset="0"/>
                        </a:rPr>
                        <a:t>. MOPC</a:t>
                      </a:r>
                      <a:endParaRPr lang="es-DO" sz="1200" noProof="0" dirty="0" smtClean="0">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Tw Cen MT" pitchFamily="34" charset="0"/>
                        </a:rPr>
                        <a:t>1er </a:t>
                      </a:r>
                      <a:r>
                        <a:rPr lang="en-US" sz="1200" dirty="0" err="1" smtClean="0">
                          <a:latin typeface="Tw Cen MT" pitchFamily="34" charset="0"/>
                        </a:rPr>
                        <a:t>trimestre</a:t>
                      </a:r>
                      <a:r>
                        <a:rPr lang="en-US" sz="1200" dirty="0" smtClean="0">
                          <a:latin typeface="Tw Cen MT" pitchFamily="34" charset="0"/>
                        </a:rPr>
                        <a:t> 2017</a:t>
                      </a:r>
                    </a:p>
                  </a:txBody>
                  <a:tcPr/>
                </a:tc>
              </a:tr>
            </a:tbl>
          </a:graphicData>
        </a:graphic>
      </p:graphicFrame>
    </p:spTree>
    <p:extLst>
      <p:ext uri="{BB962C8B-B14F-4D97-AF65-F5344CB8AC3E}">
        <p14:creationId xmlns:p14="http://schemas.microsoft.com/office/powerpoint/2010/main" xmlns="" val="3377407512"/>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graphicFrame>
        <p:nvGraphicFramePr>
          <p:cNvPr id="7" name="3 Marcador de contenido"/>
          <p:cNvGraphicFramePr>
            <a:graphicFrameLocks/>
          </p:cNvGraphicFramePr>
          <p:nvPr>
            <p:extLst>
              <p:ext uri="{D42A27DB-BD31-4B8C-83A1-F6EECF244321}">
                <p14:modId xmlns:p14="http://schemas.microsoft.com/office/powerpoint/2010/main" xmlns="" val="3069508273"/>
              </p:ext>
            </p:extLst>
          </p:nvPr>
        </p:nvGraphicFramePr>
        <p:xfrm>
          <a:off x="89848" y="1219200"/>
          <a:ext cx="8961277" cy="5318760"/>
        </p:xfrm>
        <a:graphic>
          <a:graphicData uri="http://schemas.openxmlformats.org/drawingml/2006/table">
            <a:tbl>
              <a:tblPr firstRow="1" bandRow="1">
                <a:tableStyleId>{BC89EF96-8CEA-46FF-86C4-4CE0E7609802}</a:tableStyleId>
              </a:tblPr>
              <a:tblGrid>
                <a:gridCol w="3110552"/>
                <a:gridCol w="1981200"/>
                <a:gridCol w="2362200"/>
                <a:gridCol w="1507325"/>
              </a:tblGrid>
              <a:tr h="244136">
                <a:tc>
                  <a:txBody>
                    <a:bodyPr/>
                    <a:lstStyle/>
                    <a:p>
                      <a:pPr algn="ctr"/>
                      <a:r>
                        <a:rPr lang="es-DO" sz="1400" noProof="0" dirty="0" smtClean="0">
                          <a:latin typeface="Tw Cen MT" pitchFamily="34" charset="0"/>
                        </a:rPr>
                        <a:t>Propuestas de solución</a:t>
                      </a:r>
                      <a:endParaRPr lang="es-DO" sz="1400" noProof="0" dirty="0">
                        <a:latin typeface="Tw Cen MT" pitchFamily="34" charset="0"/>
                      </a:endParaRPr>
                    </a:p>
                  </a:txBody>
                  <a:tcPr anchor="ctr"/>
                </a:tc>
                <a:tc>
                  <a:txBody>
                    <a:bodyPr/>
                    <a:lstStyle/>
                    <a:p>
                      <a:pPr algn="ctr"/>
                      <a:r>
                        <a:rPr lang="en-US" sz="1400" dirty="0" err="1" smtClean="0">
                          <a:latin typeface="Tw Cen MT" pitchFamily="34" charset="0"/>
                        </a:rPr>
                        <a:t>Indicador</a:t>
                      </a:r>
                      <a:endParaRPr lang="en-US" sz="14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smtClean="0">
                          <a:latin typeface="Tw Cen MT" pitchFamily="34" charset="0"/>
                        </a:rPr>
                        <a:t>Actores</a:t>
                      </a:r>
                      <a:r>
                        <a:rPr lang="en-US" sz="1400" dirty="0" smtClean="0">
                          <a:latin typeface="Tw Cen MT" pitchFamily="34" charset="0"/>
                        </a:rPr>
                        <a:t> </a:t>
                      </a:r>
                      <a:r>
                        <a:rPr lang="en-US" sz="1400" dirty="0" err="1" smtClean="0">
                          <a:latin typeface="Tw Cen MT" pitchFamily="34" charset="0"/>
                        </a:rPr>
                        <a:t>que</a:t>
                      </a:r>
                      <a:r>
                        <a:rPr lang="en-US" sz="1400" baseline="0" dirty="0" smtClean="0">
                          <a:latin typeface="Tw Cen MT" pitchFamily="34" charset="0"/>
                        </a:rPr>
                        <a:t> </a:t>
                      </a:r>
                      <a:r>
                        <a:rPr lang="en-US" sz="1400" baseline="0" dirty="0" err="1" smtClean="0">
                          <a:latin typeface="Tw Cen MT" pitchFamily="34" charset="0"/>
                        </a:rPr>
                        <a:t>intervienen</a:t>
                      </a:r>
                      <a:endParaRPr lang="en-US" sz="1400" dirty="0" smtClean="0">
                        <a:latin typeface="Tw Cen MT" pitchFamily="34" charset="0"/>
                      </a:endParaRPr>
                    </a:p>
                  </a:txBody>
                  <a:tcPr anchor="ctr"/>
                </a:tc>
                <a:tc>
                  <a:txBody>
                    <a:bodyPr/>
                    <a:lstStyle/>
                    <a:p>
                      <a:pPr algn="ctr"/>
                      <a:r>
                        <a:rPr lang="en-US" sz="1400" dirty="0" err="1" smtClean="0">
                          <a:latin typeface="Tw Cen MT" pitchFamily="34" charset="0"/>
                        </a:rPr>
                        <a:t>Fecha</a:t>
                      </a:r>
                      <a:r>
                        <a:rPr lang="en-US" sz="1400" dirty="0" smtClean="0">
                          <a:latin typeface="Tw Cen MT" pitchFamily="34" charset="0"/>
                        </a:rPr>
                        <a:t> meta</a:t>
                      </a:r>
                      <a:r>
                        <a:rPr lang="en-US" sz="1400" baseline="0" dirty="0" smtClean="0">
                          <a:latin typeface="Tw Cen MT" pitchFamily="34" charset="0"/>
                        </a:rPr>
                        <a:t> </a:t>
                      </a:r>
                      <a:r>
                        <a:rPr lang="en-US" sz="1050" dirty="0" smtClean="0">
                          <a:latin typeface="Tw Cen MT" pitchFamily="34" charset="0"/>
                        </a:rPr>
                        <a:t>(</a:t>
                      </a:r>
                      <a:r>
                        <a:rPr lang="en-US" sz="1050" dirty="0" err="1" smtClean="0">
                          <a:latin typeface="Tw Cen MT" pitchFamily="34" charset="0"/>
                        </a:rPr>
                        <a:t>trimestre</a:t>
                      </a:r>
                      <a:r>
                        <a:rPr lang="en-US" sz="1050" dirty="0" smtClean="0">
                          <a:latin typeface="Tw Cen MT" pitchFamily="34" charset="0"/>
                        </a:rPr>
                        <a:t>/</a:t>
                      </a:r>
                      <a:r>
                        <a:rPr lang="en-US" sz="1050" dirty="0" err="1" smtClean="0">
                          <a:latin typeface="Tw Cen MT" pitchFamily="34" charset="0"/>
                        </a:rPr>
                        <a:t>año</a:t>
                      </a:r>
                      <a:r>
                        <a:rPr lang="en-US" sz="1050" dirty="0" smtClean="0">
                          <a:latin typeface="Tw Cen MT" pitchFamily="34" charset="0"/>
                        </a:rPr>
                        <a:t>)</a:t>
                      </a:r>
                      <a:endParaRPr lang="en-US" sz="1050" dirty="0">
                        <a:latin typeface="Tw Cen MT" pitchFamily="34" charset="0"/>
                      </a:endParaRPr>
                    </a:p>
                  </a:txBody>
                  <a:tcPr anchor="ctr"/>
                </a:tc>
              </a:tr>
              <a:tr h="83058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200" kern="1200" noProof="0" dirty="0" smtClean="0">
                          <a:solidFill>
                            <a:schemeClr val="dk1"/>
                          </a:solidFill>
                          <a:effectLst/>
                          <a:latin typeface="Tw Cen MT" pitchFamily="34" charset="0"/>
                          <a:ea typeface="+mn-ea"/>
                          <a:cs typeface="+mn-cs"/>
                        </a:rPr>
                        <a:t>Crear un Centro de Capacitación de la Industria de la Construcción (CCIC) </a:t>
                      </a:r>
                      <a:r>
                        <a:rPr lang="es-DO" sz="1200" baseline="0" noProof="0" dirty="0" smtClean="0">
                          <a:latin typeface="Tw Cen MT" pitchFamily="34" charset="0"/>
                        </a:rPr>
                        <a:t>que incentive el desarrollo de la mano de obra Dominicana </a:t>
                      </a:r>
                      <a:endParaRPr lang="es-DO" sz="1200" noProof="0" dirty="0" smtClean="0">
                        <a:latin typeface="Tw Cen MT" pitchFamily="34" charset="0"/>
                      </a:endParaRPr>
                    </a:p>
                  </a:txBody>
                  <a:tcPr/>
                </a:tc>
                <a:tc>
                  <a:txBody>
                    <a:bodyPr/>
                    <a:lstStyle/>
                    <a:p>
                      <a:pPr algn="ctr"/>
                      <a:r>
                        <a:rPr lang="es-DO" sz="1200" noProof="0" dirty="0" smtClean="0">
                          <a:latin typeface="Tw Cen MT" pitchFamily="34" charset="0"/>
                        </a:rPr>
                        <a:t>Inicio del</a:t>
                      </a:r>
                      <a:r>
                        <a:rPr lang="es-DO" sz="1200" baseline="0" noProof="0" dirty="0" smtClean="0">
                          <a:latin typeface="Tw Cen MT" pitchFamily="34" charset="0"/>
                        </a:rPr>
                        <a:t> centro de capacitación</a:t>
                      </a:r>
                      <a:endParaRPr lang="es-DO" sz="1200" noProof="0" dirty="0">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DO" sz="1200" noProof="0" dirty="0" smtClean="0">
                          <a:latin typeface="Tw Cen MT" pitchFamily="34" charset="0"/>
                        </a:rPr>
                        <a:t>Presidencia la República, Ministerio</a:t>
                      </a:r>
                      <a:r>
                        <a:rPr lang="es-DO" sz="1200" baseline="0" noProof="0" dirty="0" smtClean="0">
                          <a:latin typeface="Tw Cen MT" pitchFamily="34" charset="0"/>
                        </a:rPr>
                        <a:t> de trabajo, INFOTEP, sector privado, sindicatos, organismos internacionales</a:t>
                      </a:r>
                      <a:endParaRPr lang="es-DO" sz="1200" noProof="0" dirty="0" smtClean="0">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DO" sz="1200" noProof="0" dirty="0" smtClean="0">
                          <a:latin typeface="Tw Cen MT" pitchFamily="34" charset="0"/>
                        </a:rPr>
                        <a:t>1er trimestre 2017</a:t>
                      </a:r>
                    </a:p>
                  </a:txBody>
                  <a:tcPr/>
                </a:tc>
              </a:tr>
              <a:tr h="45868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200" kern="1200" noProof="0" dirty="0" smtClean="0">
                          <a:solidFill>
                            <a:schemeClr val="dk1"/>
                          </a:solidFill>
                          <a:effectLst/>
                          <a:latin typeface="Tw Cen MT" pitchFamily="34" charset="0"/>
                          <a:ea typeface="+mn-ea"/>
                          <a:cs typeface="+mn-cs"/>
                        </a:rPr>
                        <a:t>Lograr la bancarización de un segmento de la población informal para acceso a viviendas.</a:t>
                      </a:r>
                      <a:endParaRPr lang="es-DO" sz="1200" noProof="0" dirty="0" smtClean="0">
                        <a:latin typeface="Tw Cen MT" pitchFamily="34" charset="0"/>
                      </a:endParaRPr>
                    </a:p>
                  </a:txBody>
                  <a:tcPr/>
                </a:tc>
                <a:tc>
                  <a:txBody>
                    <a:bodyPr/>
                    <a:lstStyle/>
                    <a:p>
                      <a:pPr algn="ctr"/>
                      <a:r>
                        <a:rPr lang="es-DO" sz="1200" noProof="0" smtClean="0">
                          <a:latin typeface="Tw Cen MT" pitchFamily="34" charset="0"/>
                        </a:rPr>
                        <a:t>10,000</a:t>
                      </a:r>
                      <a:r>
                        <a:rPr lang="es-DO" sz="1200" baseline="0" noProof="0" smtClean="0">
                          <a:latin typeface="Tw Cen MT" pitchFamily="34" charset="0"/>
                        </a:rPr>
                        <a:t> familias del sector informal adquieren viviendas en el 2017 , aumentar la cantidad en 10% mensual</a:t>
                      </a:r>
                      <a:endParaRPr lang="es-DO" sz="1200" noProof="0">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DO" sz="1200" noProof="0" smtClean="0">
                          <a:latin typeface="Tw Cen MT" pitchFamily="34" charset="0"/>
                        </a:rPr>
                        <a:t>Presidencia la República, Superintendencia de Bancos, Banco Central, </a:t>
                      </a:r>
                      <a:r>
                        <a:rPr lang="es-DO" sz="1200" baseline="0" noProof="0" smtClean="0">
                          <a:latin typeface="Tw Cen MT" pitchFamily="34" charset="0"/>
                        </a:rPr>
                        <a:t>sector privado (sector financiero, constructores, Fiduciarias) </a:t>
                      </a:r>
                      <a:endParaRPr lang="es-DO" sz="1200" noProof="0" smtClean="0">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DO" sz="1200" noProof="0" dirty="0" smtClean="0">
                          <a:latin typeface="Tw Cen MT" pitchFamily="34" charset="0"/>
                        </a:rPr>
                        <a:t>1er trimestre 2017</a:t>
                      </a:r>
                    </a:p>
                  </a:txBody>
                  <a:tcPr/>
                </a:tc>
              </a:tr>
              <a:tr h="458680">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200" noProof="0" smtClean="0">
                          <a:latin typeface="Tw Cen MT" pitchFamily="34" charset="0"/>
                        </a:rPr>
                        <a:t>Promover</a:t>
                      </a:r>
                      <a:r>
                        <a:rPr lang="es-DO" sz="1200" baseline="0" noProof="0" smtClean="0">
                          <a:latin typeface="Tw Cen MT" pitchFamily="34" charset="0"/>
                        </a:rPr>
                        <a:t> internacionalmente los proyectos inmobiliarios a través de </a:t>
                      </a:r>
                      <a:r>
                        <a:rPr lang="es-DO" sz="1200" noProof="0" smtClean="0">
                          <a:latin typeface="Tw Cen MT" pitchFamily="34" charset="0"/>
                        </a:rPr>
                        <a:t>Servicio Exterior</a:t>
                      </a:r>
                      <a:endParaRPr lang="es-DO" sz="1200" noProof="0" dirty="0" smtClean="0">
                        <a:latin typeface="Tw Cen MT" pitchFamily="34" charset="0"/>
                      </a:endParaRPr>
                    </a:p>
                  </a:txBody>
                  <a:tcPr/>
                </a:tc>
                <a:tc>
                  <a:txBody>
                    <a:bodyPr/>
                    <a:lstStyle/>
                    <a:p>
                      <a:pPr algn="ctr"/>
                      <a:r>
                        <a:rPr lang="es-DO" sz="1200" noProof="0" smtClean="0">
                          <a:latin typeface="Tw Cen MT" pitchFamily="34" charset="0"/>
                        </a:rPr>
                        <a:t>En las oficinas consulares se forman “escritorios de apoyo</a:t>
                      </a:r>
                      <a:r>
                        <a:rPr lang="es-DO" sz="1200" baseline="0" noProof="0" smtClean="0">
                          <a:latin typeface="Tw Cen MT" pitchFamily="34" charset="0"/>
                        </a:rPr>
                        <a:t> a </a:t>
                      </a:r>
                      <a:r>
                        <a:rPr lang="es-DO" sz="1200" noProof="0" smtClean="0">
                          <a:latin typeface="Tw Cen MT" pitchFamily="34" charset="0"/>
                        </a:rPr>
                        <a:t> la</a:t>
                      </a:r>
                      <a:r>
                        <a:rPr lang="es-DO" sz="1200" baseline="0" noProof="0" smtClean="0">
                          <a:latin typeface="Tw Cen MT" pitchFamily="34" charset="0"/>
                        </a:rPr>
                        <a:t> </a:t>
                      </a:r>
                      <a:r>
                        <a:rPr lang="es-DO" sz="1200" noProof="0" smtClean="0">
                          <a:latin typeface="Tw Cen MT" pitchFamily="34" charset="0"/>
                        </a:rPr>
                        <a:t>vivienda”</a:t>
                      </a:r>
                      <a:endParaRPr lang="es-DO" sz="1200" noProof="0">
                        <a:latin typeface="Tw Cen MT" pitchFamily="34" charset="0"/>
                      </a:endParaRPr>
                    </a:p>
                  </a:txBody>
                  <a:tcPr/>
                </a:tc>
                <a:tc>
                  <a:txBody>
                    <a:bodyPr/>
                    <a:lstStyle/>
                    <a:p>
                      <a:pPr algn="ctr"/>
                      <a:r>
                        <a:rPr lang="es-DO" sz="1200" noProof="0" smtClean="0">
                          <a:latin typeface="Tw Cen MT" pitchFamily="34" charset="0"/>
                        </a:rPr>
                        <a:t>Cancilleria,</a:t>
                      </a:r>
                      <a:r>
                        <a:rPr lang="es-DO" sz="1200" baseline="0" noProof="0" smtClean="0">
                          <a:latin typeface="Tw Cen MT" pitchFamily="34" charset="0"/>
                        </a:rPr>
                        <a:t> Sector Privado</a:t>
                      </a:r>
                      <a:endParaRPr lang="es-DO" sz="1200" noProof="0">
                        <a:latin typeface="Tw Cen MT" pitchFamily="34" charset="0"/>
                      </a:endParaRPr>
                    </a:p>
                  </a:txBody>
                  <a:tcPr/>
                </a:tc>
                <a:tc>
                  <a:txBody>
                    <a:bodyPr/>
                    <a:lstStyle/>
                    <a:p>
                      <a:pPr algn="ctr"/>
                      <a:r>
                        <a:rPr lang="es-DO" sz="1200" noProof="0" dirty="0" smtClean="0">
                          <a:latin typeface="Tw Cen MT" pitchFamily="34" charset="0"/>
                        </a:rPr>
                        <a:t>3er trimester 2016</a:t>
                      </a:r>
                      <a:endParaRPr lang="es-DO" sz="1200" noProof="0" dirty="0">
                        <a:latin typeface="Tw Cen MT" pitchFamily="34" charset="0"/>
                      </a:endParaRPr>
                    </a:p>
                  </a:txBody>
                  <a:tcPr/>
                </a:tc>
              </a:tr>
              <a:tr h="458680">
                <a:tc>
                  <a:txBody>
                    <a:bodyPr/>
                    <a:lstStyle/>
                    <a:p>
                      <a:pPr marL="0" marR="0" lvl="2" indent="0" algn="just" defTabSz="914400" rtl="0" eaLnBrk="1" fontAlgn="auto" latinLnBrk="0" hangingPunct="1">
                        <a:lnSpc>
                          <a:spcPct val="100000"/>
                        </a:lnSpc>
                        <a:spcBef>
                          <a:spcPts val="0"/>
                        </a:spcBef>
                        <a:spcAft>
                          <a:spcPts val="0"/>
                        </a:spcAft>
                        <a:buClrTx/>
                        <a:buSzTx/>
                        <a:buFontTx/>
                        <a:buNone/>
                        <a:tabLst/>
                        <a:defRPr/>
                      </a:pPr>
                      <a:r>
                        <a:rPr lang="es-DO" sz="1200" kern="1200" noProof="0" smtClean="0">
                          <a:solidFill>
                            <a:schemeClr val="dk1"/>
                          </a:solidFill>
                          <a:latin typeface="Tw Cen MT" pitchFamily="34" charset="0"/>
                          <a:ea typeface="+mn-ea"/>
                          <a:cs typeface="+mn-cs"/>
                        </a:rPr>
                        <a:t>Mejorar la Ley No. 171-07 sobre Incentivos Especiales a los Pensionados y Rentistas de fuente extranjera</a:t>
                      </a:r>
                    </a:p>
                  </a:txBody>
                  <a:tcPr/>
                </a:tc>
                <a:tc>
                  <a:txBody>
                    <a:bodyPr/>
                    <a:lstStyle/>
                    <a:p>
                      <a:pPr algn="ctr"/>
                      <a:r>
                        <a:rPr lang="es-DO" sz="1200" noProof="0" dirty="0" smtClean="0">
                          <a:latin typeface="Tw Cen MT" pitchFamily="34" charset="0"/>
                        </a:rPr>
                        <a:t>Aprobación</a:t>
                      </a:r>
                      <a:r>
                        <a:rPr lang="es-DO" sz="1200" baseline="0" noProof="0" dirty="0" smtClean="0">
                          <a:latin typeface="Tw Cen MT" pitchFamily="34" charset="0"/>
                        </a:rPr>
                        <a:t> de una nueva ley</a:t>
                      </a:r>
                      <a:endParaRPr lang="es-DO" sz="1200" noProof="0" dirty="0">
                        <a:latin typeface="Tw Cen MT" pitchFamily="34" charset="0"/>
                      </a:endParaRPr>
                    </a:p>
                  </a:txBody>
                  <a:tcPr/>
                </a:tc>
                <a:tc>
                  <a:txBody>
                    <a:bodyPr/>
                    <a:lstStyle/>
                    <a:p>
                      <a:pPr algn="ctr"/>
                      <a:r>
                        <a:rPr lang="es-DO" sz="1200" noProof="0" dirty="0" smtClean="0">
                          <a:latin typeface="Tw Cen MT" pitchFamily="34" charset="0"/>
                        </a:rPr>
                        <a:t>Poder</a:t>
                      </a:r>
                      <a:r>
                        <a:rPr lang="es-DO" sz="1200" baseline="0" noProof="0" dirty="0" smtClean="0">
                          <a:latin typeface="Tw Cen MT" pitchFamily="34" charset="0"/>
                        </a:rPr>
                        <a:t> Legislativo</a:t>
                      </a:r>
                      <a:r>
                        <a:rPr lang="es-DO" sz="1200" noProof="0" dirty="0" smtClean="0">
                          <a:latin typeface="Tw Cen MT" pitchFamily="34" charset="0"/>
                        </a:rPr>
                        <a:t>,</a:t>
                      </a:r>
                      <a:r>
                        <a:rPr lang="es-DO" sz="1200" baseline="0" noProof="0" dirty="0" smtClean="0">
                          <a:latin typeface="Tw Cen MT" pitchFamily="34" charset="0"/>
                        </a:rPr>
                        <a:t> Poder Ejecutivo, INVI,  ACOPROVI, AIRD, ASONAHORES, ASIEX, CONEP, CADOCON, </a:t>
                      </a:r>
                      <a:r>
                        <a:rPr lang="es-DO" sz="1200" baseline="0" noProof="0" dirty="0" err="1" smtClean="0">
                          <a:latin typeface="Tw Cen MT" pitchFamily="34" charset="0"/>
                        </a:rPr>
                        <a:t>ONG’s</a:t>
                      </a:r>
                      <a:endParaRPr lang="es-DO" sz="1200" noProof="0" dirty="0">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DO" sz="1200" noProof="0" dirty="0" smtClean="0">
                          <a:latin typeface="Tw Cen MT" pitchFamily="34" charset="0"/>
                        </a:rPr>
                        <a:t>1er trimestre 2017</a:t>
                      </a:r>
                    </a:p>
                  </a:txBody>
                  <a:tcPr/>
                </a:tc>
              </a:tr>
              <a:tr h="458680">
                <a:tc>
                  <a:txBody>
                    <a:bodyPr/>
                    <a:lstStyle/>
                    <a:p>
                      <a:pPr marL="0" marR="0" lvl="2" indent="0" algn="just" defTabSz="914400" rtl="0" eaLnBrk="1" fontAlgn="auto" latinLnBrk="0" hangingPunct="1">
                        <a:lnSpc>
                          <a:spcPct val="100000"/>
                        </a:lnSpc>
                        <a:spcBef>
                          <a:spcPts val="0"/>
                        </a:spcBef>
                        <a:spcAft>
                          <a:spcPts val="0"/>
                        </a:spcAft>
                        <a:buClrTx/>
                        <a:buSzTx/>
                        <a:buFontTx/>
                        <a:buNone/>
                        <a:tabLst/>
                        <a:defRPr/>
                      </a:pPr>
                      <a:r>
                        <a:rPr lang="es-DO" sz="1200" kern="1200" noProof="0" dirty="0" smtClean="0">
                          <a:solidFill>
                            <a:schemeClr val="tx1"/>
                          </a:solidFill>
                          <a:latin typeface="Tw Cen MT" pitchFamily="34" charset="0"/>
                          <a:ea typeface="+mn-ea"/>
                          <a:cs typeface="+mn-cs"/>
                        </a:rPr>
                        <a:t>Establecer</a:t>
                      </a:r>
                      <a:r>
                        <a:rPr lang="es-DO" sz="1200" kern="1200" baseline="0" noProof="0" dirty="0" smtClean="0">
                          <a:solidFill>
                            <a:schemeClr val="tx1"/>
                          </a:solidFill>
                          <a:latin typeface="Tw Cen MT" pitchFamily="34" charset="0"/>
                          <a:ea typeface="+mn-ea"/>
                          <a:cs typeface="+mn-cs"/>
                        </a:rPr>
                        <a:t> encadenamientos productivos para que los demás sectores sean beneficiados con los proyectos de viviendas e infraestructura</a:t>
                      </a:r>
                      <a:endParaRPr lang="es-DO" sz="1200" kern="1200" noProof="0" dirty="0" smtClean="0">
                        <a:solidFill>
                          <a:schemeClr val="tx1"/>
                        </a:solidFill>
                        <a:latin typeface="Tw Cen MT" pitchFamily="34" charset="0"/>
                        <a:ea typeface="+mn-ea"/>
                        <a:cs typeface="+mn-cs"/>
                      </a:endParaRPr>
                    </a:p>
                  </a:txBody>
                  <a:tcPr/>
                </a:tc>
                <a:tc>
                  <a:txBody>
                    <a:bodyPr/>
                    <a:lstStyle/>
                    <a:p>
                      <a:pPr algn="ctr"/>
                      <a:r>
                        <a:rPr lang="es-DO" sz="1200" noProof="0" dirty="0" smtClean="0">
                          <a:solidFill>
                            <a:schemeClr val="tx1"/>
                          </a:solidFill>
                          <a:latin typeface="Tw Cen MT" pitchFamily="34" charset="0"/>
                        </a:rPr>
                        <a:t>Construcción de proyectos de Renovación Urbana</a:t>
                      </a:r>
                      <a:r>
                        <a:rPr lang="es-DO" sz="1200" baseline="0" noProof="0" dirty="0" smtClean="0">
                          <a:solidFill>
                            <a:schemeClr val="tx1"/>
                          </a:solidFill>
                          <a:latin typeface="Tw Cen MT" pitchFamily="34" charset="0"/>
                        </a:rPr>
                        <a:t> en el 2017 aumentar la cantidad en un 10% anual.</a:t>
                      </a:r>
                    </a:p>
                    <a:p>
                      <a:pPr algn="ctr"/>
                      <a:r>
                        <a:rPr lang="es-DO" sz="1200" baseline="0" noProof="0" dirty="0" smtClean="0">
                          <a:solidFill>
                            <a:schemeClr val="tx1"/>
                          </a:solidFill>
                          <a:latin typeface="Tw Cen MT" pitchFamily="34" charset="0"/>
                        </a:rPr>
                        <a:t>Modificación de las normativas urbanas</a:t>
                      </a:r>
                    </a:p>
                    <a:p>
                      <a:pPr algn="ctr"/>
                      <a:r>
                        <a:rPr lang="es-DO" sz="1200" baseline="0" noProof="0" dirty="0" smtClean="0">
                          <a:solidFill>
                            <a:schemeClr val="tx1"/>
                          </a:solidFill>
                          <a:latin typeface="Tw Cen MT" pitchFamily="34" charset="0"/>
                        </a:rPr>
                        <a:t>Modificación de la Ley de Alquileres. </a:t>
                      </a:r>
                      <a:endParaRPr lang="es-DO" sz="1200" noProof="0" dirty="0">
                        <a:solidFill>
                          <a:schemeClr val="tx1"/>
                        </a:solidFill>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DO" sz="1200" noProof="0" dirty="0" smtClean="0">
                          <a:latin typeface="Tw Cen MT" pitchFamily="34" charset="0"/>
                        </a:rPr>
                        <a:t>Poder</a:t>
                      </a:r>
                      <a:r>
                        <a:rPr lang="es-DO" sz="1200" baseline="0" noProof="0" dirty="0" smtClean="0">
                          <a:latin typeface="Tw Cen MT" pitchFamily="34" charset="0"/>
                        </a:rPr>
                        <a:t> Legislativo</a:t>
                      </a:r>
                      <a:r>
                        <a:rPr lang="es-DO" sz="1200" noProof="0" dirty="0" smtClean="0">
                          <a:latin typeface="Tw Cen MT" pitchFamily="34" charset="0"/>
                        </a:rPr>
                        <a:t>,</a:t>
                      </a:r>
                      <a:r>
                        <a:rPr lang="es-DO" sz="1200" baseline="0" noProof="0" dirty="0" smtClean="0">
                          <a:latin typeface="Tw Cen MT" pitchFamily="34" charset="0"/>
                        </a:rPr>
                        <a:t> Poder Ejecutivo, INVI,  ACOPROVI, AIRD, ASONAHORES, ASIEX, CONEP, CADOCON, </a:t>
                      </a:r>
                      <a:r>
                        <a:rPr lang="es-DO" sz="1200" baseline="0" noProof="0" dirty="0" err="1" smtClean="0">
                          <a:latin typeface="Tw Cen MT" pitchFamily="34" charset="0"/>
                        </a:rPr>
                        <a:t>ONG’s</a:t>
                      </a:r>
                      <a:r>
                        <a:rPr lang="es-DO" sz="1200" baseline="0" noProof="0" dirty="0" smtClean="0">
                          <a:latin typeface="Tw Cen MT" pitchFamily="34" charset="0"/>
                        </a:rPr>
                        <a:t>, Obras publicas.</a:t>
                      </a:r>
                      <a:endParaRPr lang="es-DO" sz="1200" noProof="0" dirty="0" smtClean="0">
                        <a:latin typeface="Tw Cen MT" pitchFamily="34" charset="0"/>
                      </a:endParaRPr>
                    </a:p>
                    <a:p>
                      <a:pPr algn="ctr"/>
                      <a:endParaRPr lang="es-DO" sz="1200" noProof="0" dirty="0">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DO" sz="1200" noProof="0" dirty="0" smtClean="0">
                          <a:latin typeface="Tw Cen MT" pitchFamily="34" charset="0"/>
                        </a:rPr>
                        <a:t>20 al 1</a:t>
                      </a:r>
                      <a:r>
                        <a:rPr lang="es-DO" sz="1200" baseline="0" noProof="0" dirty="0" smtClean="0">
                          <a:latin typeface="Tw Cen MT" pitchFamily="34" charset="0"/>
                        </a:rPr>
                        <a:t>er trimestre 2017.</a:t>
                      </a:r>
                      <a:endParaRPr lang="es-DO" sz="1200" noProof="0" dirty="0" smtClean="0">
                        <a:latin typeface="Tw Cen MT" pitchFamily="34" charset="0"/>
                      </a:endParaRPr>
                    </a:p>
                  </a:txBody>
                  <a:tcPr/>
                </a:tc>
              </a:tr>
            </a:tbl>
          </a:graphicData>
        </a:graphic>
      </p:graphicFrame>
    </p:spTree>
    <p:extLst>
      <p:ext uri="{BB962C8B-B14F-4D97-AF65-F5344CB8AC3E}">
        <p14:creationId xmlns:p14="http://schemas.microsoft.com/office/powerpoint/2010/main" xmlns="" val="2613600166"/>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152400" y="4384344"/>
            <a:ext cx="6781799" cy="949656"/>
          </a:xfrm>
          <a:prstGeom prst="roundRect">
            <a:avLst/>
          </a:prstGeom>
          <a:ln>
            <a:solidFill>
              <a:schemeClr val="tx1">
                <a:lumMod val="50000"/>
                <a:lumOff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prstClr val="black"/>
              </a:solidFill>
            </a:endParaRPr>
          </a:p>
        </p:txBody>
      </p:sp>
      <p:sp>
        <p:nvSpPr>
          <p:cNvPr id="17" name="10 Marcador de contenido"/>
          <p:cNvSpPr>
            <a:spLocks noGrp="1"/>
          </p:cNvSpPr>
          <p:nvPr>
            <p:ph idx="1"/>
          </p:nvPr>
        </p:nvSpPr>
        <p:spPr>
          <a:xfrm>
            <a:off x="-1" y="1752600"/>
            <a:ext cx="7606173" cy="1280995"/>
          </a:xfrm>
          <a:prstGeom prst="homePlate">
            <a:avLst/>
          </a:prstGeom>
          <a:solidFill>
            <a:srgbClr val="0070C0"/>
          </a:solidFill>
        </p:spPr>
        <p:txBody>
          <a:bodyPr anchor="ctr">
            <a:noAutofit/>
          </a:bodyPr>
          <a:lstStyle/>
          <a:p>
            <a:pPr marL="0" indent="0" algn="ctr">
              <a:buNone/>
            </a:pPr>
            <a:r>
              <a:rPr lang="es-ES" sz="2200" b="1" dirty="0" smtClean="0">
                <a:solidFill>
                  <a:schemeClr val="bg1"/>
                </a:solidFill>
                <a:effectLst>
                  <a:outerShdw blurRad="38100" dist="38100" dir="2700000" algn="tl">
                    <a:srgbClr val="000000">
                      <a:alpha val="43137"/>
                    </a:srgbClr>
                  </a:outerShdw>
                </a:effectLst>
                <a:latin typeface="Tw Cen MT" pitchFamily="34" charset="0"/>
              </a:rPr>
              <a:t>MEJORAR LA INFRAESTRUCTURA, FORTALECER EL COMERCIO Y LA PROMOCIÓN DEL PAÍS EN EL EXTERIOR</a:t>
            </a:r>
          </a:p>
          <a:p>
            <a:pPr marL="0" lvl="0" indent="0" algn="ctr">
              <a:spcBef>
                <a:spcPts val="0"/>
              </a:spcBef>
              <a:buNone/>
            </a:pPr>
            <a:r>
              <a:rPr lang="en-US" sz="2000" dirty="0" smtClean="0">
                <a:solidFill>
                  <a:schemeClr val="bg1">
                    <a:lumMod val="95000"/>
                  </a:schemeClr>
                </a:solidFill>
                <a:latin typeface="Tw Cen MT" pitchFamily="34" charset="0"/>
              </a:rPr>
              <a:t>Líder</a:t>
            </a:r>
            <a:r>
              <a:rPr lang="en-US" sz="2000" dirty="0">
                <a:solidFill>
                  <a:schemeClr val="bg1">
                    <a:lumMod val="95000"/>
                  </a:schemeClr>
                </a:solidFill>
                <a:latin typeface="Tw Cen MT" pitchFamily="34" charset="0"/>
              </a:rPr>
              <a:t>: </a:t>
            </a:r>
            <a:r>
              <a:rPr lang="en-US" sz="2000" dirty="0" smtClean="0">
                <a:solidFill>
                  <a:schemeClr val="bg1">
                    <a:lumMod val="95000"/>
                  </a:schemeClr>
                </a:solidFill>
                <a:latin typeface="Tw Cen MT" pitchFamily="34" charset="0"/>
              </a:rPr>
              <a:t>Circe Almánzar</a:t>
            </a:r>
            <a:endParaRPr lang="en-US" sz="2000" dirty="0">
              <a:solidFill>
                <a:schemeClr val="bg1">
                  <a:lumMod val="95000"/>
                </a:schemeClr>
              </a:solidFill>
              <a:latin typeface="Tw Cen MT" pitchFamily="34" charset="0"/>
            </a:endParaRPr>
          </a:p>
        </p:txBody>
      </p:sp>
      <p:sp>
        <p:nvSpPr>
          <p:cNvPr id="18" name="3 Elipse"/>
          <p:cNvSpPr/>
          <p:nvPr/>
        </p:nvSpPr>
        <p:spPr>
          <a:xfrm>
            <a:off x="228600" y="3518848"/>
            <a:ext cx="512064" cy="512064"/>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200" b="1" dirty="0">
                <a:solidFill>
                  <a:prstClr val="white"/>
                </a:solidFill>
                <a:latin typeface="Tw Cen MT" pitchFamily="34" charset="0"/>
              </a:rPr>
              <a:t>1</a:t>
            </a:r>
          </a:p>
        </p:txBody>
      </p:sp>
      <p:sp>
        <p:nvSpPr>
          <p:cNvPr id="19" name="11 CuadroTexto"/>
          <p:cNvSpPr txBox="1"/>
          <p:nvPr/>
        </p:nvSpPr>
        <p:spPr>
          <a:xfrm>
            <a:off x="762001" y="4361445"/>
            <a:ext cx="6172198"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Hacer de la República Dominicana un </a:t>
            </a:r>
            <a:r>
              <a:rPr lang="es-ES" sz="2000" b="1" dirty="0" err="1">
                <a:solidFill>
                  <a:prstClr val="black"/>
                </a:solidFill>
                <a:latin typeface="Tw Cen MT" pitchFamily="34" charset="0"/>
              </a:rPr>
              <a:t>hub</a:t>
            </a:r>
            <a:r>
              <a:rPr lang="es-ES" sz="2000" b="1" dirty="0">
                <a:solidFill>
                  <a:prstClr val="black"/>
                </a:solidFill>
                <a:latin typeface="Tw Cen MT" pitchFamily="34" charset="0"/>
              </a:rPr>
              <a:t> en transporte, conectividad logística y atracción ferial (Transporte de carga y de pasajeros competitivo y confiable)</a:t>
            </a:r>
          </a:p>
        </p:txBody>
      </p:sp>
      <p:sp>
        <p:nvSpPr>
          <p:cNvPr id="21" name="12 Elipse"/>
          <p:cNvSpPr/>
          <p:nvPr/>
        </p:nvSpPr>
        <p:spPr>
          <a:xfrm>
            <a:off x="228600" y="4560940"/>
            <a:ext cx="512064" cy="512064"/>
          </a:xfrm>
          <a:prstGeom prst="ellipse">
            <a:avLst/>
          </a:prstGeom>
          <a:solidFill>
            <a:schemeClr val="accent5">
              <a:lumMod val="60000"/>
              <a:lumOff val="40000"/>
            </a:schemeClr>
          </a:solidFill>
          <a:ln>
            <a:solidFill>
              <a:schemeClr val="accent5">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57200"/>
            <a:r>
              <a:rPr lang="en-US" sz="3200" b="1" dirty="0">
                <a:solidFill>
                  <a:prstClr val="white"/>
                </a:solidFill>
                <a:latin typeface="Tw Cen MT" pitchFamily="34" charset="0"/>
              </a:rPr>
              <a:t>2</a:t>
            </a:r>
          </a:p>
        </p:txBody>
      </p:sp>
      <p:sp>
        <p:nvSpPr>
          <p:cNvPr id="22" name="13 CuadroTexto"/>
          <p:cNvSpPr txBox="1"/>
          <p:nvPr/>
        </p:nvSpPr>
        <p:spPr>
          <a:xfrm>
            <a:off x="762001" y="5466307"/>
            <a:ext cx="6172198"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Marca País: Promoción y apoyo logístico en el exterior y diplomacia comercial y la creación de una disciplina de exportación</a:t>
            </a:r>
          </a:p>
        </p:txBody>
      </p:sp>
      <p:sp>
        <p:nvSpPr>
          <p:cNvPr id="23" name="14 Elipse"/>
          <p:cNvSpPr/>
          <p:nvPr/>
        </p:nvSpPr>
        <p:spPr>
          <a:xfrm>
            <a:off x="228600" y="5685356"/>
            <a:ext cx="512064" cy="512064"/>
          </a:xfrm>
          <a:prstGeom prst="ellipse">
            <a:avLst/>
          </a:prstGeom>
          <a:solidFill>
            <a:srgbClr val="0070C0"/>
          </a:solidFill>
          <a:ln>
            <a:solidFill>
              <a:srgbClr val="0070C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r>
              <a:rPr lang="en-US" sz="3200" b="1" dirty="0">
                <a:solidFill>
                  <a:prstClr val="white"/>
                </a:solidFill>
                <a:latin typeface="Tw Cen MT" pitchFamily="34" charset="0"/>
              </a:rPr>
              <a:t>3</a:t>
            </a:r>
          </a:p>
        </p:txBody>
      </p:sp>
      <p:sp>
        <p:nvSpPr>
          <p:cNvPr id="24" name="19 CuadroTexto"/>
          <p:cNvSpPr txBox="1"/>
          <p:nvPr/>
        </p:nvSpPr>
        <p:spPr>
          <a:xfrm>
            <a:off x="828733" y="3276600"/>
            <a:ext cx="6105466"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Políticas activas de desarrollo productivo e infraestructura (industrias, zona franca, turismo, vivienda, </a:t>
            </a:r>
            <a:r>
              <a:rPr lang="es-ES" sz="2000" b="1" dirty="0" smtClean="0">
                <a:solidFill>
                  <a:prstClr val="black"/>
                </a:solidFill>
                <a:latin typeface="Tw Cen MT" pitchFamily="34" charset="0"/>
              </a:rPr>
              <a:t>etc.)</a:t>
            </a:r>
            <a:endParaRPr lang="es-ES" sz="2000" b="1" dirty="0">
              <a:solidFill>
                <a:prstClr val="black"/>
              </a:solidFill>
              <a:latin typeface="Tw Cen MT" pitchFamily="34" charset="0"/>
            </a:endParaRPr>
          </a:p>
        </p:txBody>
      </p:sp>
      <p:sp>
        <p:nvSpPr>
          <p:cNvPr id="25" name="1 Rectángulo"/>
          <p:cNvSpPr/>
          <p:nvPr/>
        </p:nvSpPr>
        <p:spPr>
          <a:xfrm>
            <a:off x="7560392" y="1941860"/>
            <a:ext cx="1523174" cy="861774"/>
          </a:xfrm>
          <a:prstGeom prst="rect">
            <a:avLst/>
          </a:prstGeom>
          <a:noFill/>
        </p:spPr>
        <p:txBody>
          <a:bodyPr wrap="none" lIns="91440" tIns="45720" rIns="91440" bIns="45720">
            <a:spAutoFit/>
          </a:bodyPr>
          <a:lstStyle/>
          <a:p>
            <a:pPr algn="ctr" defTabSz="457200"/>
            <a:r>
              <a:rPr lang="es-ES" sz="5000" dirty="0">
                <a:ln w="10160">
                  <a:solidFill>
                    <a:srgbClr val="4F81BD"/>
                  </a:solidFill>
                  <a:prstDash val="solid"/>
                </a:ln>
                <a:solidFill>
                  <a:srgbClr val="FFFFFF"/>
                </a:solidFill>
                <a:effectLst>
                  <a:outerShdw blurRad="38100" dist="32000" dir="5400000" algn="tl">
                    <a:srgbClr val="000000">
                      <a:alpha val="30000"/>
                    </a:srgbClr>
                  </a:outerShdw>
                </a:effectLst>
                <a:latin typeface="Tw Cen MT" pitchFamily="34" charset="0"/>
              </a:rPr>
              <a:t>EJE </a:t>
            </a:r>
            <a:r>
              <a:rPr lang="es-ES" sz="5000" dirty="0" smtClean="0">
                <a:ln w="10160">
                  <a:solidFill>
                    <a:srgbClr val="4F81BD"/>
                  </a:solidFill>
                  <a:prstDash val="solid"/>
                </a:ln>
                <a:solidFill>
                  <a:srgbClr val="FFFFFF"/>
                </a:solidFill>
                <a:effectLst>
                  <a:outerShdw blurRad="38100" dist="32000" dir="5400000" algn="tl">
                    <a:srgbClr val="000000">
                      <a:alpha val="30000"/>
                    </a:srgbClr>
                  </a:outerShdw>
                </a:effectLst>
                <a:latin typeface="Tw Cen MT" pitchFamily="34" charset="0"/>
              </a:rPr>
              <a:t>4</a:t>
            </a:r>
            <a:endParaRPr lang="es-ES" sz="5000" dirty="0">
              <a:ln w="10160">
                <a:solidFill>
                  <a:srgbClr val="4F81BD"/>
                </a:solidFill>
                <a:prstDash val="solid"/>
              </a:ln>
              <a:solidFill>
                <a:srgbClr val="FFFFFF"/>
              </a:solidFill>
              <a:effectLst>
                <a:outerShdw blurRad="38100" dist="32000" dir="5400000" algn="tl">
                  <a:srgbClr val="000000">
                    <a:alpha val="30000"/>
                  </a:srgbClr>
                </a:outerShdw>
              </a:effectLst>
              <a:latin typeface="Tw Cen MT" pitchFamily="34" charset="0"/>
            </a:endParaRPr>
          </a:p>
        </p:txBody>
      </p:sp>
      <p:sp>
        <p:nvSpPr>
          <p:cNvPr id="26"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27"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28"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29"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
        <p:nvSpPr>
          <p:cNvPr id="7" name="Rounded Rectangle 6"/>
          <p:cNvSpPr/>
          <p:nvPr/>
        </p:nvSpPr>
        <p:spPr>
          <a:xfrm>
            <a:off x="7066649" y="3587088"/>
            <a:ext cx="1911303"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r>
              <a:rPr lang="en-US" b="1" dirty="0">
                <a:solidFill>
                  <a:prstClr val="black">
                    <a:lumMod val="85000"/>
                    <a:lumOff val="15000"/>
                  </a:prstClr>
                </a:solidFill>
                <a:latin typeface="Tw Cen MT" pitchFamily="34" charset="0"/>
              </a:rPr>
              <a:t>Roberto </a:t>
            </a:r>
            <a:r>
              <a:rPr lang="en-US" b="1" dirty="0" err="1">
                <a:solidFill>
                  <a:prstClr val="black">
                    <a:lumMod val="85000"/>
                    <a:lumOff val="15000"/>
                  </a:prstClr>
                </a:solidFill>
                <a:latin typeface="Tw Cen MT" pitchFamily="34" charset="0"/>
              </a:rPr>
              <a:t>Despradel</a:t>
            </a:r>
            <a:endParaRPr lang="en-US" b="1" dirty="0">
              <a:solidFill>
                <a:prstClr val="black">
                  <a:lumMod val="85000"/>
                  <a:lumOff val="15000"/>
                </a:prstClr>
              </a:solidFill>
              <a:latin typeface="Tw Cen MT" pitchFamily="34" charset="0"/>
            </a:endParaRPr>
          </a:p>
        </p:txBody>
      </p:sp>
      <p:sp>
        <p:nvSpPr>
          <p:cNvPr id="30" name="Rounded Rectangle 29"/>
          <p:cNvSpPr/>
          <p:nvPr/>
        </p:nvSpPr>
        <p:spPr>
          <a:xfrm>
            <a:off x="7066648" y="4640871"/>
            <a:ext cx="1911304"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pPr algn="ctr"/>
            <a:r>
              <a:rPr lang="en-US" b="1" dirty="0">
                <a:solidFill>
                  <a:prstClr val="black">
                    <a:lumMod val="85000"/>
                    <a:lumOff val="15000"/>
                  </a:prstClr>
                </a:solidFill>
                <a:latin typeface="Tw Cen MT" pitchFamily="34" charset="0"/>
              </a:rPr>
              <a:t>José Manuel Torres</a:t>
            </a:r>
          </a:p>
        </p:txBody>
      </p:sp>
      <p:sp>
        <p:nvSpPr>
          <p:cNvPr id="31" name="Rounded Rectangle 30"/>
          <p:cNvSpPr/>
          <p:nvPr/>
        </p:nvSpPr>
        <p:spPr>
          <a:xfrm>
            <a:off x="7066649" y="5737076"/>
            <a:ext cx="1911303"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pPr algn="ctr" fontAlgn="ctr"/>
            <a:r>
              <a:rPr lang="es-DO" b="1" dirty="0">
                <a:solidFill>
                  <a:prstClr val="black"/>
                </a:solidFill>
                <a:latin typeface="Tw Cen MT" pitchFamily="34" charset="0"/>
              </a:rPr>
              <a:t>Mario Pujols</a:t>
            </a:r>
          </a:p>
        </p:txBody>
      </p:sp>
      <p:sp>
        <p:nvSpPr>
          <p:cNvPr id="20" name="Rectangle 19"/>
          <p:cNvSpPr/>
          <p:nvPr/>
        </p:nvSpPr>
        <p:spPr>
          <a:xfrm>
            <a:off x="152399" y="5457194"/>
            <a:ext cx="8885077" cy="1011127"/>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prstClr val="white"/>
              </a:solidFill>
            </a:endParaRPr>
          </a:p>
        </p:txBody>
      </p:sp>
      <p:sp>
        <p:nvSpPr>
          <p:cNvPr id="33" name="Rectangle 32"/>
          <p:cNvSpPr/>
          <p:nvPr/>
        </p:nvSpPr>
        <p:spPr>
          <a:xfrm>
            <a:off x="41185" y="3228777"/>
            <a:ext cx="9042381" cy="1132668"/>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prstClr val="white"/>
              </a:solidFill>
            </a:endParaRPr>
          </a:p>
        </p:txBody>
      </p:sp>
    </p:spTree>
    <p:extLst>
      <p:ext uri="{BB962C8B-B14F-4D97-AF65-F5344CB8AC3E}">
        <p14:creationId xmlns:p14="http://schemas.microsoft.com/office/powerpoint/2010/main" xmlns="" val="2940639064"/>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3 Marcador de contenido"/>
          <p:cNvGraphicFramePr>
            <a:graphicFrameLocks/>
          </p:cNvGraphicFramePr>
          <p:nvPr>
            <p:extLst>
              <p:ext uri="{D42A27DB-BD31-4B8C-83A1-F6EECF244321}">
                <p14:modId xmlns:p14="http://schemas.microsoft.com/office/powerpoint/2010/main" xmlns="" val="3738245494"/>
              </p:ext>
            </p:extLst>
          </p:nvPr>
        </p:nvGraphicFramePr>
        <p:xfrm>
          <a:off x="304800" y="2819400"/>
          <a:ext cx="8458200" cy="1676400"/>
        </p:xfrm>
        <a:graphic>
          <a:graphicData uri="http://schemas.openxmlformats.org/drawingml/2006/table">
            <a:tbl>
              <a:tblPr firstRow="1" bandRow="1">
                <a:tableStyleId>{3B4B98B0-60AC-42C2-AFA5-B58CD77FA1E5}</a:tableStyleId>
              </a:tblPr>
              <a:tblGrid>
                <a:gridCol w="8458200"/>
              </a:tblGrid>
              <a:tr h="1676400">
                <a:tc>
                  <a:txBody>
                    <a:bodyPr/>
                    <a:lstStyle/>
                    <a:p>
                      <a:r>
                        <a:rPr lang="es-DO" sz="1600" b="1" noProof="0" dirty="0" smtClean="0">
                          <a:latin typeface="Tw Cen MT" pitchFamily="34" charset="0"/>
                        </a:rPr>
                        <a:t>Problemática 1/Contexto:</a:t>
                      </a:r>
                    </a:p>
                    <a:p>
                      <a:pPr algn="just"/>
                      <a:r>
                        <a:rPr lang="es-ES" sz="1400" b="0" strike="noStrike" noProof="0" dirty="0" smtClean="0">
                          <a:latin typeface="Tw Cen MT" pitchFamily="34" charset="0"/>
                        </a:rPr>
                        <a:t>República Dominicana requiere de centros logísticos competitivos que le permitan aprovechar su posición geográfica y posibiliten trasladar las mercancías de la manera más efectiva posible, ya sea dentro del mercado interno o en conexión con mercados externos.  La ampliación del Canal de Panamá y el desarrollo de centros logísticos dentro de la misma área geográfica, constituyen retos y oportunidades que el país debe enfrentar de manera efectiva.</a:t>
                      </a:r>
                    </a:p>
                  </a:txBody>
                  <a:tcPr/>
                </a:tc>
              </a:tr>
            </a:tbl>
          </a:graphicData>
        </a:graphic>
      </p:graphicFrame>
      <p:graphicFrame>
        <p:nvGraphicFramePr>
          <p:cNvPr id="26" name="3 Marcador de contenido"/>
          <p:cNvGraphicFramePr>
            <a:graphicFrameLocks/>
          </p:cNvGraphicFramePr>
          <p:nvPr>
            <p:extLst>
              <p:ext uri="{D42A27DB-BD31-4B8C-83A1-F6EECF244321}">
                <p14:modId xmlns:p14="http://schemas.microsoft.com/office/powerpoint/2010/main" xmlns="" val="2997312069"/>
              </p:ext>
            </p:extLst>
          </p:nvPr>
        </p:nvGraphicFramePr>
        <p:xfrm>
          <a:off x="304800" y="4724400"/>
          <a:ext cx="4953000" cy="1981200"/>
        </p:xfrm>
        <a:graphic>
          <a:graphicData uri="http://schemas.openxmlformats.org/drawingml/2006/table">
            <a:tbl>
              <a:tblPr bandRow="1">
                <a:tableStyleId>{3B4B98B0-60AC-42C2-AFA5-B58CD77FA1E5}</a:tableStyleId>
              </a:tblPr>
              <a:tblGrid>
                <a:gridCol w="4953000"/>
              </a:tblGrid>
              <a:tr h="1981200">
                <a:tc>
                  <a:txBody>
                    <a:bodyPr/>
                    <a:lstStyle/>
                    <a:p>
                      <a:pPr algn="just"/>
                      <a:r>
                        <a:rPr lang="en-US" sz="1600" b="1" dirty="0" smtClean="0">
                          <a:latin typeface="Tw Cen MT" pitchFamily="34" charset="0"/>
                        </a:rPr>
                        <a:t>Objetivo 1:</a:t>
                      </a:r>
                    </a:p>
                    <a:p>
                      <a:pPr algn="just"/>
                      <a:r>
                        <a:rPr lang="es-ES" sz="1400" noProof="0" dirty="0" smtClean="0">
                          <a:latin typeface="Tw Cen MT" pitchFamily="34" charset="0"/>
                        </a:rPr>
                        <a:t>Convertir a la República Dominicana en un Hub Logístico competitivo, de clase </a:t>
                      </a:r>
                      <a:r>
                        <a:rPr lang="es-ES" sz="1400" noProof="0" dirty="0" smtClean="0">
                          <a:solidFill>
                            <a:schemeClr val="tx1"/>
                          </a:solidFill>
                          <a:latin typeface="Tw Cen MT" pitchFamily="34" charset="0"/>
                        </a:rPr>
                        <a:t>mundial, con una adecuada infraestructura de conectividad interna que apuntale </a:t>
                      </a:r>
                      <a:r>
                        <a:rPr lang="es-ES" sz="1400" noProof="0" dirty="0" smtClean="0">
                          <a:latin typeface="Tw Cen MT" pitchFamily="34" charset="0"/>
                        </a:rPr>
                        <a:t>el desarrollo de los sectores económicos y promueva la atracción de inversión extranjera.</a:t>
                      </a:r>
                    </a:p>
                  </a:txBody>
                  <a:tcPr/>
                </a:tc>
              </a:tr>
            </a:tbl>
          </a:graphicData>
        </a:graphic>
      </p:graphicFrame>
      <p:graphicFrame>
        <p:nvGraphicFramePr>
          <p:cNvPr id="27" name="5 Tabla"/>
          <p:cNvGraphicFramePr>
            <a:graphicFrameLocks noGrp="1"/>
          </p:cNvGraphicFramePr>
          <p:nvPr>
            <p:extLst>
              <p:ext uri="{D42A27DB-BD31-4B8C-83A1-F6EECF244321}">
                <p14:modId xmlns:p14="http://schemas.microsoft.com/office/powerpoint/2010/main" xmlns="" val="574196297"/>
              </p:ext>
            </p:extLst>
          </p:nvPr>
        </p:nvGraphicFramePr>
        <p:xfrm>
          <a:off x="304800" y="2362200"/>
          <a:ext cx="8458200" cy="370840"/>
        </p:xfrm>
        <a:graphic>
          <a:graphicData uri="http://schemas.openxmlformats.org/drawingml/2006/table">
            <a:tbl>
              <a:tblPr firstRow="1" bandRow="1">
                <a:tableStyleId>{5C22544A-7EE6-4342-B048-85BDC9FD1C3A}</a:tableStyleId>
              </a:tblPr>
              <a:tblGrid>
                <a:gridCol w="1524000"/>
                <a:gridCol w="3048000"/>
                <a:gridCol w="1600200"/>
                <a:gridCol w="2286000"/>
              </a:tblGrid>
              <a:tr h="370840">
                <a:tc>
                  <a:txBody>
                    <a:bodyPr/>
                    <a:lstStyle/>
                    <a:p>
                      <a:pPr algn="r"/>
                      <a:r>
                        <a:rPr lang="en-US" sz="1600" dirty="0" smtClean="0">
                          <a:solidFill>
                            <a:schemeClr val="bg1"/>
                          </a:solidFill>
                          <a:latin typeface="Tw Cen MT" pitchFamily="34" charset="0"/>
                        </a:rPr>
                        <a:t>Líder de </a:t>
                      </a: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Circe Almánzar</a:t>
                      </a:r>
                      <a:endParaRPr lang="en-US" sz="1600" dirty="0">
                        <a:solidFill>
                          <a:schemeClr val="tx1">
                            <a:lumMod val="85000"/>
                            <a:lumOff val="15000"/>
                          </a:schemeClr>
                        </a:solidFill>
                        <a:latin typeface="Tw Cen MT" pitchFamily="34" charset="0"/>
                      </a:endParaRPr>
                    </a:p>
                  </a:txBody>
                  <a:tcPr>
                    <a:solidFill>
                      <a:schemeClr val="bg2"/>
                    </a:solidFill>
                  </a:tcPr>
                </a:tc>
                <a:tc>
                  <a:txBody>
                    <a:bodyPr/>
                    <a:lstStyle/>
                    <a:p>
                      <a:pPr algn="r"/>
                      <a:r>
                        <a:rPr lang="en-US" sz="1600" dirty="0" smtClean="0">
                          <a:solidFill>
                            <a:schemeClr val="bg1"/>
                          </a:solidFill>
                          <a:latin typeface="Tw Cen MT" pitchFamily="34" charset="0"/>
                        </a:rPr>
                        <a:t>Líder de Mesa:</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Sr. José Manuel Torres</a:t>
                      </a:r>
                    </a:p>
                  </a:txBody>
                  <a:tcPr>
                    <a:solidFill>
                      <a:schemeClr val="bg2"/>
                    </a:solidFill>
                  </a:tcPr>
                </a:tc>
              </a:tr>
            </a:tbl>
          </a:graphicData>
        </a:graphic>
      </p:graphicFrame>
      <p:graphicFrame>
        <p:nvGraphicFramePr>
          <p:cNvPr id="28" name="12 Tabla"/>
          <p:cNvGraphicFramePr>
            <a:graphicFrameLocks noGrp="1"/>
          </p:cNvGraphicFramePr>
          <p:nvPr>
            <p:extLst>
              <p:ext uri="{D42A27DB-BD31-4B8C-83A1-F6EECF244321}">
                <p14:modId xmlns:p14="http://schemas.microsoft.com/office/powerpoint/2010/main" xmlns="" val="1554408351"/>
              </p:ext>
            </p:extLst>
          </p:nvPr>
        </p:nvGraphicFramePr>
        <p:xfrm>
          <a:off x="304800" y="1143000"/>
          <a:ext cx="8458200" cy="1066800"/>
        </p:xfrm>
        <a:graphic>
          <a:graphicData uri="http://schemas.openxmlformats.org/drawingml/2006/table">
            <a:tbl>
              <a:tblPr firstRow="1" bandRow="1">
                <a:tableStyleId>{5C22544A-7EE6-4342-B048-85BDC9FD1C3A}</a:tableStyleId>
              </a:tblPr>
              <a:tblGrid>
                <a:gridCol w="1524000"/>
                <a:gridCol w="3048000"/>
                <a:gridCol w="1600200"/>
                <a:gridCol w="2286000"/>
              </a:tblGrid>
              <a:tr h="838200">
                <a:tc>
                  <a:txBody>
                    <a:bodyPr/>
                    <a:lstStyle/>
                    <a:p>
                      <a:pPr algn="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 </a:t>
                      </a:r>
                      <a:endParaRPr lang="en-US" sz="1600" dirty="0">
                        <a:solidFill>
                          <a:schemeClr val="bg1"/>
                        </a:solidFill>
                        <a:latin typeface="Tw Cen MT" pitchFamily="34" charset="0"/>
                      </a:endParaRPr>
                    </a:p>
                  </a:txBody>
                  <a:tcPr/>
                </a:tc>
                <a:tc>
                  <a:txBody>
                    <a:bodyPr/>
                    <a:lstStyle/>
                    <a:p>
                      <a:r>
                        <a:rPr lang="es-ES" sz="1600" b="1" kern="1200" dirty="0" smtClean="0">
                          <a:solidFill>
                            <a:schemeClr val="tx1"/>
                          </a:solidFill>
                          <a:effectLst/>
                          <a:latin typeface="Tw Cen MT" pitchFamily="34" charset="0"/>
                          <a:ea typeface="+mn-ea"/>
                          <a:cs typeface="+mn-cs"/>
                        </a:rPr>
                        <a:t>Mejorar la infraestructura, fortalecer  el comercio y la promoción del país en el exterior</a:t>
                      </a:r>
                    </a:p>
                  </a:txBody>
                  <a:tcPr>
                    <a:solidFill>
                      <a:schemeClr val="bg2"/>
                    </a:solidFill>
                  </a:tcPr>
                </a:tc>
                <a:tc>
                  <a:txBody>
                    <a:bodyPr/>
                    <a:lstStyle/>
                    <a:p>
                      <a:pPr algn="r"/>
                      <a:r>
                        <a:rPr lang="en-US" sz="1600" dirty="0" smtClean="0">
                          <a:solidFill>
                            <a:schemeClr val="bg1"/>
                          </a:solidFill>
                          <a:latin typeface="Tw Cen MT" pitchFamily="34" charset="0"/>
                        </a:rPr>
                        <a:t>Tema:</a:t>
                      </a:r>
                      <a:endParaRPr lang="en-US" sz="1600" dirty="0">
                        <a:solidFill>
                          <a:schemeClr val="bg1"/>
                        </a:solidFill>
                        <a:latin typeface="Tw Cen MT"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tx1">
                              <a:lumMod val="85000"/>
                              <a:lumOff val="15000"/>
                            </a:schemeClr>
                          </a:solidFill>
                          <a:effectLst/>
                          <a:latin typeface="Tw Cen MT" pitchFamily="34" charset="0"/>
                          <a:ea typeface="+mn-ea"/>
                          <a:cs typeface="+mn-cs"/>
                        </a:rPr>
                        <a:t>Hacer de la REP DOM un </a:t>
                      </a:r>
                      <a:r>
                        <a:rPr lang="es-ES" sz="1600" b="1" kern="1200" dirty="0" err="1" smtClean="0">
                          <a:solidFill>
                            <a:schemeClr val="tx1">
                              <a:lumMod val="85000"/>
                              <a:lumOff val="15000"/>
                            </a:schemeClr>
                          </a:solidFill>
                          <a:effectLst/>
                          <a:latin typeface="Tw Cen MT" pitchFamily="34" charset="0"/>
                          <a:ea typeface="+mn-ea"/>
                          <a:cs typeface="+mn-cs"/>
                        </a:rPr>
                        <a:t>hub</a:t>
                      </a:r>
                      <a:r>
                        <a:rPr lang="es-ES" sz="1600" b="1" kern="1200" dirty="0" smtClean="0">
                          <a:solidFill>
                            <a:schemeClr val="tx1">
                              <a:lumMod val="85000"/>
                              <a:lumOff val="15000"/>
                            </a:schemeClr>
                          </a:solidFill>
                          <a:effectLst/>
                          <a:latin typeface="Tw Cen MT" pitchFamily="34" charset="0"/>
                          <a:ea typeface="+mn-ea"/>
                          <a:cs typeface="+mn-cs"/>
                        </a:rPr>
                        <a:t> en transporte, conectividad logística y atracción ferial.</a:t>
                      </a:r>
                    </a:p>
                  </a:txBody>
                  <a:tcPr>
                    <a:solidFill>
                      <a:schemeClr val="bg2"/>
                    </a:solidFill>
                  </a:tcPr>
                </a:tc>
              </a:tr>
            </a:tbl>
          </a:graphicData>
        </a:graphic>
      </p:graphicFrame>
      <p:graphicFrame>
        <p:nvGraphicFramePr>
          <p:cNvPr id="29" name="3 Marcador de contenido"/>
          <p:cNvGraphicFramePr>
            <a:graphicFrameLocks/>
          </p:cNvGraphicFramePr>
          <p:nvPr>
            <p:extLst>
              <p:ext uri="{D42A27DB-BD31-4B8C-83A1-F6EECF244321}">
                <p14:modId xmlns:p14="http://schemas.microsoft.com/office/powerpoint/2010/main" xmlns="" val="1690478693"/>
              </p:ext>
            </p:extLst>
          </p:nvPr>
        </p:nvGraphicFramePr>
        <p:xfrm>
          <a:off x="5334000" y="4724400"/>
          <a:ext cx="3429000" cy="1981200"/>
        </p:xfrm>
        <a:graphic>
          <a:graphicData uri="http://schemas.openxmlformats.org/drawingml/2006/table">
            <a:tbl>
              <a:tblPr firstRow="1" bandRow="1">
                <a:tableStyleId>{3B4B98B0-60AC-42C2-AFA5-B58CD77FA1E5}</a:tableStyleId>
              </a:tblPr>
              <a:tblGrid>
                <a:gridCol w="3429000"/>
              </a:tblGrid>
              <a:tr h="1981200">
                <a:tc>
                  <a:txBody>
                    <a:bodyPr/>
                    <a:lstStyle/>
                    <a:p>
                      <a:r>
                        <a:rPr lang="es-DO" sz="1600" noProof="0" dirty="0" smtClean="0">
                          <a:latin typeface="Tw Cen MT" pitchFamily="34" charset="0"/>
                        </a:rPr>
                        <a:t>Indicadores: </a:t>
                      </a:r>
                    </a:p>
                    <a:p>
                      <a:pPr marL="342900" indent="-342900">
                        <a:buFont typeface="+mj-lt"/>
                        <a:buAutoNum type="arabicParenR"/>
                      </a:pPr>
                      <a:r>
                        <a:rPr lang="es-ES" sz="1400" b="0" noProof="0" dirty="0" smtClean="0">
                          <a:latin typeface="Tw Cen MT" pitchFamily="34" charset="0"/>
                        </a:rPr>
                        <a:t>Número</a:t>
                      </a:r>
                      <a:r>
                        <a:rPr lang="es-ES" sz="1400" b="0" baseline="0" noProof="0" dirty="0" smtClean="0">
                          <a:latin typeface="Tw Cen MT" pitchFamily="34" charset="0"/>
                        </a:rPr>
                        <a:t> de puertos y centros logísticos habilitados</a:t>
                      </a:r>
                      <a:r>
                        <a:rPr lang="es-ES" sz="1400" b="0" noProof="0" dirty="0" smtClean="0">
                          <a:latin typeface="Tw Cen MT" pitchFamily="34" charset="0"/>
                        </a:rPr>
                        <a:t>.</a:t>
                      </a:r>
                    </a:p>
                    <a:p>
                      <a:pPr marL="342900" indent="-342900">
                        <a:buFont typeface="+mj-lt"/>
                        <a:buAutoNum type="arabicParenR"/>
                      </a:pPr>
                      <a:r>
                        <a:rPr lang="es-ES" sz="1400" b="0" noProof="0" dirty="0" smtClean="0">
                          <a:latin typeface="Tw Cen MT" pitchFamily="34" charset="0"/>
                        </a:rPr>
                        <a:t>Número de carreteras</a:t>
                      </a:r>
                      <a:r>
                        <a:rPr lang="es-ES" sz="1400" b="0" baseline="0" noProof="0" dirty="0" smtClean="0">
                          <a:latin typeface="Tw Cen MT" pitchFamily="34" charset="0"/>
                        </a:rPr>
                        <a:t> nuevas</a:t>
                      </a:r>
                      <a:endParaRPr lang="es-ES" sz="1400" b="0" noProof="0" dirty="0" smtClean="0">
                        <a:latin typeface="Tw Cen MT" pitchFamily="34" charset="0"/>
                      </a:endParaRPr>
                    </a:p>
                    <a:p>
                      <a:pPr marL="342900" indent="-342900">
                        <a:buFont typeface="+mj-lt"/>
                        <a:buAutoNum type="arabicParenR"/>
                      </a:pPr>
                      <a:r>
                        <a:rPr lang="es-ES" sz="1400" b="0" noProof="0" dirty="0" smtClean="0">
                          <a:latin typeface="Tw Cen MT" pitchFamily="34" charset="0"/>
                        </a:rPr>
                        <a:t>Aprobaciones</a:t>
                      </a:r>
                      <a:r>
                        <a:rPr lang="es-ES" sz="1400" b="0" baseline="0" noProof="0" dirty="0" smtClean="0">
                          <a:latin typeface="Tw Cen MT" pitchFamily="34" charset="0"/>
                        </a:rPr>
                        <a:t> de nuevas </a:t>
                      </a:r>
                      <a:r>
                        <a:rPr lang="es-ES" sz="1400" b="0" noProof="0" dirty="0" smtClean="0">
                          <a:latin typeface="Tw Cen MT" pitchFamily="34" charset="0"/>
                        </a:rPr>
                        <a:t>normativas aduaneras.</a:t>
                      </a:r>
                    </a:p>
                    <a:p>
                      <a:pPr marL="342900" indent="-342900">
                        <a:buFont typeface="+mj-lt"/>
                        <a:buAutoNum type="arabicParenR"/>
                      </a:pPr>
                      <a:r>
                        <a:rPr lang="es-ES" sz="1400" b="0" noProof="0" dirty="0" smtClean="0">
                          <a:solidFill>
                            <a:schemeClr val="tx1"/>
                          </a:solidFill>
                          <a:latin typeface="Tw Cen MT" pitchFamily="34" charset="0"/>
                        </a:rPr>
                        <a:t>Aprobación</a:t>
                      </a:r>
                      <a:r>
                        <a:rPr lang="es-ES" sz="1400" b="0" baseline="0" noProof="0" dirty="0" smtClean="0">
                          <a:solidFill>
                            <a:schemeClr val="tx1"/>
                          </a:solidFill>
                          <a:latin typeface="Tw Cen MT" pitchFamily="34" charset="0"/>
                        </a:rPr>
                        <a:t> de la Ley de APP</a:t>
                      </a:r>
                      <a:endParaRPr lang="es-ES" sz="1400" b="0" noProof="0" dirty="0" smtClean="0">
                        <a:solidFill>
                          <a:schemeClr val="tx1"/>
                        </a:solidFill>
                        <a:latin typeface="Tw Cen MT" pitchFamily="34" charset="0"/>
                      </a:endParaRPr>
                    </a:p>
                  </a:txBody>
                  <a:tcPr/>
                </a:tc>
              </a:tr>
            </a:tbl>
          </a:graphicData>
        </a:graphic>
      </p:graphicFrame>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3010389289"/>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3 Marcador de contenido"/>
          <p:cNvGraphicFramePr>
            <a:graphicFrameLocks/>
          </p:cNvGraphicFramePr>
          <p:nvPr>
            <p:extLst>
              <p:ext uri="{D42A27DB-BD31-4B8C-83A1-F6EECF244321}">
                <p14:modId xmlns:p14="http://schemas.microsoft.com/office/powerpoint/2010/main" xmlns="" val="2713618813"/>
              </p:ext>
            </p:extLst>
          </p:nvPr>
        </p:nvGraphicFramePr>
        <p:xfrm>
          <a:off x="42865" y="1143000"/>
          <a:ext cx="9036497" cy="5042916"/>
        </p:xfrm>
        <a:graphic>
          <a:graphicData uri="http://schemas.openxmlformats.org/drawingml/2006/table">
            <a:tbl>
              <a:tblPr firstRow="1" bandRow="1">
                <a:tableStyleId>{BC89EF96-8CEA-46FF-86C4-4CE0E7609802}</a:tableStyleId>
              </a:tblPr>
              <a:tblGrid>
                <a:gridCol w="3233735"/>
                <a:gridCol w="3548064"/>
                <a:gridCol w="1066800"/>
                <a:gridCol w="1187898"/>
              </a:tblGrid>
              <a:tr h="357814">
                <a:tc>
                  <a:txBody>
                    <a:bodyPr/>
                    <a:lstStyle/>
                    <a:p>
                      <a:pPr algn="ctr"/>
                      <a:r>
                        <a:rPr lang="en-US" sz="1100" dirty="0" err="1" smtClean="0">
                          <a:latin typeface="Tw Cen MT" pitchFamily="34" charset="0"/>
                        </a:rPr>
                        <a:t>Propuestas</a:t>
                      </a:r>
                      <a:r>
                        <a:rPr lang="en-US" sz="1100" dirty="0" smtClean="0">
                          <a:latin typeface="Tw Cen MT" pitchFamily="34" charset="0"/>
                        </a:rPr>
                        <a:t> de </a:t>
                      </a:r>
                      <a:r>
                        <a:rPr lang="en-US" sz="1100" dirty="0" err="1" smtClean="0">
                          <a:latin typeface="Tw Cen MT" pitchFamily="34" charset="0"/>
                        </a:rPr>
                        <a:t>solución</a:t>
                      </a:r>
                      <a:endParaRPr lang="en-US" sz="1100" dirty="0">
                        <a:latin typeface="Tw Cen MT" pitchFamily="34" charset="0"/>
                      </a:endParaRPr>
                    </a:p>
                  </a:txBody>
                  <a:tcPr anchor="ctr"/>
                </a:tc>
                <a:tc>
                  <a:txBody>
                    <a:bodyPr/>
                    <a:lstStyle/>
                    <a:p>
                      <a:pPr algn="ctr"/>
                      <a:r>
                        <a:rPr lang="en-US" sz="1100" dirty="0" err="1" smtClean="0">
                          <a:latin typeface="Tw Cen MT" pitchFamily="34" charset="0"/>
                        </a:rPr>
                        <a:t>Indicador</a:t>
                      </a:r>
                      <a:endParaRPr lang="en-US" sz="11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err="1" smtClean="0">
                          <a:latin typeface="Tw Cen MT" pitchFamily="34" charset="0"/>
                        </a:rPr>
                        <a:t>Actores</a:t>
                      </a:r>
                      <a:r>
                        <a:rPr lang="en-US" sz="1100" dirty="0" smtClean="0">
                          <a:latin typeface="Tw Cen MT" pitchFamily="34" charset="0"/>
                        </a:rPr>
                        <a:t> que</a:t>
                      </a:r>
                      <a:r>
                        <a:rPr lang="en-US" sz="1100" baseline="0" dirty="0" smtClean="0">
                          <a:latin typeface="Tw Cen MT" pitchFamily="34" charset="0"/>
                        </a:rPr>
                        <a:t> </a:t>
                      </a:r>
                      <a:r>
                        <a:rPr lang="en-US" sz="1100" baseline="0" dirty="0" err="1" smtClean="0">
                          <a:latin typeface="Tw Cen MT" pitchFamily="34" charset="0"/>
                        </a:rPr>
                        <a:t>intervienen</a:t>
                      </a:r>
                      <a:endParaRPr lang="en-US" sz="1100" dirty="0" smtClean="0">
                        <a:latin typeface="Tw Cen MT" pitchFamily="34" charset="0"/>
                      </a:endParaRPr>
                    </a:p>
                  </a:txBody>
                  <a:tcPr anchor="ctr"/>
                </a:tc>
                <a:tc>
                  <a:txBody>
                    <a:bodyPr/>
                    <a:lstStyle/>
                    <a:p>
                      <a:pPr algn="ctr"/>
                      <a:r>
                        <a:rPr lang="en-US" sz="1100" dirty="0" err="1" smtClean="0">
                          <a:latin typeface="Tw Cen MT" pitchFamily="34" charset="0"/>
                        </a:rPr>
                        <a:t>Fecha</a:t>
                      </a:r>
                      <a:r>
                        <a:rPr lang="en-US" sz="1100" dirty="0" smtClean="0">
                          <a:latin typeface="Tw Cen MT" pitchFamily="34" charset="0"/>
                        </a:rPr>
                        <a:t> meta</a:t>
                      </a:r>
                      <a:r>
                        <a:rPr lang="en-US" sz="1100" baseline="0" dirty="0" smtClean="0">
                          <a:latin typeface="Tw Cen MT" pitchFamily="34" charset="0"/>
                        </a:rPr>
                        <a:t> </a:t>
                      </a:r>
                      <a:r>
                        <a:rPr lang="en-US" sz="1100" dirty="0" smtClean="0">
                          <a:latin typeface="Tw Cen MT" pitchFamily="34" charset="0"/>
                        </a:rPr>
                        <a:t>(</a:t>
                      </a:r>
                      <a:r>
                        <a:rPr lang="en-US" sz="1100" dirty="0" err="1" smtClean="0">
                          <a:latin typeface="Tw Cen MT" pitchFamily="34" charset="0"/>
                        </a:rPr>
                        <a:t>trimestre</a:t>
                      </a:r>
                      <a:r>
                        <a:rPr lang="en-US" sz="1100" dirty="0" smtClean="0">
                          <a:latin typeface="Tw Cen MT" pitchFamily="34" charset="0"/>
                        </a:rPr>
                        <a:t>/</a:t>
                      </a:r>
                      <a:r>
                        <a:rPr lang="en-US" sz="1100" dirty="0" err="1" smtClean="0">
                          <a:latin typeface="Tw Cen MT" pitchFamily="34" charset="0"/>
                        </a:rPr>
                        <a:t>año</a:t>
                      </a:r>
                      <a:r>
                        <a:rPr lang="en-US" sz="1100" dirty="0" smtClean="0">
                          <a:latin typeface="Tw Cen MT" pitchFamily="34" charset="0"/>
                        </a:rPr>
                        <a:t>)</a:t>
                      </a:r>
                      <a:endParaRPr lang="en-US" sz="1100" dirty="0">
                        <a:latin typeface="Tw Cen MT" pitchFamily="34" charset="0"/>
                      </a:endParaRPr>
                    </a:p>
                  </a:txBody>
                  <a:tcPr anchor="ctr"/>
                </a:tc>
              </a:tr>
              <a:tr h="1706972">
                <a:tc>
                  <a:txBody>
                    <a:bodyPr/>
                    <a:lstStyle/>
                    <a:p>
                      <a:pPr marL="0" lvl="0" indent="0" algn="just">
                        <a:lnSpc>
                          <a:spcPct val="115000"/>
                        </a:lnSpc>
                        <a:spcAft>
                          <a:spcPts val="0"/>
                        </a:spcAft>
                        <a:buFont typeface="+mj-lt"/>
                        <a:buNone/>
                      </a:pPr>
                      <a:r>
                        <a:rPr lang="es-ES" sz="1100" kern="1200" dirty="0" smtClean="0">
                          <a:latin typeface="Tw Cen MT" pitchFamily="34" charset="0"/>
                        </a:rPr>
                        <a:t>1. Desarrollar una infraestructura vial, portuaria aeroportuaria </a:t>
                      </a:r>
                      <a:r>
                        <a:rPr lang="es-ES" sz="1100" kern="1200" dirty="0" smtClean="0">
                          <a:solidFill>
                            <a:schemeClr val="tx1"/>
                          </a:solidFill>
                          <a:latin typeface="Tw Cen MT" pitchFamily="34" charset="0"/>
                        </a:rPr>
                        <a:t>y mejorar</a:t>
                      </a:r>
                      <a:r>
                        <a:rPr lang="es-ES" sz="1100" kern="1200" baseline="0" dirty="0" smtClean="0">
                          <a:solidFill>
                            <a:schemeClr val="tx1"/>
                          </a:solidFill>
                          <a:latin typeface="Tw Cen MT" pitchFamily="34" charset="0"/>
                        </a:rPr>
                        <a:t> las actuales c</a:t>
                      </a:r>
                      <a:r>
                        <a:rPr lang="es-ES" sz="1100" kern="1200" dirty="0" smtClean="0">
                          <a:solidFill>
                            <a:schemeClr val="tx1"/>
                          </a:solidFill>
                          <a:latin typeface="Tw Cen MT" pitchFamily="34" charset="0"/>
                        </a:rPr>
                        <a:t>on  capacidad y calidad para atender la demanda logística de los sectores económicos empresariales, nacionales y extranjeros, </a:t>
                      </a:r>
                      <a:r>
                        <a:rPr lang="es-ES" sz="1100" kern="1200" dirty="0" smtClean="0">
                          <a:latin typeface="Tw Cen MT" pitchFamily="34" charset="0"/>
                        </a:rPr>
                        <a:t>como elementos claves para el crecimiento del comercio exterior e interno del país . </a:t>
                      </a:r>
                      <a:endParaRPr lang="es-DO" sz="1100" dirty="0">
                        <a:effectLst/>
                        <a:latin typeface="Tw Cen MT" pitchFamily="34" charset="0"/>
                        <a:ea typeface="MS Mincho" panose="02020609040205080304" pitchFamily="49" charset="-128"/>
                      </a:endParaRPr>
                    </a:p>
                  </a:txBody>
                  <a:tcPr/>
                </a:tc>
                <a:tc>
                  <a:txBody>
                    <a:bodyPr/>
                    <a:lstStyle/>
                    <a:p>
                      <a:pPr algn="ctr">
                        <a:lnSpc>
                          <a:spcPct val="100000"/>
                        </a:lnSpc>
                        <a:spcAft>
                          <a:spcPts val="1000"/>
                        </a:spcAft>
                      </a:pPr>
                      <a:r>
                        <a:rPr lang="es-ES" sz="1100" kern="1200" dirty="0">
                          <a:solidFill>
                            <a:schemeClr val="tx1"/>
                          </a:solidFill>
                          <a:latin typeface="Tw Cen MT" pitchFamily="34" charset="0"/>
                          <a:ea typeface="+mn-ea"/>
                          <a:cs typeface="+mn-cs"/>
                        </a:rPr>
                        <a:t>1.1 Habilitación y adecuación Puerto de Manzanillo                                     </a:t>
                      </a:r>
                    </a:p>
                    <a:p>
                      <a:pPr algn="ctr">
                        <a:lnSpc>
                          <a:spcPct val="100000"/>
                        </a:lnSpc>
                        <a:spcAft>
                          <a:spcPts val="1000"/>
                        </a:spcAft>
                      </a:pPr>
                      <a:r>
                        <a:rPr lang="es-ES" sz="1100" kern="1200" dirty="0">
                          <a:solidFill>
                            <a:schemeClr val="tx1"/>
                          </a:solidFill>
                          <a:latin typeface="Tw Cen MT" pitchFamily="34" charset="0"/>
                          <a:ea typeface="+mn-ea"/>
                          <a:cs typeface="+mn-cs"/>
                        </a:rPr>
                        <a:t>1.2 Construcción de carreteras: Autopista del Atlántico (Puerto Plata-Santiago), </a:t>
                      </a:r>
                      <a:r>
                        <a:rPr lang="es-ES" sz="1100" kern="1200" dirty="0" smtClean="0">
                          <a:solidFill>
                            <a:schemeClr val="tx1"/>
                          </a:solidFill>
                          <a:latin typeface="Tw Cen MT" pitchFamily="34" charset="0"/>
                          <a:ea typeface="+mn-ea"/>
                          <a:cs typeface="+mn-cs"/>
                        </a:rPr>
                        <a:t>(Puerto Plata Samaná que es la que se llama Corredor Atlántico,) Carretera </a:t>
                      </a:r>
                      <a:r>
                        <a:rPr lang="es-ES" sz="1100" kern="1200" dirty="0">
                          <a:solidFill>
                            <a:schemeClr val="tx1"/>
                          </a:solidFill>
                          <a:latin typeface="Tw Cen MT" pitchFamily="34" charset="0"/>
                          <a:ea typeface="+mn-ea"/>
                          <a:cs typeface="+mn-cs"/>
                        </a:rPr>
                        <a:t>Mao-</a:t>
                      </a:r>
                      <a:r>
                        <a:rPr lang="es-ES" sz="1100" kern="1200" dirty="0" err="1">
                          <a:solidFill>
                            <a:schemeClr val="tx1"/>
                          </a:solidFill>
                          <a:latin typeface="Tw Cen MT" pitchFamily="34" charset="0"/>
                          <a:ea typeface="+mn-ea"/>
                          <a:cs typeface="+mn-cs"/>
                        </a:rPr>
                        <a:t>Montecristi</a:t>
                      </a:r>
                      <a:r>
                        <a:rPr lang="es-ES" sz="1100" kern="1200" dirty="0">
                          <a:solidFill>
                            <a:schemeClr val="tx1"/>
                          </a:solidFill>
                          <a:latin typeface="Tw Cen MT" pitchFamily="34" charset="0"/>
                          <a:ea typeface="+mn-ea"/>
                          <a:cs typeface="+mn-cs"/>
                        </a:rPr>
                        <a:t>, Construcción Carretera Ramón Cáceres (Moca</a:t>
                      </a:r>
                      <a:r>
                        <a:rPr lang="es-ES" sz="1100" kern="1200" dirty="0" smtClean="0">
                          <a:solidFill>
                            <a:schemeClr val="tx1"/>
                          </a:solidFill>
                          <a:latin typeface="Tw Cen MT" pitchFamily="34" charset="0"/>
                          <a:ea typeface="+mn-ea"/>
                          <a:cs typeface="+mn-cs"/>
                        </a:rPr>
                        <a:t>). Carretera Turística  Luperón (Sosua-Santiago)</a:t>
                      </a:r>
                    </a:p>
                    <a:p>
                      <a:pPr algn="ctr">
                        <a:lnSpc>
                          <a:spcPct val="100000"/>
                        </a:lnSpc>
                        <a:spcAft>
                          <a:spcPts val="1000"/>
                        </a:spcAft>
                      </a:pPr>
                      <a:r>
                        <a:rPr lang="es-ES" sz="1100" kern="1200" dirty="0" smtClean="0">
                          <a:solidFill>
                            <a:schemeClr val="tx1"/>
                          </a:solidFill>
                          <a:latin typeface="Tw Cen MT" pitchFamily="34" charset="0"/>
                          <a:ea typeface="+mn-ea"/>
                          <a:cs typeface="+mn-cs"/>
                        </a:rPr>
                        <a:t>1.3 </a:t>
                      </a:r>
                      <a:r>
                        <a:rPr lang="es-DO" sz="1100" kern="1200" dirty="0" smtClean="0">
                          <a:solidFill>
                            <a:schemeClr val="tx1"/>
                          </a:solidFill>
                          <a:latin typeface="Tw Cen MT" pitchFamily="34" charset="0"/>
                          <a:ea typeface="+mn-ea"/>
                          <a:cs typeface="+mn-cs"/>
                        </a:rPr>
                        <a:t> Construcción de Infraestructura de combustibles y terminales de combustibles</a:t>
                      </a:r>
                    </a:p>
                    <a:p>
                      <a:pPr algn="ctr">
                        <a:lnSpc>
                          <a:spcPct val="100000"/>
                        </a:lnSpc>
                        <a:spcAft>
                          <a:spcPts val="1000"/>
                        </a:spcAft>
                      </a:pPr>
                      <a:r>
                        <a:rPr lang="es-ES" sz="1100" kern="1200" dirty="0" smtClean="0">
                          <a:solidFill>
                            <a:schemeClr val="tx1"/>
                          </a:solidFill>
                          <a:latin typeface="Tw Cen MT" pitchFamily="34" charset="0"/>
                          <a:ea typeface="+mn-ea"/>
                          <a:cs typeface="+mn-cs"/>
                        </a:rPr>
                        <a:t>1.4 Remozamiento del puerto de Puerto Plata.</a:t>
                      </a:r>
                      <a:endParaRPr lang="es-DO" sz="1100" kern="1200" dirty="0" smtClean="0">
                        <a:solidFill>
                          <a:schemeClr val="tx1"/>
                        </a:solidFill>
                        <a:latin typeface="Tw Cen MT" pitchFamily="34" charset="0"/>
                        <a:ea typeface="+mn-ea"/>
                        <a:cs typeface="+mn-cs"/>
                      </a:endParaRPr>
                    </a:p>
                  </a:txBody>
                  <a:tcPr marL="89535" marR="89535" marT="0" marB="0"/>
                </a:tc>
                <a:tc>
                  <a:txBody>
                    <a:bodyPr/>
                    <a:lstStyle/>
                    <a:p>
                      <a:pPr algn="ctr">
                        <a:lnSpc>
                          <a:spcPct val="115000"/>
                        </a:lnSpc>
                        <a:spcAft>
                          <a:spcPts val="1000"/>
                        </a:spcAft>
                      </a:pPr>
                      <a:r>
                        <a:rPr lang="es-ES" sz="1100" kern="1200" dirty="0" smtClean="0">
                          <a:latin typeface="Tw Cen MT" pitchFamily="34" charset="0"/>
                        </a:rPr>
                        <a:t>MOPC, APORDOM, </a:t>
                      </a:r>
                      <a:r>
                        <a:rPr lang="es-ES" sz="1100" kern="1200" dirty="0" smtClean="0">
                          <a:solidFill>
                            <a:schemeClr val="tx1"/>
                          </a:solidFill>
                          <a:latin typeface="Tw Cen MT" pitchFamily="34" charset="0"/>
                        </a:rPr>
                        <a:t>Junta de Aviación Civil </a:t>
                      </a:r>
                      <a:r>
                        <a:rPr lang="es-ES" sz="1100" kern="1200" dirty="0" smtClean="0">
                          <a:latin typeface="Tw Cen MT" pitchFamily="34" charset="0"/>
                        </a:rPr>
                        <a:t>(JAC)</a:t>
                      </a:r>
                      <a:r>
                        <a:rPr lang="es-ES" sz="1100" strike="sngStrike" kern="1200" dirty="0" smtClean="0">
                          <a:latin typeface="Tw Cen MT" pitchFamily="34" charset="0"/>
                        </a:rPr>
                        <a:t>,</a:t>
                      </a:r>
                      <a:r>
                        <a:rPr lang="es-ES" sz="1100" kern="1200" dirty="0" smtClean="0">
                          <a:latin typeface="Tw Cen MT" pitchFamily="34" charset="0"/>
                        </a:rPr>
                        <a:t> Departamento Aeroportuario, Inversión Privada.</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100" kern="1200" dirty="0" smtClean="0">
                          <a:latin typeface="Tw Cen MT" pitchFamily="34" charset="0"/>
                        </a:rPr>
                        <a:t>1er trimestre 2016</a:t>
                      </a:r>
                      <a:r>
                        <a:rPr lang="es-ES" sz="1100" kern="1200" baseline="0" dirty="0" smtClean="0">
                          <a:latin typeface="Tw Cen MT" pitchFamily="34" charset="0"/>
                        </a:rPr>
                        <a:t> </a:t>
                      </a:r>
                      <a:r>
                        <a:rPr lang="es-ES" sz="1100" kern="1200" dirty="0" smtClean="0">
                          <a:latin typeface="Tw Cen MT" pitchFamily="34" charset="0"/>
                        </a:rPr>
                        <a:t>a 4 trimestre 2019.</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r>
              <a:tr h="1478280">
                <a:tc>
                  <a:txBody>
                    <a:bodyPr/>
                    <a:lstStyle/>
                    <a:p>
                      <a:pPr algn="just">
                        <a:lnSpc>
                          <a:spcPct val="115000"/>
                        </a:lnSpc>
                        <a:spcAft>
                          <a:spcPts val="1000"/>
                        </a:spcAft>
                      </a:pPr>
                      <a:r>
                        <a:rPr lang="es-ES" sz="1100" dirty="0">
                          <a:latin typeface="Tw Cen MT" pitchFamily="34" charset="0"/>
                        </a:rPr>
                        <a:t>2. Promover una revisión de la normativa aduanera y portuaria que procure la facilitación del comercio y aumente la competitividad de la logística de comercio exterior del </a:t>
                      </a:r>
                      <a:r>
                        <a:rPr lang="es-ES" sz="1100" dirty="0" smtClean="0">
                          <a:latin typeface="Tw Cen MT" pitchFamily="34" charset="0"/>
                        </a:rPr>
                        <a:t>país.</a:t>
                      </a:r>
                      <a:endParaRPr lang="es-ES" sz="1100" strike="sngStrike" dirty="0">
                        <a:latin typeface="Tw Cen MT" pitchFamily="34" charset="0"/>
                        <a:ea typeface="Calibri"/>
                        <a:cs typeface="Times New Roman"/>
                      </a:endParaRPr>
                    </a:p>
                  </a:txBody>
                  <a:tcPr marL="89535" marR="89535" marT="0" marB="0"/>
                </a:tc>
                <a:tc>
                  <a:txBody>
                    <a:bodyPr/>
                    <a:lstStyle/>
                    <a:p>
                      <a:pPr algn="ctr">
                        <a:spcAft>
                          <a:spcPts val="0"/>
                        </a:spcAft>
                      </a:pPr>
                      <a:r>
                        <a:rPr lang="es-ES" sz="1100" dirty="0">
                          <a:latin typeface="Tw Cen MT" pitchFamily="34" charset="0"/>
                        </a:rPr>
                        <a:t>2.1 Nuevo marco legal de aduanas.</a:t>
                      </a:r>
                    </a:p>
                    <a:p>
                      <a:pPr algn="ctr">
                        <a:spcAft>
                          <a:spcPts val="0"/>
                        </a:spcAft>
                      </a:pPr>
                      <a:r>
                        <a:rPr lang="es-ES" sz="1100" dirty="0">
                          <a:latin typeface="Tw Cen MT" pitchFamily="34" charset="0"/>
                        </a:rPr>
                        <a:t>                                                                                                                                                                                                             2.2  Implementación de un Sistema de Comunidad Portuaria</a:t>
                      </a:r>
                      <a:r>
                        <a:rPr lang="es-ES" sz="1100" dirty="0" smtClean="0">
                          <a:latin typeface="Tw Cen MT" pitchFamily="34" charset="0"/>
                        </a:rPr>
                        <a:t>.</a:t>
                      </a:r>
                    </a:p>
                    <a:p>
                      <a:pPr algn="ctr">
                        <a:spcAft>
                          <a:spcPts val="0"/>
                        </a:spcAft>
                      </a:pPr>
                      <a:endParaRPr lang="en-US" sz="1100" dirty="0" smtClean="0">
                        <a:latin typeface="Tw Cen MT" pitchFamily="34" charset="0"/>
                      </a:endParaRPr>
                    </a:p>
                    <a:p>
                      <a:pPr algn="ctr">
                        <a:spcAft>
                          <a:spcPts val="0"/>
                        </a:spcAft>
                      </a:pPr>
                      <a:r>
                        <a:rPr lang="es-ES" sz="1100" kern="1200" dirty="0" smtClean="0">
                          <a:latin typeface="Tw Cen MT" pitchFamily="34" charset="0"/>
                        </a:rPr>
                        <a:t>2.3 Adecuación de las normativas complementarias de Aduanas y Puertos  en el país. </a:t>
                      </a:r>
                      <a:endParaRPr lang="es-ES" sz="1100" dirty="0">
                        <a:latin typeface="Tw Cen MT" pitchFamily="34" charset="0"/>
                        <a:ea typeface="Calibri"/>
                        <a:cs typeface="Times New Roman"/>
                      </a:endParaRPr>
                    </a:p>
                  </a:txBody>
                  <a:tcPr marL="89535" marR="89535" marT="0" marB="0"/>
                </a:tc>
                <a:tc>
                  <a:txBody>
                    <a:bodyPr/>
                    <a:lstStyle/>
                    <a:p>
                      <a:pPr algn="ctr">
                        <a:lnSpc>
                          <a:spcPct val="115000"/>
                        </a:lnSpc>
                        <a:spcAft>
                          <a:spcPts val="1000"/>
                        </a:spcAft>
                      </a:pPr>
                      <a:r>
                        <a:rPr lang="es-ES" sz="1100" kern="1200" dirty="0" smtClean="0">
                          <a:latin typeface="Tw Cen MT" pitchFamily="34" charset="0"/>
                        </a:rPr>
                        <a:t>Congreso Nacional, </a:t>
                      </a:r>
                      <a:r>
                        <a:rPr lang="es-ES" sz="1100" kern="1200" dirty="0" err="1" smtClean="0">
                          <a:latin typeface="Tw Cen MT" pitchFamily="34" charset="0"/>
                        </a:rPr>
                        <a:t>DGA</a:t>
                      </a:r>
                      <a:r>
                        <a:rPr lang="es-ES" sz="1100" kern="1200" dirty="0" smtClean="0">
                          <a:latin typeface="Tw Cen MT" pitchFamily="34" charset="0"/>
                        </a:rPr>
                        <a:t>, </a:t>
                      </a:r>
                      <a:r>
                        <a:rPr lang="es-ES" sz="1100" kern="1200" dirty="0" err="1" smtClean="0">
                          <a:latin typeface="Tw Cen MT" pitchFamily="34" charset="0"/>
                        </a:rPr>
                        <a:t>MH</a:t>
                      </a:r>
                      <a:r>
                        <a:rPr lang="es-ES" sz="1100" kern="1200" dirty="0" smtClean="0">
                          <a:latin typeface="Tw Cen MT" pitchFamily="34" charset="0"/>
                        </a:rPr>
                        <a:t>, </a:t>
                      </a:r>
                      <a:r>
                        <a:rPr lang="es-ES" sz="1100" kern="1200" dirty="0" err="1" smtClean="0">
                          <a:latin typeface="Tw Cen MT" pitchFamily="34" charset="0"/>
                        </a:rPr>
                        <a:t>APORDOM</a:t>
                      </a:r>
                      <a:r>
                        <a:rPr lang="es-ES" sz="1100" kern="1200" dirty="0" smtClean="0">
                          <a:latin typeface="Tw Cen MT" pitchFamily="34" charset="0"/>
                        </a:rPr>
                        <a:t>, Sector Privado, Sector Transporte.</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100" kern="1200" dirty="0" smtClean="0">
                          <a:latin typeface="Tw Cen MT" pitchFamily="34" charset="0"/>
                        </a:rPr>
                        <a:t>4to trimestre 2016.</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r>
              <a:tr h="884000">
                <a:tc>
                  <a:txBody>
                    <a:bodyPr/>
                    <a:lstStyle/>
                    <a:p>
                      <a:pPr algn="just">
                        <a:lnSpc>
                          <a:spcPct val="115000"/>
                        </a:lnSpc>
                        <a:spcAft>
                          <a:spcPts val="1000"/>
                        </a:spcAft>
                      </a:pPr>
                      <a:r>
                        <a:rPr lang="es-ES" sz="1100" kern="1200" dirty="0" smtClean="0">
                          <a:latin typeface="Tw Cen MT" pitchFamily="34" charset="0"/>
                        </a:rPr>
                        <a:t>3. Implementar un marco normativo para los centros logísticos que: a) facilite el desarrollo  armónico y coordinado del sector logístico dominicano, b) garantice el  cumplimiento de las normas y estándares internacionales, y c) garantice  la seguridad jurídica de inversionistas (locales y extranjeros).</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100" kern="1200" dirty="0" smtClean="0">
                          <a:latin typeface="Tw Cen MT" pitchFamily="34" charset="0"/>
                        </a:rPr>
                        <a:t>3.1 </a:t>
                      </a:r>
                      <a:r>
                        <a:rPr lang="es-ES" sz="1100" kern="1200" baseline="0" dirty="0" smtClean="0">
                          <a:solidFill>
                            <a:srgbClr val="FF0000"/>
                          </a:solidFill>
                          <a:latin typeface="Tw Cen MT" pitchFamily="34" charset="0"/>
                        </a:rPr>
                        <a:t> </a:t>
                      </a:r>
                      <a:r>
                        <a:rPr lang="es-ES" sz="1100" kern="1200" dirty="0" smtClean="0">
                          <a:latin typeface="Tw Cen MT" pitchFamily="34" charset="0"/>
                        </a:rPr>
                        <a:t>Aprobación  </a:t>
                      </a:r>
                      <a:r>
                        <a:rPr lang="es-ES" sz="1100" kern="1200" dirty="0" smtClean="0">
                          <a:solidFill>
                            <a:schemeClr val="tx1"/>
                          </a:solidFill>
                          <a:latin typeface="Tw Cen MT" pitchFamily="34" charset="0"/>
                        </a:rPr>
                        <a:t>consensuada de </a:t>
                      </a:r>
                      <a:r>
                        <a:rPr lang="es-ES" sz="1100" kern="1200" dirty="0" smtClean="0">
                          <a:latin typeface="Tw Cen MT" pitchFamily="34" charset="0"/>
                        </a:rPr>
                        <a:t>la normativa complementaria necesaria para la efectiva  operatividad de los centros logísticos.</a:t>
                      </a:r>
                      <a:r>
                        <a:rPr lang="es-ES" sz="1100" kern="1200" dirty="0" smtClean="0">
                          <a:solidFill>
                            <a:srgbClr val="FF0000"/>
                          </a:solidFill>
                          <a:latin typeface="Tw Cen MT" pitchFamily="34" charset="0"/>
                        </a:rPr>
                        <a:t> </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100" kern="1200" dirty="0" err="1" smtClean="0">
                          <a:latin typeface="Tw Cen MT" pitchFamily="34" charset="0"/>
                        </a:rPr>
                        <a:t>DGA</a:t>
                      </a:r>
                      <a:r>
                        <a:rPr lang="es-ES" sz="1100" kern="1200" dirty="0" smtClean="0">
                          <a:latin typeface="Tw Cen MT" pitchFamily="34" charset="0"/>
                        </a:rPr>
                        <a:t>, </a:t>
                      </a:r>
                      <a:r>
                        <a:rPr lang="es-ES" sz="1100" kern="1200" dirty="0" err="1" smtClean="0">
                          <a:latin typeface="Tw Cen MT" pitchFamily="34" charset="0"/>
                        </a:rPr>
                        <a:t>MH</a:t>
                      </a:r>
                      <a:r>
                        <a:rPr lang="es-ES" sz="1100" kern="1200" dirty="0" smtClean="0">
                          <a:latin typeface="Tw Cen MT" pitchFamily="34" charset="0"/>
                        </a:rPr>
                        <a:t>, </a:t>
                      </a:r>
                      <a:r>
                        <a:rPr lang="es-ES" sz="1100" kern="1200" dirty="0" err="1" smtClean="0">
                          <a:latin typeface="Tw Cen MT" pitchFamily="34" charset="0"/>
                        </a:rPr>
                        <a:t>DGII</a:t>
                      </a:r>
                      <a:r>
                        <a:rPr lang="es-ES" sz="1100" kern="1200" dirty="0" smtClean="0">
                          <a:latin typeface="Tw Cen MT" pitchFamily="34" charset="0"/>
                        </a:rPr>
                        <a:t>, </a:t>
                      </a:r>
                      <a:r>
                        <a:rPr lang="es-ES" sz="1100" kern="1200" dirty="0" err="1" smtClean="0">
                          <a:latin typeface="Tw Cen MT" pitchFamily="34" charset="0"/>
                        </a:rPr>
                        <a:t>CNZFE</a:t>
                      </a:r>
                      <a:r>
                        <a:rPr lang="es-ES" sz="1100" kern="1200" dirty="0" smtClean="0">
                          <a:latin typeface="Tw Cen MT" pitchFamily="34" charset="0"/>
                        </a:rPr>
                        <a:t>, Sector Privado.</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100" kern="1200" dirty="0" smtClean="0">
                          <a:latin typeface="Tw Cen MT" pitchFamily="34" charset="0"/>
                        </a:rPr>
                        <a:t>2do trimestre 2016.</a:t>
                      </a:r>
                      <a:r>
                        <a:rPr lang="es-ES_tradnl" sz="1100" dirty="0">
                          <a:effectLst/>
                          <a:latin typeface="Tw Cen MT" pitchFamily="34" charset="0"/>
                        </a:rPr>
                        <a:t> </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r>
            </a:tbl>
          </a:graphicData>
        </a:graphic>
      </p:graphicFrame>
      <p:sp>
        <p:nvSpPr>
          <p:cNvPr id="7"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8"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14"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15"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4190407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3 Marcador de contenido"/>
          <p:cNvGraphicFramePr>
            <a:graphicFrameLocks/>
          </p:cNvGraphicFramePr>
          <p:nvPr>
            <p:extLst>
              <p:ext uri="{D42A27DB-BD31-4B8C-83A1-F6EECF244321}">
                <p14:modId xmlns:p14="http://schemas.microsoft.com/office/powerpoint/2010/main" xmlns="" val="2977846170"/>
              </p:ext>
            </p:extLst>
          </p:nvPr>
        </p:nvGraphicFramePr>
        <p:xfrm>
          <a:off x="304800" y="2819400"/>
          <a:ext cx="8458200" cy="1676400"/>
        </p:xfrm>
        <a:graphic>
          <a:graphicData uri="http://schemas.openxmlformats.org/drawingml/2006/table">
            <a:tbl>
              <a:tblPr firstRow="1" bandRow="1">
                <a:tableStyleId>{3B4B98B0-60AC-42C2-AFA5-B58CD77FA1E5}</a:tableStyleId>
              </a:tblPr>
              <a:tblGrid>
                <a:gridCol w="8458200"/>
              </a:tblGrid>
              <a:tr h="1676400">
                <a:tc>
                  <a:txBody>
                    <a:bodyPr/>
                    <a:lstStyle/>
                    <a:p>
                      <a:r>
                        <a:rPr lang="es-DO" sz="1600" b="1" noProof="0" dirty="0" smtClean="0">
                          <a:latin typeface="Tw Cen MT" pitchFamily="34" charset="0"/>
                        </a:rPr>
                        <a:t>Problemática 2/Contexto:</a:t>
                      </a:r>
                    </a:p>
                    <a:p>
                      <a:pPr algn="just"/>
                      <a:r>
                        <a:rPr lang="es-ES" sz="1400" b="0" strike="noStrike" noProof="0" dirty="0" smtClean="0">
                          <a:latin typeface="Tw Cen MT" pitchFamily="34" charset="0"/>
                        </a:rPr>
                        <a:t>La República Dominicana ya tiene un liderazgo en el Caribe en materia de Turismo. Sin embargo no tiene una participación significativa en el mercado de cruceros (&lt;5%) y en pasajeros en calidad de tránsito. Existe una oportunidad de mercado interesante en estos aspectos,  así como en los segmentos feriales, de convenciones y exposiciones. Si avanzamos en estos segmentos, podremos consolidar una posición de liderazgo turístico en sentido general.</a:t>
                      </a:r>
                    </a:p>
                  </a:txBody>
                  <a:tcPr/>
                </a:tc>
              </a:tr>
            </a:tbl>
          </a:graphicData>
        </a:graphic>
      </p:graphicFrame>
      <p:graphicFrame>
        <p:nvGraphicFramePr>
          <p:cNvPr id="26" name="3 Marcador de contenido"/>
          <p:cNvGraphicFramePr>
            <a:graphicFrameLocks/>
          </p:cNvGraphicFramePr>
          <p:nvPr>
            <p:extLst>
              <p:ext uri="{D42A27DB-BD31-4B8C-83A1-F6EECF244321}">
                <p14:modId xmlns:p14="http://schemas.microsoft.com/office/powerpoint/2010/main" xmlns="" val="240179718"/>
              </p:ext>
            </p:extLst>
          </p:nvPr>
        </p:nvGraphicFramePr>
        <p:xfrm>
          <a:off x="304800" y="4648200"/>
          <a:ext cx="3048000" cy="2057400"/>
        </p:xfrm>
        <a:graphic>
          <a:graphicData uri="http://schemas.openxmlformats.org/drawingml/2006/table">
            <a:tbl>
              <a:tblPr bandRow="1">
                <a:tableStyleId>{3B4B98B0-60AC-42C2-AFA5-B58CD77FA1E5}</a:tableStyleId>
              </a:tblPr>
              <a:tblGrid>
                <a:gridCol w="3048000"/>
              </a:tblGrid>
              <a:tr h="2057400">
                <a:tc>
                  <a:txBody>
                    <a:bodyPr/>
                    <a:lstStyle/>
                    <a:p>
                      <a:pPr algn="just"/>
                      <a:r>
                        <a:rPr lang="en-US" sz="1600" b="1" dirty="0" smtClean="0">
                          <a:latin typeface="Tw Cen MT" pitchFamily="34" charset="0"/>
                        </a:rPr>
                        <a:t>Objetivo 2:</a:t>
                      </a:r>
                    </a:p>
                    <a:p>
                      <a:pPr algn="just"/>
                      <a:r>
                        <a:rPr lang="es-ES" sz="1400" noProof="0" dirty="0" smtClean="0">
                          <a:latin typeface="Tw Cen MT" pitchFamily="34" charset="0"/>
                        </a:rPr>
                        <a:t>Ampliar la oferta turística del país para atraer mayor turismo de cruceros, de pasajeros, </a:t>
                      </a:r>
                      <a:r>
                        <a:rPr lang="es-ES" sz="1400" noProof="0" dirty="0" smtClean="0">
                          <a:solidFill>
                            <a:schemeClr val="tx1"/>
                          </a:solidFill>
                          <a:latin typeface="Tw Cen MT" pitchFamily="34" charset="0"/>
                        </a:rPr>
                        <a:t>de salud, cine, gastronómicos, deportivos, ecoturismo y de convenciones,</a:t>
                      </a:r>
                      <a:r>
                        <a:rPr lang="es-ES" sz="1400" baseline="0" noProof="0" dirty="0" smtClean="0">
                          <a:solidFill>
                            <a:schemeClr val="tx1"/>
                          </a:solidFill>
                          <a:latin typeface="Tw Cen MT" pitchFamily="34" charset="0"/>
                        </a:rPr>
                        <a:t> </a:t>
                      </a:r>
                      <a:r>
                        <a:rPr lang="es-ES" sz="1400" strike="noStrike" noProof="0" dirty="0" smtClean="0">
                          <a:solidFill>
                            <a:schemeClr val="tx1"/>
                          </a:solidFill>
                          <a:latin typeface="Tw Cen MT" pitchFamily="34" charset="0"/>
                        </a:rPr>
                        <a:t>aprovechando</a:t>
                      </a:r>
                      <a:r>
                        <a:rPr lang="es-ES" sz="1400" noProof="0" dirty="0" smtClean="0">
                          <a:solidFill>
                            <a:schemeClr val="tx1"/>
                          </a:solidFill>
                          <a:latin typeface="Tw Cen MT" pitchFamily="34" charset="0"/>
                        </a:rPr>
                        <a:t> la capacidad logística y la ubicación geográfica del país. </a:t>
                      </a:r>
                    </a:p>
                  </a:txBody>
                  <a:tcPr/>
                </a:tc>
              </a:tr>
            </a:tbl>
          </a:graphicData>
        </a:graphic>
      </p:graphicFrame>
      <p:graphicFrame>
        <p:nvGraphicFramePr>
          <p:cNvPr id="27" name="5 Tabla"/>
          <p:cNvGraphicFramePr>
            <a:graphicFrameLocks noGrp="1"/>
          </p:cNvGraphicFramePr>
          <p:nvPr>
            <p:extLst>
              <p:ext uri="{D42A27DB-BD31-4B8C-83A1-F6EECF244321}">
                <p14:modId xmlns:p14="http://schemas.microsoft.com/office/powerpoint/2010/main" xmlns="" val="1846522172"/>
              </p:ext>
            </p:extLst>
          </p:nvPr>
        </p:nvGraphicFramePr>
        <p:xfrm>
          <a:off x="304800" y="2362200"/>
          <a:ext cx="8458200" cy="370840"/>
        </p:xfrm>
        <a:graphic>
          <a:graphicData uri="http://schemas.openxmlformats.org/drawingml/2006/table">
            <a:tbl>
              <a:tblPr firstRow="1" bandRow="1">
                <a:tableStyleId>{5C22544A-7EE6-4342-B048-85BDC9FD1C3A}</a:tableStyleId>
              </a:tblPr>
              <a:tblGrid>
                <a:gridCol w="1524000"/>
                <a:gridCol w="3048000"/>
                <a:gridCol w="1600200"/>
                <a:gridCol w="2286000"/>
              </a:tblGrid>
              <a:tr h="370840">
                <a:tc>
                  <a:txBody>
                    <a:bodyPr/>
                    <a:lstStyle/>
                    <a:p>
                      <a:pPr algn="r"/>
                      <a:r>
                        <a:rPr lang="en-US" sz="1600" dirty="0" smtClean="0">
                          <a:solidFill>
                            <a:schemeClr val="bg1"/>
                          </a:solidFill>
                          <a:latin typeface="Tw Cen MT" pitchFamily="34" charset="0"/>
                        </a:rPr>
                        <a:t>Líder de </a:t>
                      </a: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Circe Almánzar</a:t>
                      </a:r>
                      <a:endParaRPr lang="en-US" sz="1600" dirty="0">
                        <a:solidFill>
                          <a:schemeClr val="tx1">
                            <a:lumMod val="85000"/>
                            <a:lumOff val="15000"/>
                          </a:schemeClr>
                        </a:solidFill>
                        <a:latin typeface="Tw Cen MT" pitchFamily="34" charset="0"/>
                      </a:endParaRPr>
                    </a:p>
                  </a:txBody>
                  <a:tcPr>
                    <a:solidFill>
                      <a:schemeClr val="bg2"/>
                    </a:solidFill>
                  </a:tcPr>
                </a:tc>
                <a:tc>
                  <a:txBody>
                    <a:bodyPr/>
                    <a:lstStyle/>
                    <a:p>
                      <a:pPr algn="r"/>
                      <a:r>
                        <a:rPr lang="en-US" sz="1600" dirty="0" smtClean="0">
                          <a:solidFill>
                            <a:schemeClr val="bg1"/>
                          </a:solidFill>
                          <a:latin typeface="Tw Cen MT" pitchFamily="34" charset="0"/>
                        </a:rPr>
                        <a:t>Líder de Mesa:</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Sr. José Manuel Torres</a:t>
                      </a:r>
                    </a:p>
                  </a:txBody>
                  <a:tcPr>
                    <a:solidFill>
                      <a:schemeClr val="bg2"/>
                    </a:solidFill>
                  </a:tcPr>
                </a:tc>
              </a:tr>
            </a:tbl>
          </a:graphicData>
        </a:graphic>
      </p:graphicFrame>
      <p:graphicFrame>
        <p:nvGraphicFramePr>
          <p:cNvPr id="28" name="12 Tabla"/>
          <p:cNvGraphicFramePr>
            <a:graphicFrameLocks noGrp="1"/>
          </p:cNvGraphicFramePr>
          <p:nvPr>
            <p:extLst>
              <p:ext uri="{D42A27DB-BD31-4B8C-83A1-F6EECF244321}">
                <p14:modId xmlns:p14="http://schemas.microsoft.com/office/powerpoint/2010/main" xmlns="" val="3893322660"/>
              </p:ext>
            </p:extLst>
          </p:nvPr>
        </p:nvGraphicFramePr>
        <p:xfrm>
          <a:off x="304800" y="1143000"/>
          <a:ext cx="8458200" cy="1066800"/>
        </p:xfrm>
        <a:graphic>
          <a:graphicData uri="http://schemas.openxmlformats.org/drawingml/2006/table">
            <a:tbl>
              <a:tblPr firstRow="1" bandRow="1">
                <a:tableStyleId>{5C22544A-7EE6-4342-B048-85BDC9FD1C3A}</a:tableStyleId>
              </a:tblPr>
              <a:tblGrid>
                <a:gridCol w="1524000"/>
                <a:gridCol w="3048000"/>
                <a:gridCol w="1600200"/>
                <a:gridCol w="2286000"/>
              </a:tblGrid>
              <a:tr h="838200">
                <a:tc>
                  <a:txBody>
                    <a:bodyPr/>
                    <a:lstStyle/>
                    <a:p>
                      <a:pPr algn="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 </a:t>
                      </a:r>
                      <a:endParaRPr lang="en-US" sz="1600" dirty="0">
                        <a:solidFill>
                          <a:schemeClr val="bg1"/>
                        </a:solidFill>
                        <a:latin typeface="Tw Cen MT" pitchFamily="34" charset="0"/>
                      </a:endParaRPr>
                    </a:p>
                  </a:txBody>
                  <a:tcPr/>
                </a:tc>
                <a:tc>
                  <a:txBody>
                    <a:bodyPr/>
                    <a:lstStyle/>
                    <a:p>
                      <a:r>
                        <a:rPr lang="es-ES" sz="1600" b="1" kern="1200" dirty="0" smtClean="0">
                          <a:solidFill>
                            <a:schemeClr val="tx1"/>
                          </a:solidFill>
                          <a:effectLst/>
                          <a:latin typeface="Tw Cen MT" pitchFamily="34" charset="0"/>
                          <a:ea typeface="+mn-ea"/>
                          <a:cs typeface="+mn-cs"/>
                        </a:rPr>
                        <a:t>Mejorar la infraestructura, fortalecer  el comercio y la promoción del país en el exterior</a:t>
                      </a:r>
                    </a:p>
                  </a:txBody>
                  <a:tcPr>
                    <a:solidFill>
                      <a:schemeClr val="bg2"/>
                    </a:solidFill>
                  </a:tcPr>
                </a:tc>
                <a:tc>
                  <a:txBody>
                    <a:bodyPr/>
                    <a:lstStyle/>
                    <a:p>
                      <a:pPr algn="r"/>
                      <a:r>
                        <a:rPr lang="en-US" sz="1600" dirty="0" smtClean="0">
                          <a:solidFill>
                            <a:schemeClr val="bg1"/>
                          </a:solidFill>
                          <a:latin typeface="Tw Cen MT" pitchFamily="34" charset="0"/>
                        </a:rPr>
                        <a:t>Tema:</a:t>
                      </a:r>
                      <a:endParaRPr lang="en-US" sz="1600" dirty="0">
                        <a:solidFill>
                          <a:schemeClr val="bg1"/>
                        </a:solidFill>
                        <a:latin typeface="Tw Cen MT"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tx1">
                              <a:lumMod val="85000"/>
                              <a:lumOff val="15000"/>
                            </a:schemeClr>
                          </a:solidFill>
                          <a:effectLst/>
                          <a:latin typeface="Tw Cen MT" pitchFamily="34" charset="0"/>
                          <a:ea typeface="+mn-ea"/>
                          <a:cs typeface="+mn-cs"/>
                        </a:rPr>
                        <a:t>Hacer de la REP DOM un hub en transporte, conectividad logística y </a:t>
                      </a:r>
                      <a:r>
                        <a:rPr lang="es-ES" sz="1600" b="1" kern="1200" dirty="0" smtClean="0">
                          <a:solidFill>
                            <a:schemeClr val="tx1"/>
                          </a:solidFill>
                          <a:effectLst/>
                          <a:latin typeface="Tw Cen MT" pitchFamily="34" charset="0"/>
                          <a:ea typeface="+mn-ea"/>
                          <a:cs typeface="+mn-cs"/>
                        </a:rPr>
                        <a:t>atracción turística.</a:t>
                      </a:r>
                      <a:r>
                        <a:rPr lang="es-ES" sz="1600" b="1" kern="1200" baseline="0" dirty="0" smtClean="0">
                          <a:solidFill>
                            <a:schemeClr val="tx1"/>
                          </a:solidFill>
                          <a:effectLst/>
                          <a:latin typeface="Tw Cen MT" pitchFamily="34" charset="0"/>
                          <a:ea typeface="+mn-ea"/>
                          <a:cs typeface="+mn-cs"/>
                        </a:rPr>
                        <a:t> </a:t>
                      </a:r>
                      <a:endParaRPr lang="es-ES" sz="1600" b="1" kern="1200" dirty="0" smtClean="0">
                        <a:solidFill>
                          <a:schemeClr val="tx1"/>
                        </a:solidFill>
                        <a:effectLst/>
                        <a:latin typeface="Tw Cen MT" pitchFamily="34" charset="0"/>
                        <a:ea typeface="+mn-ea"/>
                        <a:cs typeface="+mn-cs"/>
                      </a:endParaRPr>
                    </a:p>
                  </a:txBody>
                  <a:tcPr>
                    <a:solidFill>
                      <a:schemeClr val="bg2"/>
                    </a:solidFill>
                  </a:tcPr>
                </a:tc>
              </a:tr>
            </a:tbl>
          </a:graphicData>
        </a:graphic>
      </p:graphicFrame>
      <p:graphicFrame>
        <p:nvGraphicFramePr>
          <p:cNvPr id="29" name="3 Marcador de contenido"/>
          <p:cNvGraphicFramePr>
            <a:graphicFrameLocks/>
          </p:cNvGraphicFramePr>
          <p:nvPr>
            <p:extLst>
              <p:ext uri="{D42A27DB-BD31-4B8C-83A1-F6EECF244321}">
                <p14:modId xmlns:p14="http://schemas.microsoft.com/office/powerpoint/2010/main" xmlns="" val="3543518902"/>
              </p:ext>
            </p:extLst>
          </p:nvPr>
        </p:nvGraphicFramePr>
        <p:xfrm>
          <a:off x="3505200" y="4648200"/>
          <a:ext cx="5257800" cy="1981200"/>
        </p:xfrm>
        <a:graphic>
          <a:graphicData uri="http://schemas.openxmlformats.org/drawingml/2006/table">
            <a:tbl>
              <a:tblPr firstRow="1" bandRow="1">
                <a:tableStyleId>{3B4B98B0-60AC-42C2-AFA5-B58CD77FA1E5}</a:tableStyleId>
              </a:tblPr>
              <a:tblGrid>
                <a:gridCol w="5257800"/>
              </a:tblGrid>
              <a:tr h="1981200">
                <a:tc>
                  <a:txBody>
                    <a:bodyPr/>
                    <a:lstStyle/>
                    <a:p>
                      <a:r>
                        <a:rPr lang="es-DO" sz="1600" noProof="0" dirty="0" smtClean="0">
                          <a:latin typeface="Tw Cen MT" pitchFamily="34" charset="0"/>
                        </a:rPr>
                        <a:t>Indicadores: </a:t>
                      </a:r>
                    </a:p>
                    <a:p>
                      <a:pPr marL="231775" lvl="0" indent="-231775" algn="l">
                        <a:lnSpc>
                          <a:spcPct val="100000"/>
                        </a:lnSpc>
                        <a:spcAft>
                          <a:spcPts val="0"/>
                        </a:spcAft>
                        <a:buFont typeface="+mj-lt"/>
                        <a:buAutoNum type="arabicParenR"/>
                      </a:pPr>
                      <a:r>
                        <a:rPr lang="es-ES" sz="1400" b="0" dirty="0" smtClean="0">
                          <a:solidFill>
                            <a:schemeClr val="tx1"/>
                          </a:solidFill>
                          <a:latin typeface="Tw Cen MT" pitchFamily="34" charset="0"/>
                          <a:ea typeface="Calibri"/>
                          <a:cs typeface="Times New Roman"/>
                        </a:rPr>
                        <a:t>Numero de llegada de turistas.</a:t>
                      </a:r>
                    </a:p>
                    <a:p>
                      <a:pPr marL="231775" lvl="0" indent="-231775" algn="l">
                        <a:lnSpc>
                          <a:spcPct val="100000"/>
                        </a:lnSpc>
                        <a:spcAft>
                          <a:spcPts val="0"/>
                        </a:spcAft>
                        <a:buFont typeface="+mj-lt"/>
                        <a:buAutoNum type="arabicParenR"/>
                      </a:pPr>
                      <a:r>
                        <a:rPr lang="es-ES" sz="1400" b="0" dirty="0" smtClean="0">
                          <a:solidFill>
                            <a:schemeClr val="tx1"/>
                          </a:solidFill>
                          <a:latin typeface="Tw Cen MT" pitchFamily="34" charset="0"/>
                          <a:ea typeface="Calibri"/>
                          <a:cs typeface="Times New Roman"/>
                        </a:rPr>
                        <a:t>Construcción de un Centro de Convención en la República Dominicana.</a:t>
                      </a:r>
                    </a:p>
                    <a:p>
                      <a:pPr marL="231775" lvl="0" indent="-231775" algn="l">
                        <a:lnSpc>
                          <a:spcPct val="100000"/>
                        </a:lnSpc>
                        <a:spcAft>
                          <a:spcPts val="0"/>
                        </a:spcAft>
                        <a:buFont typeface="+mj-lt"/>
                        <a:buAutoNum type="arabicParenR"/>
                      </a:pPr>
                      <a:r>
                        <a:rPr lang="es-ES" sz="1400" b="0" dirty="0" smtClean="0">
                          <a:solidFill>
                            <a:schemeClr val="tx1"/>
                          </a:solidFill>
                          <a:latin typeface="Tw Cen MT" pitchFamily="34" charset="0"/>
                          <a:ea typeface="Calibri"/>
                          <a:cs typeface="Times New Roman"/>
                        </a:rPr>
                        <a:t>Número de vuelos</a:t>
                      </a:r>
                      <a:r>
                        <a:rPr lang="es-ES" sz="1400" b="0" baseline="0" dirty="0" smtClean="0">
                          <a:solidFill>
                            <a:schemeClr val="tx1"/>
                          </a:solidFill>
                          <a:latin typeface="Tw Cen MT" pitchFamily="34" charset="0"/>
                          <a:ea typeface="Calibri"/>
                          <a:cs typeface="Times New Roman"/>
                        </a:rPr>
                        <a:t> aéreos en RD , de cruceros  y otras embarcaciones. </a:t>
                      </a:r>
                      <a:endParaRPr lang="es-ES" sz="1400" b="0" dirty="0" smtClean="0">
                        <a:solidFill>
                          <a:schemeClr val="tx1"/>
                        </a:solidFill>
                        <a:latin typeface="Tw Cen MT" pitchFamily="34" charset="0"/>
                        <a:ea typeface="Calibri"/>
                        <a:cs typeface="Times New Roman"/>
                      </a:endParaRPr>
                    </a:p>
                  </a:txBody>
                  <a:tcPr/>
                </a:tc>
              </a:tr>
            </a:tbl>
          </a:graphicData>
        </a:graphic>
      </p:graphicFrame>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717225131"/>
      </p:ext>
    </p:extLst>
  </p:cSld>
  <p:clrMapOvr>
    <a:masterClrMapping/>
  </p:clrMapOvr>
  <p:transition>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3 Marcador de contenido"/>
          <p:cNvGraphicFramePr>
            <a:graphicFrameLocks/>
          </p:cNvGraphicFramePr>
          <p:nvPr>
            <p:extLst>
              <p:ext uri="{D42A27DB-BD31-4B8C-83A1-F6EECF244321}">
                <p14:modId xmlns:p14="http://schemas.microsoft.com/office/powerpoint/2010/main" xmlns="" val="2073952495"/>
              </p:ext>
            </p:extLst>
          </p:nvPr>
        </p:nvGraphicFramePr>
        <p:xfrm>
          <a:off x="76202" y="1143001"/>
          <a:ext cx="8970000" cy="5354320"/>
        </p:xfrm>
        <a:graphic>
          <a:graphicData uri="http://schemas.openxmlformats.org/drawingml/2006/table">
            <a:tbl>
              <a:tblPr firstRow="1" bandRow="1">
                <a:tableStyleId>{BC89EF96-8CEA-46FF-86C4-4CE0E7609802}</a:tableStyleId>
              </a:tblPr>
              <a:tblGrid>
                <a:gridCol w="2514598"/>
                <a:gridCol w="3429000"/>
                <a:gridCol w="1484586"/>
                <a:gridCol w="1541816"/>
              </a:tblGrid>
              <a:tr h="356596">
                <a:tc>
                  <a:txBody>
                    <a:bodyPr/>
                    <a:lstStyle/>
                    <a:p>
                      <a:pPr algn="ctr"/>
                      <a:r>
                        <a:rPr lang="en-US" sz="1200" dirty="0" err="1" smtClean="0">
                          <a:latin typeface="Tw Cen MT" pitchFamily="34" charset="0"/>
                        </a:rPr>
                        <a:t>Propuestas</a:t>
                      </a:r>
                      <a:r>
                        <a:rPr lang="en-US" sz="1200" dirty="0" smtClean="0">
                          <a:latin typeface="Tw Cen MT" pitchFamily="34" charset="0"/>
                        </a:rPr>
                        <a:t> de </a:t>
                      </a:r>
                      <a:r>
                        <a:rPr lang="en-US" sz="1200" dirty="0" err="1" smtClean="0">
                          <a:latin typeface="Tw Cen MT" pitchFamily="34" charset="0"/>
                        </a:rPr>
                        <a:t>solución</a:t>
                      </a:r>
                      <a:endParaRPr lang="en-US" sz="1200" dirty="0">
                        <a:latin typeface="Tw Cen MT" pitchFamily="34" charset="0"/>
                      </a:endParaRPr>
                    </a:p>
                  </a:txBody>
                  <a:tcPr anchor="ctr"/>
                </a:tc>
                <a:tc>
                  <a:txBody>
                    <a:bodyPr/>
                    <a:lstStyle/>
                    <a:p>
                      <a:pPr algn="ctr"/>
                      <a:r>
                        <a:rPr lang="en-US" sz="1200" dirty="0" err="1" smtClean="0">
                          <a:latin typeface="Tw Cen MT" pitchFamily="34" charset="0"/>
                        </a:rPr>
                        <a:t>Indicador</a:t>
                      </a:r>
                      <a:endParaRPr lang="en-US" sz="12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Tw Cen MT" pitchFamily="34" charset="0"/>
                        </a:rPr>
                        <a:t>Actores</a:t>
                      </a:r>
                      <a:r>
                        <a:rPr lang="en-US" sz="1200" dirty="0" smtClean="0">
                          <a:latin typeface="Tw Cen MT" pitchFamily="34" charset="0"/>
                        </a:rPr>
                        <a:t> que</a:t>
                      </a:r>
                      <a:r>
                        <a:rPr lang="en-US" sz="1200" baseline="0" dirty="0" smtClean="0">
                          <a:latin typeface="Tw Cen MT" pitchFamily="34" charset="0"/>
                        </a:rPr>
                        <a:t> </a:t>
                      </a:r>
                      <a:r>
                        <a:rPr lang="en-US" sz="1200" baseline="0" dirty="0" err="1" smtClean="0">
                          <a:latin typeface="Tw Cen MT" pitchFamily="34" charset="0"/>
                        </a:rPr>
                        <a:t>intervienen</a:t>
                      </a:r>
                      <a:endParaRPr lang="en-US" sz="1200" dirty="0" smtClean="0">
                        <a:latin typeface="Tw Cen MT" pitchFamily="34" charset="0"/>
                      </a:endParaRPr>
                    </a:p>
                  </a:txBody>
                  <a:tcPr anchor="ctr"/>
                </a:tc>
                <a:tc>
                  <a:txBody>
                    <a:bodyPr/>
                    <a:lstStyle/>
                    <a:p>
                      <a:pPr algn="ctr"/>
                      <a:r>
                        <a:rPr lang="en-US" sz="1200" dirty="0" err="1" smtClean="0">
                          <a:latin typeface="Tw Cen MT" pitchFamily="34" charset="0"/>
                        </a:rPr>
                        <a:t>Fecha</a:t>
                      </a:r>
                      <a:r>
                        <a:rPr lang="en-US" sz="1200" dirty="0" smtClean="0">
                          <a:latin typeface="Tw Cen MT" pitchFamily="34" charset="0"/>
                        </a:rPr>
                        <a:t> meta</a:t>
                      </a:r>
                      <a:r>
                        <a:rPr lang="en-US" sz="1200" baseline="0" dirty="0" smtClean="0">
                          <a:latin typeface="Tw Cen MT" pitchFamily="34" charset="0"/>
                        </a:rPr>
                        <a:t> </a:t>
                      </a:r>
                      <a:r>
                        <a:rPr lang="en-US" sz="1200" dirty="0" smtClean="0">
                          <a:latin typeface="Tw Cen MT" pitchFamily="34" charset="0"/>
                        </a:rPr>
                        <a:t>(</a:t>
                      </a:r>
                      <a:r>
                        <a:rPr lang="en-US" sz="1200" dirty="0" err="1" smtClean="0">
                          <a:latin typeface="Tw Cen MT" pitchFamily="34" charset="0"/>
                        </a:rPr>
                        <a:t>trimestre</a:t>
                      </a:r>
                      <a:r>
                        <a:rPr lang="en-US" sz="1200" dirty="0" smtClean="0">
                          <a:latin typeface="Tw Cen MT" pitchFamily="34" charset="0"/>
                        </a:rPr>
                        <a:t>/</a:t>
                      </a:r>
                      <a:r>
                        <a:rPr lang="en-US" sz="1200" dirty="0" err="1" smtClean="0">
                          <a:latin typeface="Tw Cen MT" pitchFamily="34" charset="0"/>
                        </a:rPr>
                        <a:t>año</a:t>
                      </a:r>
                      <a:r>
                        <a:rPr lang="en-US" sz="1200" dirty="0" smtClean="0">
                          <a:latin typeface="Tw Cen MT" pitchFamily="34" charset="0"/>
                        </a:rPr>
                        <a:t>)</a:t>
                      </a:r>
                      <a:endParaRPr lang="en-US" sz="1200" dirty="0">
                        <a:latin typeface="Tw Cen MT" pitchFamily="34" charset="0"/>
                      </a:endParaRPr>
                    </a:p>
                  </a:txBody>
                  <a:tcPr anchor="ctr"/>
                </a:tc>
              </a:tr>
              <a:tr h="836909">
                <a:tc>
                  <a:txBody>
                    <a:bodyPr/>
                    <a:lstStyle/>
                    <a:p>
                      <a:pPr algn="just">
                        <a:lnSpc>
                          <a:spcPct val="115000"/>
                        </a:lnSpc>
                        <a:spcAft>
                          <a:spcPts val="1000"/>
                        </a:spcAft>
                      </a:pPr>
                      <a:r>
                        <a:rPr lang="es-ES" sz="1200" dirty="0">
                          <a:latin typeface="Tw Cen MT" pitchFamily="34" charset="0"/>
                        </a:rPr>
                        <a:t>1. </a:t>
                      </a:r>
                      <a:r>
                        <a:rPr lang="es-ES" sz="1200" dirty="0" smtClean="0">
                          <a:latin typeface="Tw Cen MT" pitchFamily="34" charset="0"/>
                        </a:rPr>
                        <a:t>Simplificar</a:t>
                      </a:r>
                      <a:r>
                        <a:rPr lang="es-ES" sz="1200" baseline="0" dirty="0" smtClean="0">
                          <a:latin typeface="Tw Cen MT" pitchFamily="34" charset="0"/>
                        </a:rPr>
                        <a:t> </a:t>
                      </a:r>
                      <a:r>
                        <a:rPr lang="es-ES" sz="1200" dirty="0" smtClean="0">
                          <a:latin typeface="Tw Cen MT" pitchFamily="34" charset="0"/>
                        </a:rPr>
                        <a:t>los </a:t>
                      </a:r>
                      <a:r>
                        <a:rPr lang="es-ES" sz="1200" dirty="0">
                          <a:latin typeface="Tw Cen MT" pitchFamily="34" charset="0"/>
                        </a:rPr>
                        <a:t>trámites y requerimientos para la llegada y salida de turistas vía cruceros y aeropuertos. </a:t>
                      </a:r>
                      <a:endParaRPr lang="es-ES" sz="1200" dirty="0">
                        <a:latin typeface="Tw Cen MT" pitchFamily="34" charset="0"/>
                        <a:ea typeface="Calibri"/>
                        <a:cs typeface="Times New Roman"/>
                      </a:endParaRPr>
                    </a:p>
                  </a:txBody>
                  <a:tcPr/>
                </a:tc>
                <a:tc>
                  <a:txBody>
                    <a:bodyPr/>
                    <a:lstStyle/>
                    <a:p>
                      <a:pPr algn="ctr">
                        <a:lnSpc>
                          <a:spcPct val="115000"/>
                        </a:lnSpc>
                        <a:spcAft>
                          <a:spcPts val="1000"/>
                        </a:spcAft>
                      </a:pPr>
                      <a:r>
                        <a:rPr lang="es-ES" sz="1200" kern="1200" dirty="0" smtClean="0">
                          <a:latin typeface="Tw Cen MT" pitchFamily="34" charset="0"/>
                        </a:rPr>
                        <a:t>Desarrollar  un marco normativo para el segmento de pasajeros en tránsito, aéreo y de cruceros. </a:t>
                      </a:r>
                      <a:r>
                        <a:rPr lang="es-ES_tradnl" sz="1200" dirty="0">
                          <a:effectLst/>
                          <a:latin typeface="Tw Cen MT" pitchFamily="34" charset="0"/>
                        </a:rPr>
                        <a:t> </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200" kern="1200" dirty="0" smtClean="0">
                          <a:latin typeface="Tw Cen MT" pitchFamily="34" charset="0"/>
                        </a:rPr>
                        <a:t>MITUR, </a:t>
                      </a:r>
                      <a:r>
                        <a:rPr lang="es-ES" sz="1200" kern="1200" dirty="0" smtClean="0">
                          <a:solidFill>
                            <a:schemeClr val="tx1"/>
                          </a:solidFill>
                          <a:latin typeface="Tw Cen MT" pitchFamily="34" charset="0"/>
                        </a:rPr>
                        <a:t>CESAC,</a:t>
                      </a:r>
                      <a:r>
                        <a:rPr lang="es-ES" sz="1200" kern="1200" baseline="0" dirty="0" smtClean="0">
                          <a:solidFill>
                            <a:schemeClr val="tx1"/>
                          </a:solidFill>
                          <a:latin typeface="Tw Cen MT" pitchFamily="34" charset="0"/>
                        </a:rPr>
                        <a:t> </a:t>
                      </a:r>
                      <a:r>
                        <a:rPr lang="es-ES" sz="1200" kern="1200" dirty="0" smtClean="0">
                          <a:latin typeface="Tw Cen MT" pitchFamily="34" charset="0"/>
                        </a:rPr>
                        <a:t>DGII, Alcaldías, DGM, Poder Ejecutivo, Poder Legislativo, Sector Privado.</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200" kern="1200" dirty="0" smtClean="0">
                          <a:latin typeface="Tw Cen MT" pitchFamily="34" charset="0"/>
                        </a:rPr>
                        <a:t>2do trimestre 2016.</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r h="533321">
                <a:tc>
                  <a:txBody>
                    <a:bodyPr/>
                    <a:lstStyle/>
                    <a:p>
                      <a:pPr marL="0" indent="0" algn="just">
                        <a:lnSpc>
                          <a:spcPct val="115000"/>
                        </a:lnSpc>
                        <a:spcAft>
                          <a:spcPts val="1000"/>
                        </a:spcAft>
                        <a:buNone/>
                      </a:pPr>
                      <a:r>
                        <a:rPr lang="es-ES" sz="1200" dirty="0" smtClean="0">
                          <a:latin typeface="Tw Cen MT" pitchFamily="34" charset="0"/>
                        </a:rPr>
                        <a:t>2.</a:t>
                      </a:r>
                      <a:r>
                        <a:rPr lang="es-ES" sz="1200" baseline="0" dirty="0" smtClean="0">
                          <a:latin typeface="Tw Cen MT" pitchFamily="34" charset="0"/>
                        </a:rPr>
                        <a:t> Aprobar una  ley que permita la devolución  de ITBIS a turistas y no residentes</a:t>
                      </a:r>
                      <a:endParaRPr lang="es-ES" sz="1200" dirty="0">
                        <a:latin typeface="Tw Cen MT" pitchFamily="34" charset="0"/>
                        <a:ea typeface="Calibri"/>
                        <a:cs typeface="Times New Roman"/>
                      </a:endParaRPr>
                    </a:p>
                  </a:txBody>
                  <a:tcPr/>
                </a:tc>
                <a:tc>
                  <a:txBody>
                    <a:bodyPr/>
                    <a:lstStyle/>
                    <a:p>
                      <a:pPr marL="0" marR="0" indent="0" algn="ctr" defTabSz="457200" rtl="0" eaLnBrk="1" fontAlgn="auto" latinLnBrk="0" hangingPunct="1">
                        <a:lnSpc>
                          <a:spcPct val="115000"/>
                        </a:lnSpc>
                        <a:spcBef>
                          <a:spcPts val="0"/>
                        </a:spcBef>
                        <a:spcAft>
                          <a:spcPts val="1000"/>
                        </a:spcAft>
                        <a:buClrTx/>
                        <a:buSzTx/>
                        <a:buFontTx/>
                        <a:buNone/>
                        <a:tabLst/>
                        <a:defRPr/>
                      </a:pPr>
                      <a:r>
                        <a:rPr lang="en-US" sz="1200" dirty="0" err="1" smtClean="0">
                          <a:effectLst/>
                          <a:latin typeface="Tw Cen MT" pitchFamily="34" charset="0"/>
                        </a:rPr>
                        <a:t>Aprobación</a:t>
                      </a:r>
                      <a:r>
                        <a:rPr lang="en-US" sz="1200" dirty="0" smtClean="0">
                          <a:effectLst/>
                          <a:latin typeface="Tw Cen MT" pitchFamily="34" charset="0"/>
                        </a:rPr>
                        <a:t> de la Ley</a:t>
                      </a:r>
                      <a:endParaRPr lang="es-DO" sz="1200" dirty="0" smtClean="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marL="0" marR="0" indent="0" algn="ctr" defTabSz="457200" rtl="0" eaLnBrk="1" fontAlgn="auto" latinLnBrk="0" hangingPunct="1">
                        <a:lnSpc>
                          <a:spcPct val="115000"/>
                        </a:lnSpc>
                        <a:spcBef>
                          <a:spcPts val="0"/>
                        </a:spcBef>
                        <a:spcAft>
                          <a:spcPts val="1000"/>
                        </a:spcAft>
                        <a:buClrTx/>
                        <a:buSzTx/>
                        <a:buFontTx/>
                        <a:buNone/>
                        <a:tabLst/>
                        <a:defRPr/>
                      </a:pPr>
                      <a:r>
                        <a:rPr lang="es-ES" sz="1200" kern="1200" dirty="0" smtClean="0">
                          <a:effectLst/>
                          <a:latin typeface="Tw Cen MT" pitchFamily="34" charset="0"/>
                        </a:rPr>
                        <a:t>Congreso Nacional, DGII</a:t>
                      </a:r>
                      <a:endParaRPr lang="es-DO" sz="1200" dirty="0" smtClean="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marL="0" marR="0" indent="0" algn="ctr" defTabSz="457200" rtl="0" eaLnBrk="1" fontAlgn="auto" latinLnBrk="0" hangingPunct="1">
                        <a:lnSpc>
                          <a:spcPct val="115000"/>
                        </a:lnSpc>
                        <a:spcBef>
                          <a:spcPts val="0"/>
                        </a:spcBef>
                        <a:spcAft>
                          <a:spcPts val="1000"/>
                        </a:spcAft>
                        <a:buClrTx/>
                        <a:buSzTx/>
                        <a:buFontTx/>
                        <a:buNone/>
                        <a:tabLst/>
                        <a:defRPr/>
                      </a:pPr>
                      <a:r>
                        <a:rPr lang="es-ES" sz="1200" kern="1200" dirty="0" smtClean="0">
                          <a:latin typeface="Tw Cen MT" pitchFamily="34" charset="0"/>
                        </a:rPr>
                        <a:t>4to trimestre 2016.</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r h="1115587">
                <a:tc>
                  <a:txBody>
                    <a:bodyPr/>
                    <a:lstStyle/>
                    <a:p>
                      <a:pPr algn="just">
                        <a:lnSpc>
                          <a:spcPct val="115000"/>
                        </a:lnSpc>
                        <a:spcAft>
                          <a:spcPts val="0"/>
                        </a:spcAft>
                      </a:pPr>
                      <a:r>
                        <a:rPr lang="es-ES" sz="1200" kern="1200" dirty="0" smtClean="0">
                          <a:latin typeface="Tw Cen MT" pitchFamily="34" charset="0"/>
                        </a:rPr>
                        <a:t>3.</a:t>
                      </a:r>
                      <a:r>
                        <a:rPr lang="es-ES" sz="1200" kern="1200" baseline="0" dirty="0" smtClean="0">
                          <a:latin typeface="Tw Cen MT" pitchFamily="34" charset="0"/>
                        </a:rPr>
                        <a:t> </a:t>
                      </a:r>
                      <a:r>
                        <a:rPr lang="es-ES" sz="1200" kern="1200" dirty="0" smtClean="0">
                          <a:latin typeface="Tw Cen MT" pitchFamily="34" charset="0"/>
                        </a:rPr>
                        <a:t>Creación de un Centro de Convenciones de calidad mundial en la República Dominicana. </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200" dirty="0" smtClean="0">
                          <a:latin typeface="Tw Cen MT" pitchFamily="34" charset="0"/>
                        </a:rPr>
                        <a:t>Definir </a:t>
                      </a:r>
                      <a:r>
                        <a:rPr lang="es-ES" sz="1200" dirty="0">
                          <a:latin typeface="Tw Cen MT" pitchFamily="34" charset="0"/>
                        </a:rPr>
                        <a:t>la ubicación estratégica de un gran Centro de Convención para atracción internacional. </a:t>
                      </a:r>
                    </a:p>
                    <a:p>
                      <a:pPr algn="ctr">
                        <a:lnSpc>
                          <a:spcPct val="115000"/>
                        </a:lnSpc>
                        <a:spcAft>
                          <a:spcPts val="1000"/>
                        </a:spcAft>
                      </a:pPr>
                      <a:r>
                        <a:rPr lang="es-ES" sz="1200" dirty="0" smtClean="0">
                          <a:latin typeface="Tw Cen MT" pitchFamily="34" charset="0"/>
                        </a:rPr>
                        <a:t>Construcción </a:t>
                      </a:r>
                      <a:r>
                        <a:rPr lang="es-ES" sz="1200" dirty="0">
                          <a:latin typeface="Tw Cen MT" pitchFamily="34" charset="0"/>
                        </a:rPr>
                        <a:t>del Centro </a:t>
                      </a:r>
                      <a:r>
                        <a:rPr lang="es-ES" sz="1200" dirty="0" smtClean="0">
                          <a:latin typeface="Tw Cen MT" pitchFamily="34" charset="0"/>
                        </a:rPr>
                        <a:t>de </a:t>
                      </a:r>
                      <a:r>
                        <a:rPr lang="es-ES" sz="1200" dirty="0">
                          <a:latin typeface="Tw Cen MT" pitchFamily="34" charset="0"/>
                        </a:rPr>
                        <a:t>Convenciones</a:t>
                      </a:r>
                      <a:r>
                        <a:rPr lang="es-ES" sz="1200" dirty="0" smtClean="0">
                          <a:latin typeface="Tw Cen MT" pitchFamily="34" charset="0"/>
                        </a:rPr>
                        <a:t>. </a:t>
                      </a:r>
                    </a:p>
                    <a:p>
                      <a:pPr algn="ctr">
                        <a:lnSpc>
                          <a:spcPct val="115000"/>
                        </a:lnSpc>
                        <a:spcAft>
                          <a:spcPts val="1000"/>
                        </a:spcAft>
                      </a:pPr>
                      <a:r>
                        <a:rPr lang="es-ES" sz="1200" kern="1200" dirty="0" smtClean="0">
                          <a:latin typeface="Tw Cen MT" pitchFamily="34" charset="0"/>
                        </a:rPr>
                        <a:t>Desarrollo de estrategias de promoción para este segmento.</a:t>
                      </a:r>
                      <a:endParaRPr lang="es-ES" sz="1200" dirty="0">
                        <a:latin typeface="Tw Cen MT" pitchFamily="34" charset="0"/>
                        <a:ea typeface="Calibri"/>
                        <a:cs typeface="Times New Roman"/>
                      </a:endParaRPr>
                    </a:p>
                  </a:txBody>
                  <a:tcPr marL="89535" marR="89535" marT="0" marB="0"/>
                </a:tc>
                <a:tc>
                  <a:txBody>
                    <a:bodyPr/>
                    <a:lstStyle/>
                    <a:p>
                      <a:pPr algn="ctr">
                        <a:lnSpc>
                          <a:spcPct val="115000"/>
                        </a:lnSpc>
                        <a:spcAft>
                          <a:spcPts val="1000"/>
                        </a:spcAft>
                      </a:pPr>
                      <a:r>
                        <a:rPr lang="es-ES" sz="1200" kern="1200" dirty="0" smtClean="0">
                          <a:latin typeface="Tw Cen MT" pitchFamily="34" charset="0"/>
                        </a:rPr>
                        <a:t>MOPC, Poder Ejecutivo, Sector Privado.</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200" dirty="0">
                          <a:latin typeface="Tw Cen MT" pitchFamily="34" charset="0"/>
                        </a:rPr>
                        <a:t>Para el </a:t>
                      </a:r>
                      <a:r>
                        <a:rPr lang="es-ES" sz="1200" dirty="0" smtClean="0">
                          <a:latin typeface="Tw Cen MT" pitchFamily="34" charset="0"/>
                        </a:rPr>
                        <a:t>3.1: 2do trimestre</a:t>
                      </a:r>
                      <a:r>
                        <a:rPr lang="es-ES" sz="1200" baseline="0" dirty="0" smtClean="0">
                          <a:latin typeface="Tw Cen MT" pitchFamily="34" charset="0"/>
                        </a:rPr>
                        <a:t> </a:t>
                      </a:r>
                      <a:r>
                        <a:rPr lang="es-ES" sz="1200" dirty="0" smtClean="0">
                          <a:latin typeface="Tw Cen MT" pitchFamily="34" charset="0"/>
                        </a:rPr>
                        <a:t>2016.</a:t>
                      </a:r>
                    </a:p>
                    <a:p>
                      <a:pPr algn="ctr">
                        <a:lnSpc>
                          <a:spcPct val="115000"/>
                        </a:lnSpc>
                        <a:spcAft>
                          <a:spcPts val="1000"/>
                        </a:spcAft>
                      </a:pPr>
                      <a:r>
                        <a:rPr lang="es-ES" sz="1200" kern="1200" dirty="0" smtClean="0">
                          <a:latin typeface="Tw Cen MT" pitchFamily="34" charset="0"/>
                        </a:rPr>
                        <a:t>Para el 3.2:</a:t>
                      </a:r>
                      <a:r>
                        <a:rPr lang="es-ES" sz="1200" kern="1200" baseline="0" dirty="0" smtClean="0">
                          <a:latin typeface="Tw Cen MT" pitchFamily="34" charset="0"/>
                        </a:rPr>
                        <a:t> </a:t>
                      </a:r>
                      <a:r>
                        <a:rPr lang="es-ES" sz="1200" kern="1200" dirty="0" smtClean="0">
                          <a:latin typeface="Tw Cen MT" pitchFamily="34" charset="0"/>
                        </a:rPr>
                        <a:t> 4to trimestre 2018.</a:t>
                      </a:r>
                      <a:endParaRPr lang="es-ES" sz="1200" dirty="0">
                        <a:latin typeface="Tw Cen MT" pitchFamily="34" charset="0"/>
                        <a:ea typeface="Calibri"/>
                        <a:cs typeface="Times New Roman"/>
                      </a:endParaRPr>
                    </a:p>
                  </a:txBody>
                  <a:tcPr marL="89535" marR="89535" marT="0" marB="0"/>
                </a:tc>
              </a:tr>
              <a:tr h="1272385">
                <a:tc>
                  <a:txBody>
                    <a:bodyPr/>
                    <a:lstStyle/>
                    <a:p>
                      <a:pPr algn="just">
                        <a:lnSpc>
                          <a:spcPct val="115000"/>
                        </a:lnSpc>
                        <a:spcAft>
                          <a:spcPts val="0"/>
                        </a:spcAft>
                      </a:pPr>
                      <a:r>
                        <a:rPr lang="es-ES" sz="1200" kern="1200" dirty="0" smtClean="0">
                          <a:latin typeface="Tw Cen MT" pitchFamily="34" charset="0"/>
                        </a:rPr>
                        <a:t>4. Potencializar el turismo cultural en el país. </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200" dirty="0" smtClean="0">
                          <a:latin typeface="Tw Cen MT" pitchFamily="34" charset="0"/>
                        </a:rPr>
                        <a:t>Mejoras </a:t>
                      </a:r>
                      <a:r>
                        <a:rPr lang="es-ES" sz="1200" dirty="0">
                          <a:latin typeface="Tw Cen MT" pitchFamily="34" charset="0"/>
                        </a:rPr>
                        <a:t>en la Ciudad </a:t>
                      </a:r>
                      <a:r>
                        <a:rPr lang="es-ES" sz="1200" dirty="0" smtClean="0">
                          <a:latin typeface="Tw Cen MT" pitchFamily="34" charset="0"/>
                        </a:rPr>
                        <a:t>Colonial</a:t>
                      </a:r>
                      <a:r>
                        <a:rPr lang="es-ES" sz="1200" baseline="0" dirty="0" smtClean="0">
                          <a:latin typeface="Tw Cen MT" pitchFamily="34" charset="0"/>
                        </a:rPr>
                        <a:t> y centros históricos en las diferentes ciudades, </a:t>
                      </a:r>
                      <a:r>
                        <a:rPr lang="es-ES" sz="1200" dirty="0" smtClean="0">
                          <a:latin typeface="Tw Cen MT" pitchFamily="34" charset="0"/>
                        </a:rPr>
                        <a:t>y </a:t>
                      </a:r>
                      <a:r>
                        <a:rPr lang="es-ES" sz="1200" dirty="0">
                          <a:latin typeface="Tw Cen MT" pitchFamily="34" charset="0"/>
                        </a:rPr>
                        <a:t>sus accesos. Señalización</a:t>
                      </a:r>
                      <a:r>
                        <a:rPr lang="es-ES" sz="1200" dirty="0" smtClean="0">
                          <a:latin typeface="Tw Cen MT" pitchFamily="34" charset="0"/>
                        </a:rPr>
                        <a:t>, accesibilidad, </a:t>
                      </a:r>
                      <a:r>
                        <a:rPr lang="es-ES" sz="1200" dirty="0">
                          <a:latin typeface="Tw Cen MT" pitchFamily="34" charset="0"/>
                        </a:rPr>
                        <a:t>limpieza, seguridad, etc.                                     </a:t>
                      </a:r>
                    </a:p>
                    <a:p>
                      <a:pPr algn="ctr">
                        <a:lnSpc>
                          <a:spcPct val="115000"/>
                        </a:lnSpc>
                        <a:spcAft>
                          <a:spcPts val="1000"/>
                        </a:spcAft>
                      </a:pPr>
                      <a:r>
                        <a:rPr lang="es-ES" sz="1200" dirty="0" smtClean="0">
                          <a:latin typeface="Tw Cen MT" pitchFamily="34" charset="0"/>
                        </a:rPr>
                        <a:t>Saneamiento </a:t>
                      </a:r>
                      <a:r>
                        <a:rPr lang="es-ES" sz="1200" dirty="0">
                          <a:latin typeface="Tw Cen MT" pitchFamily="34" charset="0"/>
                        </a:rPr>
                        <a:t>del Río </a:t>
                      </a:r>
                      <a:r>
                        <a:rPr lang="es-ES" sz="1200" dirty="0" smtClean="0">
                          <a:latin typeface="Tw Cen MT" pitchFamily="34" charset="0"/>
                        </a:rPr>
                        <a:t>Ozama.</a:t>
                      </a:r>
                    </a:p>
                    <a:p>
                      <a:pPr algn="ctr">
                        <a:lnSpc>
                          <a:spcPct val="115000"/>
                        </a:lnSpc>
                        <a:spcAft>
                          <a:spcPts val="1000"/>
                        </a:spcAft>
                      </a:pPr>
                      <a:r>
                        <a:rPr lang="es-ES" sz="1200" kern="1200" dirty="0" smtClean="0">
                          <a:latin typeface="Tw Cen MT" pitchFamily="34" charset="0"/>
                        </a:rPr>
                        <a:t>Fortalecer los vínculos entre el turismo y la industria del cine en la República Dominicana y aprovechar la infraestructura.</a:t>
                      </a:r>
                      <a:endParaRPr lang="es-ES" sz="1200" dirty="0">
                        <a:latin typeface="Tw Cen MT" pitchFamily="34" charset="0"/>
                        <a:ea typeface="Calibri"/>
                        <a:cs typeface="Times New Roman"/>
                      </a:endParaRPr>
                    </a:p>
                  </a:txBody>
                  <a:tcPr marL="89535" marR="89535" marT="0" marB="0"/>
                </a:tc>
                <a:tc>
                  <a:txBody>
                    <a:bodyPr/>
                    <a:lstStyle/>
                    <a:p>
                      <a:pPr algn="ctr">
                        <a:lnSpc>
                          <a:spcPct val="115000"/>
                        </a:lnSpc>
                        <a:spcAft>
                          <a:spcPts val="0"/>
                        </a:spcAft>
                      </a:pPr>
                      <a:r>
                        <a:rPr lang="es-ES" sz="1200" kern="1200" dirty="0" smtClean="0">
                          <a:latin typeface="Tw Cen MT" pitchFamily="34" charset="0"/>
                        </a:rPr>
                        <a:t>MITUR, CESTUR, DGII, Alcaldías, MOPC, Ministerio de Cultura, Ambiente DGCINE DGM, Poder Ejecutivo, Sector Privado </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200" kern="1200" dirty="0" smtClean="0">
                          <a:latin typeface="Tw Cen MT" pitchFamily="34" charset="0"/>
                        </a:rPr>
                        <a:t>4to</a:t>
                      </a:r>
                      <a:r>
                        <a:rPr lang="es-ES" sz="1200" kern="1200" baseline="0" dirty="0" smtClean="0">
                          <a:latin typeface="Tw Cen MT" pitchFamily="34" charset="0"/>
                        </a:rPr>
                        <a:t> trimestre </a:t>
                      </a:r>
                      <a:r>
                        <a:rPr lang="es-ES" sz="1200" kern="1200" dirty="0" smtClean="0">
                          <a:latin typeface="Tw Cen MT" pitchFamily="34" charset="0"/>
                        </a:rPr>
                        <a:t>2020.</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bl>
          </a:graphicData>
        </a:graphic>
      </p:graphicFrame>
      <p:sp>
        <p:nvSpPr>
          <p:cNvPr id="7"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8"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14"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15"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103033737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3 Marcador de contenido"/>
          <p:cNvGraphicFramePr>
            <a:graphicFrameLocks/>
          </p:cNvGraphicFramePr>
          <p:nvPr>
            <p:extLst>
              <p:ext uri="{D42A27DB-BD31-4B8C-83A1-F6EECF244321}">
                <p14:modId xmlns:p14="http://schemas.microsoft.com/office/powerpoint/2010/main" xmlns="" val="995002961"/>
              </p:ext>
            </p:extLst>
          </p:nvPr>
        </p:nvGraphicFramePr>
        <p:xfrm>
          <a:off x="304800" y="2819400"/>
          <a:ext cx="8458200" cy="1676400"/>
        </p:xfrm>
        <a:graphic>
          <a:graphicData uri="http://schemas.openxmlformats.org/drawingml/2006/table">
            <a:tbl>
              <a:tblPr firstRow="1" bandRow="1">
                <a:tableStyleId>{3B4B98B0-60AC-42C2-AFA5-B58CD77FA1E5}</a:tableStyleId>
              </a:tblPr>
              <a:tblGrid>
                <a:gridCol w="8458200"/>
              </a:tblGrid>
              <a:tr h="1676400">
                <a:tc>
                  <a:txBody>
                    <a:bodyPr/>
                    <a:lstStyle/>
                    <a:p>
                      <a:r>
                        <a:rPr lang="es-DO" sz="1600" b="1" noProof="0" dirty="0" smtClean="0">
                          <a:latin typeface="Tw Cen MT" pitchFamily="34" charset="0"/>
                        </a:rPr>
                        <a:t>Problemática 3/Contexto:</a:t>
                      </a:r>
                    </a:p>
                    <a:p>
                      <a:pPr algn="just"/>
                      <a:r>
                        <a:rPr lang="es-ES" sz="1400" b="0" strike="noStrike" noProof="0" dirty="0" smtClean="0">
                          <a:latin typeface="Tw Cen MT" pitchFamily="34" charset="0"/>
                        </a:rPr>
                        <a:t>El sector empresarial en la República Dominicana es afectado por un servicio de transporte terrestre (de carga y de pasajeros) dominado por prácticas monopólicas que afectan la competitividad del país, al no respetarse el derecho a la libre contratación de los servicios, así como la  libre competencia dentro de ese sector. De igual manera, en cuanto a la normativa y la institucionalidad, no existe un marco legal adecuado que, entre otras cosas, establezca una entidad gubernamental que pueda ejercer las funciones de liderazgo y elimine las duplicidades provocadas por la coexistencia de múltiples organismos en las áreas de transporte y tránsito. </a:t>
                      </a:r>
                    </a:p>
                  </a:txBody>
                  <a:tcPr/>
                </a:tc>
              </a:tr>
            </a:tbl>
          </a:graphicData>
        </a:graphic>
      </p:graphicFrame>
      <p:graphicFrame>
        <p:nvGraphicFramePr>
          <p:cNvPr id="26" name="3 Marcador de contenido"/>
          <p:cNvGraphicFramePr>
            <a:graphicFrameLocks/>
          </p:cNvGraphicFramePr>
          <p:nvPr>
            <p:extLst>
              <p:ext uri="{D42A27DB-BD31-4B8C-83A1-F6EECF244321}">
                <p14:modId xmlns:p14="http://schemas.microsoft.com/office/powerpoint/2010/main" xmlns="" val="216216039"/>
              </p:ext>
            </p:extLst>
          </p:nvPr>
        </p:nvGraphicFramePr>
        <p:xfrm>
          <a:off x="304800" y="4572000"/>
          <a:ext cx="2590800" cy="2209800"/>
        </p:xfrm>
        <a:graphic>
          <a:graphicData uri="http://schemas.openxmlformats.org/drawingml/2006/table">
            <a:tbl>
              <a:tblPr bandRow="1">
                <a:tableStyleId>{3B4B98B0-60AC-42C2-AFA5-B58CD77FA1E5}</a:tableStyleId>
              </a:tblPr>
              <a:tblGrid>
                <a:gridCol w="2590800"/>
              </a:tblGrid>
              <a:tr h="2209800">
                <a:tc>
                  <a:txBody>
                    <a:bodyPr/>
                    <a:lstStyle/>
                    <a:p>
                      <a:pPr algn="just"/>
                      <a:r>
                        <a:rPr lang="en-US" sz="1600" b="1" dirty="0" smtClean="0">
                          <a:latin typeface="Tw Cen MT" pitchFamily="34" charset="0"/>
                        </a:rPr>
                        <a:t>Objetivo 3:</a:t>
                      </a:r>
                    </a:p>
                    <a:p>
                      <a:pPr algn="just"/>
                      <a:r>
                        <a:rPr lang="es-ES" sz="1400" noProof="0" dirty="0" smtClean="0">
                          <a:solidFill>
                            <a:schemeClr val="tx1"/>
                          </a:solidFill>
                          <a:latin typeface="Tw Cen MT" pitchFamily="34" charset="0"/>
                        </a:rPr>
                        <a:t>Garantizar  un servicio de transporte terrestre de carga y de pasajeros competitivo, bajo un esquema de</a:t>
                      </a:r>
                      <a:r>
                        <a:rPr lang="es-ES" sz="1400" baseline="0" noProof="0" dirty="0" smtClean="0">
                          <a:solidFill>
                            <a:schemeClr val="tx1"/>
                          </a:solidFill>
                          <a:latin typeface="Tw Cen MT" pitchFamily="34" charset="0"/>
                        </a:rPr>
                        <a:t> libre competencia</a:t>
                      </a:r>
                      <a:r>
                        <a:rPr lang="es-ES" sz="1400" baseline="0" noProof="0" dirty="0" smtClean="0">
                          <a:latin typeface="Tw Cen MT" pitchFamily="34" charset="0"/>
                        </a:rPr>
                        <a:t>,</a:t>
                      </a:r>
                      <a:r>
                        <a:rPr lang="es-ES" sz="1400" noProof="0" dirty="0" smtClean="0">
                          <a:latin typeface="Tw Cen MT" pitchFamily="34" charset="0"/>
                        </a:rPr>
                        <a:t> que contribuya al desarrollo de los sectores económicos, a través de  sistemas de transportes modernos y eficientes. </a:t>
                      </a:r>
                    </a:p>
                  </a:txBody>
                  <a:tcPr/>
                </a:tc>
              </a:tr>
            </a:tbl>
          </a:graphicData>
        </a:graphic>
      </p:graphicFrame>
      <p:graphicFrame>
        <p:nvGraphicFramePr>
          <p:cNvPr id="27" name="5 Tabla"/>
          <p:cNvGraphicFramePr>
            <a:graphicFrameLocks noGrp="1"/>
          </p:cNvGraphicFramePr>
          <p:nvPr>
            <p:extLst>
              <p:ext uri="{D42A27DB-BD31-4B8C-83A1-F6EECF244321}">
                <p14:modId xmlns:p14="http://schemas.microsoft.com/office/powerpoint/2010/main" xmlns="" val="1696966853"/>
              </p:ext>
            </p:extLst>
          </p:nvPr>
        </p:nvGraphicFramePr>
        <p:xfrm>
          <a:off x="304800" y="2362200"/>
          <a:ext cx="8458200" cy="370840"/>
        </p:xfrm>
        <a:graphic>
          <a:graphicData uri="http://schemas.openxmlformats.org/drawingml/2006/table">
            <a:tbl>
              <a:tblPr firstRow="1" bandRow="1">
                <a:tableStyleId>{5C22544A-7EE6-4342-B048-85BDC9FD1C3A}</a:tableStyleId>
              </a:tblPr>
              <a:tblGrid>
                <a:gridCol w="1524000"/>
                <a:gridCol w="3048000"/>
                <a:gridCol w="1600200"/>
                <a:gridCol w="2286000"/>
              </a:tblGrid>
              <a:tr h="370840">
                <a:tc>
                  <a:txBody>
                    <a:bodyPr/>
                    <a:lstStyle/>
                    <a:p>
                      <a:pPr algn="r"/>
                      <a:r>
                        <a:rPr lang="en-US" sz="1600" dirty="0" smtClean="0">
                          <a:solidFill>
                            <a:schemeClr val="bg1"/>
                          </a:solidFill>
                          <a:latin typeface="Tw Cen MT" pitchFamily="34" charset="0"/>
                        </a:rPr>
                        <a:t>Líder de </a:t>
                      </a: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Circe Almánzar</a:t>
                      </a:r>
                      <a:endParaRPr lang="en-US" sz="1600" dirty="0">
                        <a:solidFill>
                          <a:schemeClr val="tx1">
                            <a:lumMod val="85000"/>
                            <a:lumOff val="15000"/>
                          </a:schemeClr>
                        </a:solidFill>
                        <a:latin typeface="Tw Cen MT" pitchFamily="34" charset="0"/>
                      </a:endParaRPr>
                    </a:p>
                  </a:txBody>
                  <a:tcPr>
                    <a:solidFill>
                      <a:schemeClr val="bg2"/>
                    </a:solidFill>
                  </a:tcPr>
                </a:tc>
                <a:tc>
                  <a:txBody>
                    <a:bodyPr/>
                    <a:lstStyle/>
                    <a:p>
                      <a:pPr algn="r"/>
                      <a:r>
                        <a:rPr lang="en-US" sz="1600" dirty="0" smtClean="0">
                          <a:solidFill>
                            <a:schemeClr val="bg1"/>
                          </a:solidFill>
                          <a:latin typeface="Tw Cen MT" pitchFamily="34" charset="0"/>
                        </a:rPr>
                        <a:t>Líder de Mesa:</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Sr. José Manuel Torres</a:t>
                      </a:r>
                    </a:p>
                  </a:txBody>
                  <a:tcPr>
                    <a:solidFill>
                      <a:schemeClr val="bg2"/>
                    </a:solidFill>
                  </a:tcPr>
                </a:tc>
              </a:tr>
            </a:tbl>
          </a:graphicData>
        </a:graphic>
      </p:graphicFrame>
      <p:graphicFrame>
        <p:nvGraphicFramePr>
          <p:cNvPr id="28" name="12 Tabla"/>
          <p:cNvGraphicFramePr>
            <a:graphicFrameLocks noGrp="1"/>
          </p:cNvGraphicFramePr>
          <p:nvPr>
            <p:extLst>
              <p:ext uri="{D42A27DB-BD31-4B8C-83A1-F6EECF244321}">
                <p14:modId xmlns:p14="http://schemas.microsoft.com/office/powerpoint/2010/main" xmlns="" val="4044884258"/>
              </p:ext>
            </p:extLst>
          </p:nvPr>
        </p:nvGraphicFramePr>
        <p:xfrm>
          <a:off x="304800" y="1143000"/>
          <a:ext cx="8458200" cy="1066800"/>
        </p:xfrm>
        <a:graphic>
          <a:graphicData uri="http://schemas.openxmlformats.org/drawingml/2006/table">
            <a:tbl>
              <a:tblPr firstRow="1" bandRow="1">
                <a:tableStyleId>{5C22544A-7EE6-4342-B048-85BDC9FD1C3A}</a:tableStyleId>
              </a:tblPr>
              <a:tblGrid>
                <a:gridCol w="1524000"/>
                <a:gridCol w="3048000"/>
                <a:gridCol w="1600200"/>
                <a:gridCol w="2286000"/>
              </a:tblGrid>
              <a:tr h="838200">
                <a:tc>
                  <a:txBody>
                    <a:bodyPr/>
                    <a:lstStyle/>
                    <a:p>
                      <a:pPr algn="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 </a:t>
                      </a:r>
                      <a:endParaRPr lang="en-US" sz="1600" dirty="0">
                        <a:solidFill>
                          <a:schemeClr val="bg1"/>
                        </a:solidFill>
                        <a:latin typeface="Tw Cen MT" pitchFamily="34" charset="0"/>
                      </a:endParaRPr>
                    </a:p>
                  </a:txBody>
                  <a:tcPr/>
                </a:tc>
                <a:tc>
                  <a:txBody>
                    <a:bodyPr/>
                    <a:lstStyle/>
                    <a:p>
                      <a:r>
                        <a:rPr lang="es-ES" sz="1600" b="1" kern="1200" dirty="0" smtClean="0">
                          <a:solidFill>
                            <a:schemeClr val="tx1"/>
                          </a:solidFill>
                          <a:effectLst/>
                          <a:latin typeface="Tw Cen MT" pitchFamily="34" charset="0"/>
                          <a:ea typeface="+mn-ea"/>
                          <a:cs typeface="+mn-cs"/>
                        </a:rPr>
                        <a:t>Mejorar la infraestructura, fortalecer  el comercio y la promoción del país en el exterior</a:t>
                      </a:r>
                    </a:p>
                  </a:txBody>
                  <a:tcPr>
                    <a:solidFill>
                      <a:schemeClr val="bg2"/>
                    </a:solidFill>
                  </a:tcPr>
                </a:tc>
                <a:tc>
                  <a:txBody>
                    <a:bodyPr/>
                    <a:lstStyle/>
                    <a:p>
                      <a:pPr algn="r"/>
                      <a:r>
                        <a:rPr lang="en-US" sz="1600" dirty="0" smtClean="0">
                          <a:solidFill>
                            <a:schemeClr val="bg1"/>
                          </a:solidFill>
                          <a:latin typeface="Tw Cen MT" pitchFamily="34" charset="0"/>
                        </a:rPr>
                        <a:t>Tema:</a:t>
                      </a:r>
                      <a:endParaRPr lang="en-US" sz="1600" dirty="0">
                        <a:solidFill>
                          <a:schemeClr val="bg1"/>
                        </a:solidFill>
                        <a:latin typeface="Tw Cen MT"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tx1">
                              <a:lumMod val="85000"/>
                              <a:lumOff val="15000"/>
                            </a:schemeClr>
                          </a:solidFill>
                          <a:effectLst/>
                          <a:latin typeface="Tw Cen MT" pitchFamily="34" charset="0"/>
                          <a:ea typeface="+mn-ea"/>
                          <a:cs typeface="+mn-cs"/>
                        </a:rPr>
                        <a:t>Hacer de la REP DOM un </a:t>
                      </a:r>
                      <a:r>
                        <a:rPr lang="es-ES" sz="1600" b="1" kern="1200" dirty="0" err="1" smtClean="0">
                          <a:solidFill>
                            <a:schemeClr val="tx1">
                              <a:lumMod val="85000"/>
                              <a:lumOff val="15000"/>
                            </a:schemeClr>
                          </a:solidFill>
                          <a:effectLst/>
                          <a:latin typeface="Tw Cen MT" pitchFamily="34" charset="0"/>
                          <a:ea typeface="+mn-ea"/>
                          <a:cs typeface="+mn-cs"/>
                        </a:rPr>
                        <a:t>hub</a:t>
                      </a:r>
                      <a:r>
                        <a:rPr lang="es-ES" sz="1600" b="1" kern="1200" dirty="0" smtClean="0">
                          <a:solidFill>
                            <a:schemeClr val="tx1">
                              <a:lumMod val="85000"/>
                              <a:lumOff val="15000"/>
                            </a:schemeClr>
                          </a:solidFill>
                          <a:effectLst/>
                          <a:latin typeface="Tw Cen MT" pitchFamily="34" charset="0"/>
                          <a:ea typeface="+mn-ea"/>
                          <a:cs typeface="+mn-cs"/>
                        </a:rPr>
                        <a:t> en transporte, conectividad logística y atracción ferial.</a:t>
                      </a:r>
                    </a:p>
                  </a:txBody>
                  <a:tcPr>
                    <a:solidFill>
                      <a:schemeClr val="bg2"/>
                    </a:solidFill>
                  </a:tcPr>
                </a:tc>
              </a:tr>
            </a:tbl>
          </a:graphicData>
        </a:graphic>
      </p:graphicFrame>
      <p:graphicFrame>
        <p:nvGraphicFramePr>
          <p:cNvPr id="29" name="3 Marcador de contenido"/>
          <p:cNvGraphicFramePr>
            <a:graphicFrameLocks/>
          </p:cNvGraphicFramePr>
          <p:nvPr>
            <p:extLst>
              <p:ext uri="{D42A27DB-BD31-4B8C-83A1-F6EECF244321}">
                <p14:modId xmlns:p14="http://schemas.microsoft.com/office/powerpoint/2010/main" xmlns="" val="3266939701"/>
              </p:ext>
            </p:extLst>
          </p:nvPr>
        </p:nvGraphicFramePr>
        <p:xfrm>
          <a:off x="3048001" y="4572000"/>
          <a:ext cx="5715000" cy="966216"/>
        </p:xfrm>
        <a:graphic>
          <a:graphicData uri="http://schemas.openxmlformats.org/drawingml/2006/table">
            <a:tbl>
              <a:tblPr firstRow="1" bandRow="1">
                <a:tableStyleId>{3B4B98B0-60AC-42C2-AFA5-B58CD77FA1E5}</a:tableStyleId>
              </a:tblPr>
              <a:tblGrid>
                <a:gridCol w="5715000"/>
              </a:tblGrid>
              <a:tr h="609600">
                <a:tc>
                  <a:txBody>
                    <a:bodyPr/>
                    <a:lstStyle/>
                    <a:p>
                      <a:r>
                        <a:rPr lang="es-DO" sz="1600" noProof="0" dirty="0" smtClean="0">
                          <a:latin typeface="Tw Cen MT" pitchFamily="34" charset="0"/>
                        </a:rPr>
                        <a:t>Indicadores: </a:t>
                      </a:r>
                    </a:p>
                    <a:p>
                      <a:pPr marL="342900" lvl="0" indent="-342900" algn="just">
                        <a:lnSpc>
                          <a:spcPct val="115000"/>
                        </a:lnSpc>
                        <a:spcAft>
                          <a:spcPts val="0"/>
                        </a:spcAft>
                        <a:buFont typeface="+mj-lt"/>
                        <a:buAutoNum type="arabicPeriod"/>
                      </a:pPr>
                      <a:r>
                        <a:rPr lang="es-ES" sz="1200" b="0" dirty="0" smtClean="0">
                          <a:latin typeface="Tw Cen MT" pitchFamily="34" charset="0"/>
                          <a:ea typeface="Calibri"/>
                          <a:cs typeface="Times New Roman"/>
                        </a:rPr>
                        <a:t>Numero</a:t>
                      </a:r>
                      <a:r>
                        <a:rPr lang="es-ES" sz="1200" b="0" baseline="0" dirty="0" smtClean="0">
                          <a:latin typeface="Tw Cen MT" pitchFamily="34" charset="0"/>
                          <a:ea typeface="Calibri"/>
                          <a:cs typeface="Times New Roman"/>
                        </a:rPr>
                        <a:t> de contrataciones de </a:t>
                      </a:r>
                      <a:r>
                        <a:rPr lang="es-ES" sz="1200" b="0" dirty="0" smtClean="0">
                          <a:latin typeface="Tw Cen MT" pitchFamily="34" charset="0"/>
                          <a:ea typeface="Calibri"/>
                          <a:cs typeface="Times New Roman"/>
                        </a:rPr>
                        <a:t>transporte</a:t>
                      </a:r>
                      <a:r>
                        <a:rPr lang="es-ES" sz="1200" b="0" baseline="0" dirty="0" smtClean="0">
                          <a:latin typeface="Tw Cen MT" pitchFamily="34" charset="0"/>
                          <a:ea typeface="Calibri"/>
                          <a:cs typeface="Times New Roman"/>
                        </a:rPr>
                        <a:t> de carga y de pasajeros por libre elección. </a:t>
                      </a:r>
                    </a:p>
                    <a:p>
                      <a:pPr marL="342900" lvl="0" indent="-342900" algn="just">
                        <a:lnSpc>
                          <a:spcPct val="115000"/>
                        </a:lnSpc>
                        <a:spcAft>
                          <a:spcPts val="0"/>
                        </a:spcAft>
                        <a:buFont typeface="+mj-lt"/>
                        <a:buAutoNum type="arabicPeriod"/>
                      </a:pPr>
                      <a:r>
                        <a:rPr lang="es-ES" sz="1200" b="0" dirty="0" smtClean="0">
                          <a:latin typeface="Tw Cen MT" pitchFamily="34" charset="0"/>
                          <a:ea typeface="Calibri"/>
                          <a:cs typeface="Times New Roman"/>
                        </a:rPr>
                        <a:t>Montos</a:t>
                      </a:r>
                      <a:r>
                        <a:rPr lang="es-ES" sz="1200" b="0" baseline="0" dirty="0" smtClean="0">
                          <a:latin typeface="Tw Cen MT" pitchFamily="34" charset="0"/>
                          <a:ea typeface="Calibri"/>
                          <a:cs typeface="Times New Roman"/>
                        </a:rPr>
                        <a:t> de subsidios asignados a  sindicatos</a:t>
                      </a:r>
                    </a:p>
                    <a:p>
                      <a:pPr marL="342900" lvl="0" indent="-342900" algn="just">
                        <a:lnSpc>
                          <a:spcPct val="115000"/>
                        </a:lnSpc>
                        <a:spcAft>
                          <a:spcPts val="0"/>
                        </a:spcAft>
                        <a:buFont typeface="+mj-lt"/>
                        <a:buAutoNum type="arabicPeriod"/>
                      </a:pPr>
                      <a:r>
                        <a:rPr lang="es-ES" sz="1200" b="0" dirty="0" smtClean="0">
                          <a:latin typeface="Tw Cen MT" pitchFamily="34" charset="0"/>
                          <a:ea typeface="Calibri"/>
                          <a:cs typeface="Times New Roman"/>
                        </a:rPr>
                        <a:t>Aprobación de un nuevo marco legal de transporte terrestre de carga.</a:t>
                      </a:r>
                    </a:p>
                  </a:txBody>
                  <a:tcPr/>
                </a:tc>
              </a:tr>
            </a:tbl>
          </a:graphicData>
        </a:graphic>
      </p:graphicFrame>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218912479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10 Marcador de contenido"/>
          <p:cNvSpPr>
            <a:spLocks noGrp="1"/>
          </p:cNvSpPr>
          <p:nvPr>
            <p:ph idx="1"/>
          </p:nvPr>
        </p:nvSpPr>
        <p:spPr>
          <a:xfrm>
            <a:off x="-1" y="1752600"/>
            <a:ext cx="7606173" cy="1280995"/>
          </a:xfrm>
          <a:prstGeom prst="homePlate">
            <a:avLst/>
          </a:prstGeom>
          <a:solidFill>
            <a:srgbClr val="0070C0"/>
          </a:solidFill>
        </p:spPr>
        <p:txBody>
          <a:bodyPr anchor="ctr">
            <a:noAutofit/>
          </a:bodyPr>
          <a:lstStyle/>
          <a:p>
            <a:pPr marL="0" indent="0" algn="ctr">
              <a:buNone/>
            </a:pPr>
            <a:r>
              <a:rPr lang="es-ES" sz="2200" b="1" dirty="0" smtClean="0">
                <a:solidFill>
                  <a:schemeClr val="bg1"/>
                </a:solidFill>
                <a:effectLst>
                  <a:outerShdw blurRad="38100" dist="38100" dir="2700000" algn="tl">
                    <a:srgbClr val="000000">
                      <a:alpha val="43137"/>
                    </a:srgbClr>
                  </a:outerShdw>
                </a:effectLst>
                <a:latin typeface="Tw Cen MT" pitchFamily="34" charset="0"/>
              </a:rPr>
              <a:t>MEJORAR LA INFRAESTRUCTURA, FORTALECER EL COMERCIO Y LA PROMOCIÓN DEL PAÍS EN EL EXTERIOR</a:t>
            </a:r>
          </a:p>
          <a:p>
            <a:pPr marL="0" lvl="0" indent="0" algn="ctr">
              <a:spcBef>
                <a:spcPts val="0"/>
              </a:spcBef>
              <a:buNone/>
            </a:pPr>
            <a:r>
              <a:rPr lang="en-US" sz="2000" dirty="0" smtClean="0">
                <a:solidFill>
                  <a:schemeClr val="bg1">
                    <a:lumMod val="95000"/>
                  </a:schemeClr>
                </a:solidFill>
                <a:latin typeface="Tw Cen MT" pitchFamily="34" charset="0"/>
              </a:rPr>
              <a:t>Líder</a:t>
            </a:r>
            <a:r>
              <a:rPr lang="en-US" sz="2000" dirty="0">
                <a:solidFill>
                  <a:schemeClr val="bg1">
                    <a:lumMod val="95000"/>
                  </a:schemeClr>
                </a:solidFill>
                <a:latin typeface="Tw Cen MT" pitchFamily="34" charset="0"/>
              </a:rPr>
              <a:t>: </a:t>
            </a:r>
            <a:r>
              <a:rPr lang="en-US" sz="2000" dirty="0" smtClean="0">
                <a:solidFill>
                  <a:schemeClr val="bg1">
                    <a:lumMod val="95000"/>
                  </a:schemeClr>
                </a:solidFill>
                <a:latin typeface="Tw Cen MT" pitchFamily="34" charset="0"/>
              </a:rPr>
              <a:t>Circe Almánzar</a:t>
            </a:r>
            <a:endParaRPr lang="en-US" sz="2000" dirty="0">
              <a:solidFill>
                <a:schemeClr val="bg1">
                  <a:lumMod val="95000"/>
                </a:schemeClr>
              </a:solidFill>
              <a:latin typeface="Tw Cen MT" pitchFamily="34" charset="0"/>
            </a:endParaRPr>
          </a:p>
        </p:txBody>
      </p:sp>
      <p:sp>
        <p:nvSpPr>
          <p:cNvPr id="18" name="3 Elipse"/>
          <p:cNvSpPr/>
          <p:nvPr/>
        </p:nvSpPr>
        <p:spPr>
          <a:xfrm>
            <a:off x="228600" y="3518848"/>
            <a:ext cx="512064" cy="512064"/>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200" b="1" dirty="0">
                <a:solidFill>
                  <a:prstClr val="white"/>
                </a:solidFill>
                <a:latin typeface="Tw Cen MT" pitchFamily="34" charset="0"/>
              </a:rPr>
              <a:t>1</a:t>
            </a:r>
          </a:p>
        </p:txBody>
      </p:sp>
      <p:sp>
        <p:nvSpPr>
          <p:cNvPr id="19" name="11 CuadroTexto"/>
          <p:cNvSpPr txBox="1"/>
          <p:nvPr/>
        </p:nvSpPr>
        <p:spPr>
          <a:xfrm>
            <a:off x="762001" y="4361445"/>
            <a:ext cx="6172198"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Hacer de la República Dominicana un </a:t>
            </a:r>
            <a:r>
              <a:rPr lang="es-ES" sz="2000" b="1" dirty="0" err="1">
                <a:solidFill>
                  <a:prstClr val="black"/>
                </a:solidFill>
                <a:latin typeface="Tw Cen MT" pitchFamily="34" charset="0"/>
              </a:rPr>
              <a:t>hub</a:t>
            </a:r>
            <a:r>
              <a:rPr lang="es-ES" sz="2000" b="1" dirty="0">
                <a:solidFill>
                  <a:prstClr val="black"/>
                </a:solidFill>
                <a:latin typeface="Tw Cen MT" pitchFamily="34" charset="0"/>
              </a:rPr>
              <a:t> en transporte, conectividad logística y atracción ferial (Transporte de carga y de pasajeros competitivo y confiable)</a:t>
            </a:r>
          </a:p>
        </p:txBody>
      </p:sp>
      <p:sp>
        <p:nvSpPr>
          <p:cNvPr id="21" name="12 Elipse"/>
          <p:cNvSpPr/>
          <p:nvPr/>
        </p:nvSpPr>
        <p:spPr>
          <a:xfrm>
            <a:off x="228600" y="4560940"/>
            <a:ext cx="512064" cy="512064"/>
          </a:xfrm>
          <a:prstGeom prst="ellipse">
            <a:avLst/>
          </a:prstGeom>
          <a:solidFill>
            <a:schemeClr val="accent5">
              <a:lumMod val="60000"/>
              <a:lumOff val="40000"/>
            </a:schemeClr>
          </a:solidFill>
          <a:ln>
            <a:solidFill>
              <a:schemeClr val="accent5">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57200"/>
            <a:r>
              <a:rPr lang="en-US" sz="3200" b="1" dirty="0">
                <a:solidFill>
                  <a:prstClr val="white"/>
                </a:solidFill>
                <a:latin typeface="Tw Cen MT" pitchFamily="34" charset="0"/>
              </a:rPr>
              <a:t>2</a:t>
            </a:r>
          </a:p>
        </p:txBody>
      </p:sp>
      <p:sp>
        <p:nvSpPr>
          <p:cNvPr id="22" name="13 CuadroTexto"/>
          <p:cNvSpPr txBox="1"/>
          <p:nvPr/>
        </p:nvSpPr>
        <p:spPr>
          <a:xfrm>
            <a:off x="762001" y="5466307"/>
            <a:ext cx="6172198"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Marca País: Promoción y apoyo logístico en el exterior y diplomacia comercial y la creación de una disciplina de exportación</a:t>
            </a:r>
          </a:p>
        </p:txBody>
      </p:sp>
      <p:sp>
        <p:nvSpPr>
          <p:cNvPr id="23" name="14 Elipse"/>
          <p:cNvSpPr/>
          <p:nvPr/>
        </p:nvSpPr>
        <p:spPr>
          <a:xfrm>
            <a:off x="228600" y="5685356"/>
            <a:ext cx="512064" cy="512064"/>
          </a:xfrm>
          <a:prstGeom prst="ellipse">
            <a:avLst/>
          </a:prstGeom>
          <a:solidFill>
            <a:srgbClr val="0070C0"/>
          </a:solidFill>
          <a:ln>
            <a:solidFill>
              <a:srgbClr val="0070C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r>
              <a:rPr lang="en-US" sz="3200" b="1" dirty="0">
                <a:solidFill>
                  <a:prstClr val="white"/>
                </a:solidFill>
                <a:latin typeface="Tw Cen MT" pitchFamily="34" charset="0"/>
              </a:rPr>
              <a:t>3</a:t>
            </a:r>
          </a:p>
        </p:txBody>
      </p:sp>
      <p:sp>
        <p:nvSpPr>
          <p:cNvPr id="24" name="19 CuadroTexto"/>
          <p:cNvSpPr txBox="1"/>
          <p:nvPr/>
        </p:nvSpPr>
        <p:spPr>
          <a:xfrm>
            <a:off x="828733" y="3276600"/>
            <a:ext cx="6105466"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Políticas activas de desarrollo productivo e infraestructura (industrias, zona franca, turismo, vivienda, </a:t>
            </a:r>
            <a:r>
              <a:rPr lang="es-ES" sz="2000" b="1" dirty="0" smtClean="0">
                <a:solidFill>
                  <a:prstClr val="black"/>
                </a:solidFill>
                <a:latin typeface="Tw Cen MT" pitchFamily="34" charset="0"/>
              </a:rPr>
              <a:t>etc.)</a:t>
            </a:r>
            <a:endParaRPr lang="es-ES" sz="2000" b="1" dirty="0">
              <a:solidFill>
                <a:prstClr val="black"/>
              </a:solidFill>
              <a:latin typeface="Tw Cen MT" pitchFamily="34" charset="0"/>
            </a:endParaRPr>
          </a:p>
        </p:txBody>
      </p:sp>
      <p:sp>
        <p:nvSpPr>
          <p:cNvPr id="25" name="1 Rectángulo"/>
          <p:cNvSpPr/>
          <p:nvPr/>
        </p:nvSpPr>
        <p:spPr>
          <a:xfrm>
            <a:off x="7560392" y="1941860"/>
            <a:ext cx="1523174" cy="861774"/>
          </a:xfrm>
          <a:prstGeom prst="rect">
            <a:avLst/>
          </a:prstGeom>
          <a:noFill/>
        </p:spPr>
        <p:txBody>
          <a:bodyPr wrap="none" lIns="91440" tIns="45720" rIns="91440" bIns="45720">
            <a:spAutoFit/>
          </a:bodyPr>
          <a:lstStyle/>
          <a:p>
            <a:pPr algn="ctr" defTabSz="457200"/>
            <a:r>
              <a:rPr lang="es-ES" sz="5000" dirty="0">
                <a:ln w="10160">
                  <a:solidFill>
                    <a:schemeClr val="accent1"/>
                  </a:solidFill>
                  <a:prstDash val="solid"/>
                </a:ln>
                <a:solidFill>
                  <a:srgbClr val="FFFFFF"/>
                </a:solidFill>
                <a:effectLst>
                  <a:outerShdw blurRad="38100" dist="32000" dir="5400000" algn="tl">
                    <a:srgbClr val="000000">
                      <a:alpha val="30000"/>
                    </a:srgbClr>
                  </a:outerShdw>
                </a:effectLst>
                <a:latin typeface="Tw Cen MT" pitchFamily="34" charset="0"/>
              </a:rPr>
              <a:t>EJE </a:t>
            </a:r>
            <a:r>
              <a:rPr lang="es-ES" sz="50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Tw Cen MT" pitchFamily="34" charset="0"/>
              </a:rPr>
              <a:t>4</a:t>
            </a:r>
            <a:endParaRPr lang="es-ES" sz="5000" dirty="0">
              <a:ln w="10160">
                <a:solidFill>
                  <a:schemeClr val="accent1"/>
                </a:solidFill>
                <a:prstDash val="solid"/>
              </a:ln>
              <a:solidFill>
                <a:srgbClr val="FFFFFF"/>
              </a:solidFill>
              <a:effectLst>
                <a:outerShdw blurRad="38100" dist="32000" dir="5400000" algn="tl">
                  <a:srgbClr val="000000">
                    <a:alpha val="30000"/>
                  </a:srgbClr>
                </a:outerShdw>
              </a:effectLst>
              <a:latin typeface="Tw Cen MT" pitchFamily="34" charset="0"/>
            </a:endParaRPr>
          </a:p>
        </p:txBody>
      </p:sp>
      <p:sp>
        <p:nvSpPr>
          <p:cNvPr id="26"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27"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28"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29"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
        <p:nvSpPr>
          <p:cNvPr id="7" name="Rounded Rectangle 6"/>
          <p:cNvSpPr/>
          <p:nvPr/>
        </p:nvSpPr>
        <p:spPr>
          <a:xfrm>
            <a:off x="7066649" y="3587088"/>
            <a:ext cx="1911303"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r>
              <a:rPr lang="en-US" b="1" dirty="0">
                <a:solidFill>
                  <a:schemeClr val="tx1">
                    <a:lumMod val="85000"/>
                    <a:lumOff val="15000"/>
                  </a:schemeClr>
                </a:solidFill>
                <a:latin typeface="Tw Cen MT" pitchFamily="34" charset="0"/>
              </a:rPr>
              <a:t>Roberto </a:t>
            </a:r>
            <a:r>
              <a:rPr lang="en-US" b="1" dirty="0" err="1">
                <a:solidFill>
                  <a:schemeClr val="tx1">
                    <a:lumMod val="85000"/>
                    <a:lumOff val="15000"/>
                  </a:schemeClr>
                </a:solidFill>
                <a:latin typeface="Tw Cen MT" pitchFamily="34" charset="0"/>
              </a:rPr>
              <a:t>Despradel</a:t>
            </a:r>
            <a:endParaRPr lang="en-US" b="1" dirty="0">
              <a:solidFill>
                <a:schemeClr val="tx1">
                  <a:lumMod val="85000"/>
                  <a:lumOff val="15000"/>
                </a:schemeClr>
              </a:solidFill>
              <a:latin typeface="Tw Cen MT" pitchFamily="34" charset="0"/>
            </a:endParaRPr>
          </a:p>
        </p:txBody>
      </p:sp>
      <p:sp>
        <p:nvSpPr>
          <p:cNvPr id="30" name="Rounded Rectangle 29"/>
          <p:cNvSpPr/>
          <p:nvPr/>
        </p:nvSpPr>
        <p:spPr>
          <a:xfrm>
            <a:off x="7066648" y="4640871"/>
            <a:ext cx="1911304"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pPr algn="ctr"/>
            <a:r>
              <a:rPr lang="en-US" b="1" dirty="0">
                <a:solidFill>
                  <a:schemeClr val="tx1">
                    <a:lumMod val="85000"/>
                    <a:lumOff val="15000"/>
                  </a:schemeClr>
                </a:solidFill>
                <a:latin typeface="Tw Cen MT" pitchFamily="34" charset="0"/>
              </a:rPr>
              <a:t>José Manuel Torres</a:t>
            </a:r>
          </a:p>
        </p:txBody>
      </p:sp>
      <p:sp>
        <p:nvSpPr>
          <p:cNvPr id="31" name="Rounded Rectangle 30"/>
          <p:cNvSpPr/>
          <p:nvPr/>
        </p:nvSpPr>
        <p:spPr>
          <a:xfrm>
            <a:off x="7066649" y="5737076"/>
            <a:ext cx="1911303"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pPr algn="ctr" fontAlgn="ctr"/>
            <a:r>
              <a:rPr lang="es-DO" b="1" dirty="0">
                <a:latin typeface="Tw Cen MT" pitchFamily="34" charset="0"/>
              </a:rPr>
              <a:t>Mario Pujols</a:t>
            </a:r>
          </a:p>
        </p:txBody>
      </p:sp>
    </p:spTree>
    <p:extLst>
      <p:ext uri="{BB962C8B-B14F-4D97-AF65-F5344CB8AC3E}">
        <p14:creationId xmlns:p14="http://schemas.microsoft.com/office/powerpoint/2010/main" xmlns="" val="2537176222"/>
      </p:ext>
    </p:extLst>
  </p:cSld>
  <p:clrMapOvr>
    <a:masterClrMapping/>
  </p:clrMapOvr>
  <p:transition>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3 Marcador de contenido"/>
          <p:cNvGraphicFramePr>
            <a:graphicFrameLocks/>
          </p:cNvGraphicFramePr>
          <p:nvPr>
            <p:extLst>
              <p:ext uri="{D42A27DB-BD31-4B8C-83A1-F6EECF244321}">
                <p14:modId xmlns:p14="http://schemas.microsoft.com/office/powerpoint/2010/main" xmlns="" val="3333111764"/>
              </p:ext>
            </p:extLst>
          </p:nvPr>
        </p:nvGraphicFramePr>
        <p:xfrm>
          <a:off x="76201" y="1228728"/>
          <a:ext cx="8970003" cy="5150653"/>
        </p:xfrm>
        <a:graphic>
          <a:graphicData uri="http://schemas.openxmlformats.org/drawingml/2006/table">
            <a:tbl>
              <a:tblPr firstRow="1" bandRow="1">
                <a:tableStyleId>{BC89EF96-8CEA-46FF-86C4-4CE0E7609802}</a:tableStyleId>
              </a:tblPr>
              <a:tblGrid>
                <a:gridCol w="3428999"/>
                <a:gridCol w="3026873"/>
                <a:gridCol w="1342450"/>
                <a:gridCol w="1171681"/>
              </a:tblGrid>
              <a:tr h="407572">
                <a:tc>
                  <a:txBody>
                    <a:bodyPr/>
                    <a:lstStyle/>
                    <a:p>
                      <a:pPr algn="ctr"/>
                      <a:r>
                        <a:rPr lang="en-US" sz="1200" dirty="0" err="1" smtClean="0">
                          <a:latin typeface="Tw Cen MT" pitchFamily="34" charset="0"/>
                        </a:rPr>
                        <a:t>Propuestas</a:t>
                      </a:r>
                      <a:r>
                        <a:rPr lang="en-US" sz="1200" dirty="0" smtClean="0">
                          <a:latin typeface="Tw Cen MT" pitchFamily="34" charset="0"/>
                        </a:rPr>
                        <a:t> de </a:t>
                      </a:r>
                      <a:r>
                        <a:rPr lang="en-US" sz="1200" dirty="0" err="1" smtClean="0">
                          <a:latin typeface="Tw Cen MT" pitchFamily="34" charset="0"/>
                        </a:rPr>
                        <a:t>solución</a:t>
                      </a:r>
                      <a:endParaRPr lang="en-US" sz="1200" dirty="0">
                        <a:latin typeface="Tw Cen MT" pitchFamily="34" charset="0"/>
                      </a:endParaRPr>
                    </a:p>
                  </a:txBody>
                  <a:tcPr anchor="ctr"/>
                </a:tc>
                <a:tc>
                  <a:txBody>
                    <a:bodyPr/>
                    <a:lstStyle/>
                    <a:p>
                      <a:pPr algn="ctr"/>
                      <a:r>
                        <a:rPr lang="en-US" sz="1200" dirty="0" err="1" smtClean="0">
                          <a:latin typeface="Tw Cen MT" pitchFamily="34" charset="0"/>
                        </a:rPr>
                        <a:t>Indicador</a:t>
                      </a:r>
                      <a:endParaRPr lang="en-US" sz="12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err="1" smtClean="0">
                          <a:latin typeface="Tw Cen MT" pitchFamily="34" charset="0"/>
                        </a:rPr>
                        <a:t>Actores</a:t>
                      </a:r>
                      <a:r>
                        <a:rPr lang="en-US" sz="1200" dirty="0" smtClean="0">
                          <a:latin typeface="Tw Cen MT" pitchFamily="34" charset="0"/>
                        </a:rPr>
                        <a:t> que</a:t>
                      </a:r>
                      <a:r>
                        <a:rPr lang="en-US" sz="1200" baseline="0" dirty="0" smtClean="0">
                          <a:latin typeface="Tw Cen MT" pitchFamily="34" charset="0"/>
                        </a:rPr>
                        <a:t> </a:t>
                      </a:r>
                      <a:r>
                        <a:rPr lang="en-US" sz="1200" baseline="0" dirty="0" err="1" smtClean="0">
                          <a:latin typeface="Tw Cen MT" pitchFamily="34" charset="0"/>
                        </a:rPr>
                        <a:t>intervienen</a:t>
                      </a:r>
                      <a:endParaRPr lang="en-US" sz="1200" dirty="0" smtClean="0">
                        <a:latin typeface="Tw Cen MT" pitchFamily="34" charset="0"/>
                      </a:endParaRPr>
                    </a:p>
                  </a:txBody>
                  <a:tcPr anchor="ctr"/>
                </a:tc>
                <a:tc>
                  <a:txBody>
                    <a:bodyPr/>
                    <a:lstStyle/>
                    <a:p>
                      <a:pPr algn="ctr"/>
                      <a:r>
                        <a:rPr lang="en-US" sz="1200" dirty="0" err="1" smtClean="0">
                          <a:latin typeface="Tw Cen MT" pitchFamily="34" charset="0"/>
                        </a:rPr>
                        <a:t>Fecha</a:t>
                      </a:r>
                      <a:r>
                        <a:rPr lang="en-US" sz="1200" dirty="0" smtClean="0">
                          <a:latin typeface="Tw Cen MT" pitchFamily="34" charset="0"/>
                        </a:rPr>
                        <a:t> meta</a:t>
                      </a:r>
                      <a:r>
                        <a:rPr lang="en-US" sz="1200" baseline="0" dirty="0" smtClean="0">
                          <a:latin typeface="Tw Cen MT" pitchFamily="34" charset="0"/>
                        </a:rPr>
                        <a:t> </a:t>
                      </a:r>
                      <a:r>
                        <a:rPr lang="en-US" sz="1100" dirty="0" smtClean="0">
                          <a:latin typeface="Tw Cen MT" pitchFamily="34" charset="0"/>
                        </a:rPr>
                        <a:t>(</a:t>
                      </a:r>
                      <a:r>
                        <a:rPr lang="en-US" sz="1100" dirty="0" err="1" smtClean="0">
                          <a:latin typeface="Tw Cen MT" pitchFamily="34" charset="0"/>
                        </a:rPr>
                        <a:t>trimestre</a:t>
                      </a:r>
                      <a:r>
                        <a:rPr lang="en-US" sz="1100" dirty="0" smtClean="0">
                          <a:latin typeface="Tw Cen MT" pitchFamily="34" charset="0"/>
                        </a:rPr>
                        <a:t>/</a:t>
                      </a:r>
                      <a:r>
                        <a:rPr lang="en-US" sz="1100" dirty="0" err="1" smtClean="0">
                          <a:latin typeface="Tw Cen MT" pitchFamily="34" charset="0"/>
                        </a:rPr>
                        <a:t>año</a:t>
                      </a:r>
                      <a:r>
                        <a:rPr lang="en-US" sz="1100" dirty="0" smtClean="0">
                          <a:latin typeface="Tw Cen MT" pitchFamily="34" charset="0"/>
                        </a:rPr>
                        <a:t>)</a:t>
                      </a:r>
                      <a:endParaRPr lang="en-US" sz="1100" dirty="0">
                        <a:latin typeface="Tw Cen MT" pitchFamily="34" charset="0"/>
                      </a:endParaRPr>
                    </a:p>
                  </a:txBody>
                  <a:tcPr anchor="ctr"/>
                </a:tc>
              </a:tr>
              <a:tr h="1870037">
                <a:tc>
                  <a:txBody>
                    <a:bodyPr/>
                    <a:lstStyle/>
                    <a:p>
                      <a:pPr marL="0" lvl="0" indent="0" algn="just">
                        <a:lnSpc>
                          <a:spcPct val="115000"/>
                        </a:lnSpc>
                        <a:spcAft>
                          <a:spcPts val="0"/>
                        </a:spcAft>
                        <a:buFont typeface="+mj-lt"/>
                        <a:buNone/>
                      </a:pPr>
                      <a:r>
                        <a:rPr lang="es-ES" sz="1100" kern="1200" dirty="0" smtClean="0">
                          <a:latin typeface="Tw Cen MT" pitchFamily="34" charset="0"/>
                        </a:rPr>
                        <a:t>1. Asegurar el cumplimiento de</a:t>
                      </a:r>
                      <a:r>
                        <a:rPr lang="es-ES" sz="1100" kern="1200" baseline="0" dirty="0" smtClean="0">
                          <a:latin typeface="Tw Cen MT" pitchFamily="34" charset="0"/>
                        </a:rPr>
                        <a:t> </a:t>
                      </a:r>
                      <a:r>
                        <a:rPr lang="es-ES" sz="1100" kern="1200" dirty="0" smtClean="0">
                          <a:latin typeface="Tw Cen MT" pitchFamily="34" charset="0"/>
                        </a:rPr>
                        <a:t>los</a:t>
                      </a:r>
                      <a:r>
                        <a:rPr lang="es-ES" sz="1100" kern="1200" baseline="0" dirty="0" smtClean="0">
                          <a:latin typeface="Tw Cen MT" pitchFamily="34" charset="0"/>
                        </a:rPr>
                        <a:t> </a:t>
                      </a:r>
                      <a:r>
                        <a:rPr lang="es-ES" sz="1100" kern="1200" dirty="0" smtClean="0">
                          <a:latin typeface="Tw Cen MT" pitchFamily="34" charset="0"/>
                        </a:rPr>
                        <a:t>derechos constitucionales</a:t>
                      </a:r>
                      <a:r>
                        <a:rPr lang="es-ES" sz="1100" kern="1200" baseline="0" dirty="0" smtClean="0">
                          <a:latin typeface="Tw Cen MT" pitchFamily="34" charset="0"/>
                        </a:rPr>
                        <a:t> </a:t>
                      </a:r>
                      <a:r>
                        <a:rPr lang="es-ES" sz="1100" kern="1200" dirty="0" smtClean="0">
                          <a:latin typeface="Tw Cen MT" pitchFamily="34" charset="0"/>
                        </a:rPr>
                        <a:t>a la libre competencia, al libre tránsito y a la libre contratación de los servicios de transporte terrestre, tanto de carga como de pasajeros </a:t>
                      </a:r>
                      <a:endParaRPr lang="es-DO" sz="1100" dirty="0">
                        <a:effectLst/>
                        <a:latin typeface="Tw Cen MT" pitchFamily="34" charset="0"/>
                        <a:ea typeface="MS Mincho" panose="02020609040205080304" pitchFamily="49" charset="-128"/>
                      </a:endParaRPr>
                    </a:p>
                  </a:txBody>
                  <a:tcPr/>
                </a:tc>
                <a:tc>
                  <a:txBody>
                    <a:bodyPr/>
                    <a:lstStyle/>
                    <a:p>
                      <a:pPr algn="just">
                        <a:lnSpc>
                          <a:spcPct val="100000"/>
                        </a:lnSpc>
                        <a:spcAft>
                          <a:spcPts val="0"/>
                        </a:spcAft>
                      </a:pPr>
                      <a:r>
                        <a:rPr lang="es-ES" sz="1100" dirty="0">
                          <a:latin typeface="Tw Cen MT" pitchFamily="34" charset="0"/>
                        </a:rPr>
                        <a:t>1.1 Impedir la obstaculización del transporte de carga desde y hacia los puertos.</a:t>
                      </a:r>
                    </a:p>
                    <a:p>
                      <a:pPr algn="just">
                        <a:lnSpc>
                          <a:spcPct val="100000"/>
                        </a:lnSpc>
                        <a:spcAft>
                          <a:spcPts val="0"/>
                        </a:spcAft>
                      </a:pPr>
                      <a:r>
                        <a:rPr lang="es-ES" sz="1100" dirty="0">
                          <a:latin typeface="Tw Cen MT" pitchFamily="34" charset="0"/>
                        </a:rPr>
                        <a:t>1.2 Eliminar cualquier exigencia de pago de parte de los sindicatos en los muelles.</a:t>
                      </a:r>
                    </a:p>
                    <a:p>
                      <a:pPr algn="just">
                        <a:lnSpc>
                          <a:spcPct val="100000"/>
                        </a:lnSpc>
                        <a:spcAft>
                          <a:spcPts val="0"/>
                        </a:spcAft>
                      </a:pPr>
                      <a:r>
                        <a:rPr lang="es-ES" sz="1100" dirty="0">
                          <a:latin typeface="Tw Cen MT" pitchFamily="34" charset="0"/>
                        </a:rPr>
                        <a:t>1.3 Garantizar el libre tránsito de transporte de carga y pasajeros en todas las rutas del territorio nacional.</a:t>
                      </a:r>
                    </a:p>
                    <a:p>
                      <a:pPr algn="just">
                        <a:lnSpc>
                          <a:spcPct val="100000"/>
                        </a:lnSpc>
                        <a:spcAft>
                          <a:spcPts val="0"/>
                        </a:spcAft>
                      </a:pPr>
                      <a:r>
                        <a:rPr lang="es-ES" sz="1100" dirty="0">
                          <a:latin typeface="Tw Cen MT" pitchFamily="34" charset="0"/>
                        </a:rPr>
                        <a:t>1.4 Impedir cualquier exigencia de asignaciones de cuotas para el transporte de carga de parte de empresas de transporte.</a:t>
                      </a:r>
                    </a:p>
                    <a:p>
                      <a:pPr algn="just">
                        <a:lnSpc>
                          <a:spcPct val="100000"/>
                        </a:lnSpc>
                        <a:spcAft>
                          <a:spcPts val="0"/>
                        </a:spcAft>
                      </a:pPr>
                      <a:r>
                        <a:rPr lang="es-ES" sz="1100" dirty="0">
                          <a:latin typeface="Tw Cen MT" pitchFamily="34" charset="0"/>
                        </a:rPr>
                        <a:t>1.5 Eliminar las autorizaciones para operar como sindicatos a las empresas de transporte terrestre</a:t>
                      </a:r>
                      <a:r>
                        <a:rPr lang="es-ES" sz="1100" dirty="0" smtClean="0">
                          <a:latin typeface="Tw Cen MT" pitchFamily="34" charset="0"/>
                        </a:rPr>
                        <a:t>.</a:t>
                      </a:r>
                    </a:p>
                    <a:p>
                      <a:pPr algn="just">
                        <a:lnSpc>
                          <a:spcPct val="100000"/>
                        </a:lnSpc>
                        <a:spcAft>
                          <a:spcPts val="0"/>
                        </a:spcAft>
                      </a:pPr>
                      <a:r>
                        <a:rPr lang="es-ES" sz="1100" dirty="0" smtClean="0">
                          <a:latin typeface="Tw Cen MT" pitchFamily="34" charset="0"/>
                          <a:ea typeface="Calibri"/>
                          <a:cs typeface="Times New Roman"/>
                        </a:rPr>
                        <a:t>1.6 </a:t>
                      </a:r>
                      <a:r>
                        <a:rPr lang="es-ES" sz="1100" dirty="0" smtClean="0">
                          <a:solidFill>
                            <a:schemeClr val="tx1"/>
                          </a:solidFill>
                          <a:latin typeface="Tw Cen MT" pitchFamily="34" charset="0"/>
                          <a:ea typeface="Calibri"/>
                          <a:cs typeface="Times New Roman"/>
                        </a:rPr>
                        <a:t>Impulsar</a:t>
                      </a:r>
                      <a:r>
                        <a:rPr lang="es-ES" sz="1100" baseline="0" dirty="0" smtClean="0">
                          <a:solidFill>
                            <a:schemeClr val="tx1"/>
                          </a:solidFill>
                          <a:latin typeface="Tw Cen MT" pitchFamily="34" charset="0"/>
                          <a:ea typeface="Calibri"/>
                          <a:cs typeface="Times New Roman"/>
                        </a:rPr>
                        <a:t> el desarrollo de nuevas formas de transporte como por ejemplo UBER.</a:t>
                      </a:r>
                      <a:endParaRPr lang="es-ES" sz="1100" dirty="0">
                        <a:solidFill>
                          <a:schemeClr val="tx1"/>
                        </a:solidFill>
                        <a:latin typeface="Tw Cen MT" pitchFamily="34" charset="0"/>
                        <a:ea typeface="Calibri"/>
                        <a:cs typeface="Times New Roman"/>
                      </a:endParaRPr>
                    </a:p>
                  </a:txBody>
                  <a:tcPr marL="89535" marR="89535" marT="0" marB="0"/>
                </a:tc>
                <a:tc>
                  <a:txBody>
                    <a:bodyPr/>
                    <a:lstStyle/>
                    <a:p>
                      <a:pPr algn="ctr">
                        <a:lnSpc>
                          <a:spcPct val="115000"/>
                        </a:lnSpc>
                        <a:spcAft>
                          <a:spcPts val="1000"/>
                        </a:spcAft>
                      </a:pPr>
                      <a:r>
                        <a:rPr lang="es-ES" sz="1100" kern="1200" dirty="0" smtClean="0">
                          <a:latin typeface="Tw Cen MT" pitchFamily="34" charset="0"/>
                        </a:rPr>
                        <a:t>Ministerio de Interior y Policía, Ministerio de Trabajo, Ministerio de Industria y Comercio, Poder Judicial, Fuerzas Armadas, Comisión de Competencia.</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100" kern="1200" baseline="0" dirty="0" smtClean="0">
                          <a:latin typeface="Tw Cen MT" pitchFamily="34" charset="0"/>
                        </a:rPr>
                        <a:t> 4to </a:t>
                      </a:r>
                      <a:r>
                        <a:rPr lang="es-ES" sz="1100" kern="1200" dirty="0" smtClean="0">
                          <a:latin typeface="Tw Cen MT" pitchFamily="34" charset="0"/>
                        </a:rPr>
                        <a:t>trimestre 2017</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r>
              <a:tr h="1229909">
                <a:tc>
                  <a:txBody>
                    <a:bodyPr/>
                    <a:lstStyle/>
                    <a:p>
                      <a:pPr algn="just">
                        <a:lnSpc>
                          <a:spcPct val="115000"/>
                        </a:lnSpc>
                        <a:spcAft>
                          <a:spcPts val="1000"/>
                        </a:spcAft>
                      </a:pPr>
                      <a:r>
                        <a:rPr lang="es-ES" sz="1100" kern="1200" dirty="0" smtClean="0">
                          <a:latin typeface="Tw Cen MT" pitchFamily="34" charset="0"/>
                        </a:rPr>
                        <a:t>2. Garantizar la igualdad de condiciones entre todos los actores de la  cadena de servicios de transporte terrestre de carga y pasajeros, y eliminar las subvenciones de</a:t>
                      </a:r>
                      <a:r>
                        <a:rPr lang="es-ES" sz="1100" kern="1200" baseline="0" dirty="0" smtClean="0">
                          <a:latin typeface="Tw Cen MT" pitchFamily="34" charset="0"/>
                        </a:rPr>
                        <a:t> combustibles a sindicatos,</a:t>
                      </a:r>
                      <a:r>
                        <a:rPr lang="es-ES" sz="1100" kern="1200" dirty="0" smtClean="0">
                          <a:latin typeface="Tw Cen MT" pitchFamily="34" charset="0"/>
                        </a:rPr>
                        <a:t> así como facilidades para la  adquisición de vehículos, entre otras.</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1000"/>
                        </a:spcAft>
                      </a:pPr>
                      <a:r>
                        <a:rPr lang="es-ES" sz="1100" kern="1200" dirty="0" smtClean="0">
                          <a:latin typeface="Tw Cen MT" pitchFamily="34" charset="0"/>
                        </a:rPr>
                        <a:t>2.1 Desmonte gradual de los subsidios al transporte terrestre de carga.</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100" kern="1200" dirty="0" smtClean="0">
                          <a:latin typeface="Tw Cen MT" pitchFamily="34" charset="0"/>
                        </a:rPr>
                        <a:t>Poder Ejecutivo, MIC</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100" kern="1200" dirty="0" smtClean="0">
                          <a:latin typeface="Tw Cen MT" pitchFamily="34" charset="0"/>
                        </a:rPr>
                        <a:t>1er</a:t>
                      </a:r>
                      <a:r>
                        <a:rPr lang="es-ES" sz="1100" kern="1200" baseline="0" dirty="0" smtClean="0">
                          <a:latin typeface="Tw Cen MT" pitchFamily="34" charset="0"/>
                        </a:rPr>
                        <a:t> </a:t>
                      </a:r>
                      <a:r>
                        <a:rPr lang="es-ES" sz="1100" kern="1200" dirty="0" smtClean="0">
                          <a:latin typeface="Tw Cen MT" pitchFamily="34" charset="0"/>
                        </a:rPr>
                        <a:t>trimestre 2017</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r>
              <a:tr h="1064482">
                <a:tc>
                  <a:txBody>
                    <a:bodyPr/>
                    <a:lstStyle/>
                    <a:p>
                      <a:pPr algn="just">
                        <a:lnSpc>
                          <a:spcPct val="115000"/>
                        </a:lnSpc>
                        <a:spcAft>
                          <a:spcPts val="1000"/>
                        </a:spcAft>
                      </a:pPr>
                      <a:r>
                        <a:rPr lang="es-ES" sz="1100" kern="1200" dirty="0" smtClean="0">
                          <a:latin typeface="Tw Cen MT" pitchFamily="34" charset="0"/>
                        </a:rPr>
                        <a:t>3. Adopción de un marco legal nuevo que regule el sistema de transporte terrestre de carga y la adecuación de la legislación de tránsito  y transporte de  pasajeros actualmente vigente, que incluya el reordenamiento institucional y la libre competencia</a:t>
                      </a:r>
                      <a:endParaRPr lang="es-DO" sz="11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1000"/>
                        </a:spcAft>
                      </a:pPr>
                      <a:r>
                        <a:rPr lang="es-ES" sz="1100" kern="1200" dirty="0" smtClean="0">
                          <a:latin typeface="Tw Cen MT" pitchFamily="34" charset="0"/>
                        </a:rPr>
                        <a:t>3.1 Aprobación de un nuevo marco legal de transporte terrestre, de carga y de pasajeros</a:t>
                      </a:r>
                    </a:p>
                    <a:p>
                      <a:pPr algn="just">
                        <a:lnSpc>
                          <a:spcPct val="115000"/>
                        </a:lnSpc>
                        <a:spcAft>
                          <a:spcPts val="1000"/>
                        </a:spcAft>
                      </a:pPr>
                      <a:endParaRPr lang="es-DO" sz="11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100" kern="1200" dirty="0" smtClean="0">
                          <a:latin typeface="Tw Cen MT" pitchFamily="34" charset="0"/>
                        </a:rPr>
                        <a:t>MOPC, Congreso Nacional, Poder Ejecutivo, Sector Privado</a:t>
                      </a:r>
                      <a:r>
                        <a:rPr lang="es-ES" sz="1100" kern="1200" dirty="0" smtClean="0">
                          <a:solidFill>
                            <a:schemeClr val="tx1"/>
                          </a:solidFill>
                          <a:latin typeface="Tw Cen MT" pitchFamily="34" charset="0"/>
                        </a:rPr>
                        <a:t>, MITUR.</a:t>
                      </a:r>
                      <a:endParaRPr lang="es-DO" sz="1100" dirty="0">
                        <a:solidFill>
                          <a:schemeClr val="tx1"/>
                        </a:solidFill>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 sz="1100" kern="1200" dirty="0" smtClean="0">
                          <a:latin typeface="Tw Cen MT" pitchFamily="34" charset="0"/>
                        </a:rPr>
                        <a:t>4to trimestre 2016</a:t>
                      </a:r>
                    </a:p>
                    <a:p>
                      <a:pPr algn="ctr">
                        <a:lnSpc>
                          <a:spcPct val="115000"/>
                        </a:lnSpc>
                        <a:spcAft>
                          <a:spcPts val="1000"/>
                        </a:spcAft>
                      </a:pPr>
                      <a:endParaRPr lang="es-ES" sz="1100" kern="1200" dirty="0" smtClean="0">
                        <a:effectLst/>
                        <a:latin typeface="Tw Cen MT"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DO" sz="1100" dirty="0">
                        <a:effectLst/>
                        <a:latin typeface="Tw Cen MT" pitchFamily="34" charset="0"/>
                        <a:ea typeface="Calibri" panose="020F0502020204030204" pitchFamily="34" charset="0"/>
                        <a:cs typeface="Times New Roman" panose="02020603050405020304" pitchFamily="18" charset="0"/>
                      </a:endParaRPr>
                    </a:p>
                  </a:txBody>
                  <a:tcPr/>
                </a:tc>
              </a:tr>
            </a:tbl>
          </a:graphicData>
        </a:graphic>
      </p:graphicFrame>
      <p:sp>
        <p:nvSpPr>
          <p:cNvPr id="15"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16"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17"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18"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23477158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152400" y="5500048"/>
            <a:ext cx="6781799" cy="949656"/>
          </a:xfrm>
          <a:prstGeom prst="roundRect">
            <a:avLst/>
          </a:prstGeom>
          <a:ln>
            <a:solidFill>
              <a:schemeClr val="tx1">
                <a:lumMod val="50000"/>
                <a:lumOff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solidFill>
                <a:prstClr val="black"/>
              </a:solidFill>
            </a:endParaRPr>
          </a:p>
        </p:txBody>
      </p:sp>
      <p:sp>
        <p:nvSpPr>
          <p:cNvPr id="17" name="10 Marcador de contenido"/>
          <p:cNvSpPr>
            <a:spLocks noGrp="1"/>
          </p:cNvSpPr>
          <p:nvPr>
            <p:ph idx="1"/>
          </p:nvPr>
        </p:nvSpPr>
        <p:spPr>
          <a:xfrm>
            <a:off x="-1" y="1752600"/>
            <a:ext cx="7606173" cy="1280995"/>
          </a:xfrm>
          <a:prstGeom prst="homePlate">
            <a:avLst/>
          </a:prstGeom>
          <a:solidFill>
            <a:srgbClr val="0070C0"/>
          </a:solidFill>
        </p:spPr>
        <p:txBody>
          <a:bodyPr anchor="ctr">
            <a:noAutofit/>
          </a:bodyPr>
          <a:lstStyle/>
          <a:p>
            <a:pPr marL="0" indent="0" algn="ctr">
              <a:buNone/>
            </a:pPr>
            <a:r>
              <a:rPr lang="es-ES" sz="2200" b="1" dirty="0" smtClean="0">
                <a:solidFill>
                  <a:schemeClr val="bg1"/>
                </a:solidFill>
                <a:effectLst>
                  <a:outerShdw blurRad="38100" dist="38100" dir="2700000" algn="tl">
                    <a:srgbClr val="000000">
                      <a:alpha val="43137"/>
                    </a:srgbClr>
                  </a:outerShdw>
                </a:effectLst>
                <a:latin typeface="Tw Cen MT" pitchFamily="34" charset="0"/>
              </a:rPr>
              <a:t>MEJORAR LA INFRAESTRUCTURA, FORTALECER EL COMERCIO Y LA PROMOCIÓN DEL PAÍS EN EL EXTERIOR</a:t>
            </a:r>
          </a:p>
          <a:p>
            <a:pPr marL="0" lvl="0" indent="0" algn="ctr">
              <a:spcBef>
                <a:spcPts val="0"/>
              </a:spcBef>
              <a:buNone/>
            </a:pPr>
            <a:r>
              <a:rPr lang="en-US" sz="2000" dirty="0" smtClean="0">
                <a:solidFill>
                  <a:schemeClr val="bg1">
                    <a:lumMod val="95000"/>
                  </a:schemeClr>
                </a:solidFill>
                <a:latin typeface="Tw Cen MT" pitchFamily="34" charset="0"/>
              </a:rPr>
              <a:t>Líder</a:t>
            </a:r>
            <a:r>
              <a:rPr lang="en-US" sz="2000" dirty="0">
                <a:solidFill>
                  <a:schemeClr val="bg1">
                    <a:lumMod val="95000"/>
                  </a:schemeClr>
                </a:solidFill>
                <a:latin typeface="Tw Cen MT" pitchFamily="34" charset="0"/>
              </a:rPr>
              <a:t>: </a:t>
            </a:r>
            <a:r>
              <a:rPr lang="en-US" sz="2000" dirty="0" smtClean="0">
                <a:solidFill>
                  <a:schemeClr val="bg1">
                    <a:lumMod val="95000"/>
                  </a:schemeClr>
                </a:solidFill>
                <a:latin typeface="Tw Cen MT" pitchFamily="34" charset="0"/>
              </a:rPr>
              <a:t>Circe Almánzar</a:t>
            </a:r>
            <a:endParaRPr lang="en-US" sz="2000" dirty="0">
              <a:solidFill>
                <a:schemeClr val="bg1">
                  <a:lumMod val="95000"/>
                </a:schemeClr>
              </a:solidFill>
              <a:latin typeface="Tw Cen MT" pitchFamily="34" charset="0"/>
            </a:endParaRPr>
          </a:p>
        </p:txBody>
      </p:sp>
      <p:sp>
        <p:nvSpPr>
          <p:cNvPr id="18" name="3 Elipse"/>
          <p:cNvSpPr/>
          <p:nvPr/>
        </p:nvSpPr>
        <p:spPr>
          <a:xfrm>
            <a:off x="228600" y="3518848"/>
            <a:ext cx="512064" cy="512064"/>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200" b="1" dirty="0">
                <a:solidFill>
                  <a:prstClr val="white"/>
                </a:solidFill>
                <a:latin typeface="Tw Cen MT" pitchFamily="34" charset="0"/>
              </a:rPr>
              <a:t>1</a:t>
            </a:r>
          </a:p>
        </p:txBody>
      </p:sp>
      <p:sp>
        <p:nvSpPr>
          <p:cNvPr id="19" name="11 CuadroTexto"/>
          <p:cNvSpPr txBox="1"/>
          <p:nvPr/>
        </p:nvSpPr>
        <p:spPr>
          <a:xfrm>
            <a:off x="762001" y="4361445"/>
            <a:ext cx="6172198"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Hacer de la República Dominicana un </a:t>
            </a:r>
            <a:r>
              <a:rPr lang="es-ES" sz="2000" b="1" dirty="0" err="1">
                <a:solidFill>
                  <a:prstClr val="black"/>
                </a:solidFill>
                <a:latin typeface="Tw Cen MT" pitchFamily="34" charset="0"/>
              </a:rPr>
              <a:t>hub</a:t>
            </a:r>
            <a:r>
              <a:rPr lang="es-ES" sz="2000" b="1" dirty="0">
                <a:solidFill>
                  <a:prstClr val="black"/>
                </a:solidFill>
                <a:latin typeface="Tw Cen MT" pitchFamily="34" charset="0"/>
              </a:rPr>
              <a:t> en transporte, conectividad logística y atracción ferial (Transporte de carga y de pasajeros competitivo y confiable)</a:t>
            </a:r>
          </a:p>
        </p:txBody>
      </p:sp>
      <p:sp>
        <p:nvSpPr>
          <p:cNvPr id="21" name="12 Elipse"/>
          <p:cNvSpPr/>
          <p:nvPr/>
        </p:nvSpPr>
        <p:spPr>
          <a:xfrm>
            <a:off x="228600" y="4560940"/>
            <a:ext cx="512064" cy="512064"/>
          </a:xfrm>
          <a:prstGeom prst="ellipse">
            <a:avLst/>
          </a:prstGeom>
          <a:solidFill>
            <a:schemeClr val="accent5">
              <a:lumMod val="60000"/>
              <a:lumOff val="40000"/>
            </a:schemeClr>
          </a:solidFill>
          <a:ln>
            <a:solidFill>
              <a:schemeClr val="accent5">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57200"/>
            <a:r>
              <a:rPr lang="en-US" sz="3200" b="1" dirty="0">
                <a:solidFill>
                  <a:prstClr val="white"/>
                </a:solidFill>
                <a:latin typeface="Tw Cen MT" pitchFamily="34" charset="0"/>
              </a:rPr>
              <a:t>2</a:t>
            </a:r>
          </a:p>
        </p:txBody>
      </p:sp>
      <p:sp>
        <p:nvSpPr>
          <p:cNvPr id="22" name="13 CuadroTexto"/>
          <p:cNvSpPr txBox="1"/>
          <p:nvPr/>
        </p:nvSpPr>
        <p:spPr>
          <a:xfrm>
            <a:off x="762001" y="5466307"/>
            <a:ext cx="6172198"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Marca País: Promoción y apoyo logístico en el exterior y diplomacia comercial y la creación de una disciplina de exportación</a:t>
            </a:r>
          </a:p>
        </p:txBody>
      </p:sp>
      <p:sp>
        <p:nvSpPr>
          <p:cNvPr id="23" name="14 Elipse"/>
          <p:cNvSpPr/>
          <p:nvPr/>
        </p:nvSpPr>
        <p:spPr>
          <a:xfrm>
            <a:off x="228600" y="5685356"/>
            <a:ext cx="512064" cy="512064"/>
          </a:xfrm>
          <a:prstGeom prst="ellipse">
            <a:avLst/>
          </a:prstGeom>
          <a:solidFill>
            <a:srgbClr val="0070C0"/>
          </a:solidFill>
          <a:ln>
            <a:solidFill>
              <a:srgbClr val="0070C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r>
              <a:rPr lang="en-US" sz="3200" b="1" dirty="0">
                <a:solidFill>
                  <a:prstClr val="white"/>
                </a:solidFill>
                <a:latin typeface="Tw Cen MT" pitchFamily="34" charset="0"/>
              </a:rPr>
              <a:t>3</a:t>
            </a:r>
          </a:p>
        </p:txBody>
      </p:sp>
      <p:sp>
        <p:nvSpPr>
          <p:cNvPr id="24" name="19 CuadroTexto"/>
          <p:cNvSpPr txBox="1"/>
          <p:nvPr/>
        </p:nvSpPr>
        <p:spPr>
          <a:xfrm>
            <a:off x="828733" y="3276600"/>
            <a:ext cx="6105466"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Políticas activas de desarrollo productivo e infraestructura (industrias, zona franca, turismo, vivienda, </a:t>
            </a:r>
            <a:r>
              <a:rPr lang="es-ES" sz="2000" b="1" dirty="0" smtClean="0">
                <a:solidFill>
                  <a:prstClr val="black"/>
                </a:solidFill>
                <a:latin typeface="Tw Cen MT" pitchFamily="34" charset="0"/>
              </a:rPr>
              <a:t>etc.)</a:t>
            </a:r>
            <a:endParaRPr lang="es-ES" sz="2000" b="1" dirty="0">
              <a:solidFill>
                <a:prstClr val="black"/>
              </a:solidFill>
              <a:latin typeface="Tw Cen MT" pitchFamily="34" charset="0"/>
            </a:endParaRPr>
          </a:p>
        </p:txBody>
      </p:sp>
      <p:sp>
        <p:nvSpPr>
          <p:cNvPr id="25" name="1 Rectángulo"/>
          <p:cNvSpPr/>
          <p:nvPr/>
        </p:nvSpPr>
        <p:spPr>
          <a:xfrm>
            <a:off x="7560392" y="1941860"/>
            <a:ext cx="1523174" cy="861774"/>
          </a:xfrm>
          <a:prstGeom prst="rect">
            <a:avLst/>
          </a:prstGeom>
          <a:noFill/>
        </p:spPr>
        <p:txBody>
          <a:bodyPr wrap="none" lIns="91440" tIns="45720" rIns="91440" bIns="45720">
            <a:spAutoFit/>
          </a:bodyPr>
          <a:lstStyle/>
          <a:p>
            <a:pPr algn="ctr" defTabSz="457200"/>
            <a:r>
              <a:rPr lang="es-ES" sz="5000" dirty="0">
                <a:ln w="10160">
                  <a:solidFill>
                    <a:srgbClr val="4F81BD"/>
                  </a:solidFill>
                  <a:prstDash val="solid"/>
                </a:ln>
                <a:solidFill>
                  <a:srgbClr val="FFFFFF"/>
                </a:solidFill>
                <a:effectLst>
                  <a:outerShdw blurRad="38100" dist="32000" dir="5400000" algn="tl">
                    <a:srgbClr val="000000">
                      <a:alpha val="30000"/>
                    </a:srgbClr>
                  </a:outerShdw>
                </a:effectLst>
                <a:latin typeface="Tw Cen MT" pitchFamily="34" charset="0"/>
              </a:rPr>
              <a:t>EJE </a:t>
            </a:r>
            <a:r>
              <a:rPr lang="es-ES" sz="5000" dirty="0" smtClean="0">
                <a:ln w="10160">
                  <a:solidFill>
                    <a:srgbClr val="4F81BD"/>
                  </a:solidFill>
                  <a:prstDash val="solid"/>
                </a:ln>
                <a:solidFill>
                  <a:srgbClr val="FFFFFF"/>
                </a:solidFill>
                <a:effectLst>
                  <a:outerShdw blurRad="38100" dist="32000" dir="5400000" algn="tl">
                    <a:srgbClr val="000000">
                      <a:alpha val="30000"/>
                    </a:srgbClr>
                  </a:outerShdw>
                </a:effectLst>
                <a:latin typeface="Tw Cen MT" pitchFamily="34" charset="0"/>
              </a:rPr>
              <a:t>4</a:t>
            </a:r>
            <a:endParaRPr lang="es-ES" sz="5000" dirty="0">
              <a:ln w="10160">
                <a:solidFill>
                  <a:srgbClr val="4F81BD"/>
                </a:solidFill>
                <a:prstDash val="solid"/>
              </a:ln>
              <a:solidFill>
                <a:srgbClr val="FFFFFF"/>
              </a:solidFill>
              <a:effectLst>
                <a:outerShdw blurRad="38100" dist="32000" dir="5400000" algn="tl">
                  <a:srgbClr val="000000">
                    <a:alpha val="30000"/>
                  </a:srgbClr>
                </a:outerShdw>
              </a:effectLst>
              <a:latin typeface="Tw Cen MT" pitchFamily="34" charset="0"/>
            </a:endParaRPr>
          </a:p>
        </p:txBody>
      </p:sp>
      <p:sp>
        <p:nvSpPr>
          <p:cNvPr id="26"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27"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28"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29"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
        <p:nvSpPr>
          <p:cNvPr id="7" name="Rounded Rectangle 6"/>
          <p:cNvSpPr/>
          <p:nvPr/>
        </p:nvSpPr>
        <p:spPr>
          <a:xfrm>
            <a:off x="7066649" y="3587088"/>
            <a:ext cx="1911303"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r>
              <a:rPr lang="en-US" b="1" dirty="0">
                <a:solidFill>
                  <a:prstClr val="black">
                    <a:lumMod val="85000"/>
                    <a:lumOff val="15000"/>
                  </a:prstClr>
                </a:solidFill>
                <a:latin typeface="Tw Cen MT" pitchFamily="34" charset="0"/>
              </a:rPr>
              <a:t>Roberto </a:t>
            </a:r>
            <a:r>
              <a:rPr lang="en-US" b="1" dirty="0" err="1">
                <a:solidFill>
                  <a:prstClr val="black">
                    <a:lumMod val="85000"/>
                    <a:lumOff val="15000"/>
                  </a:prstClr>
                </a:solidFill>
                <a:latin typeface="Tw Cen MT" pitchFamily="34" charset="0"/>
              </a:rPr>
              <a:t>Despradel</a:t>
            </a:r>
            <a:endParaRPr lang="en-US" b="1" dirty="0">
              <a:solidFill>
                <a:prstClr val="black">
                  <a:lumMod val="85000"/>
                  <a:lumOff val="15000"/>
                </a:prstClr>
              </a:solidFill>
              <a:latin typeface="Tw Cen MT" pitchFamily="34" charset="0"/>
            </a:endParaRPr>
          </a:p>
        </p:txBody>
      </p:sp>
      <p:sp>
        <p:nvSpPr>
          <p:cNvPr id="30" name="Rounded Rectangle 29"/>
          <p:cNvSpPr/>
          <p:nvPr/>
        </p:nvSpPr>
        <p:spPr>
          <a:xfrm>
            <a:off x="7066648" y="4640871"/>
            <a:ext cx="1911304"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pPr algn="ctr"/>
            <a:r>
              <a:rPr lang="en-US" b="1" dirty="0">
                <a:solidFill>
                  <a:prstClr val="black">
                    <a:lumMod val="85000"/>
                    <a:lumOff val="15000"/>
                  </a:prstClr>
                </a:solidFill>
                <a:latin typeface="Tw Cen MT" pitchFamily="34" charset="0"/>
              </a:rPr>
              <a:t>José Manuel Torres</a:t>
            </a:r>
          </a:p>
        </p:txBody>
      </p:sp>
      <p:sp>
        <p:nvSpPr>
          <p:cNvPr id="31" name="Rounded Rectangle 30"/>
          <p:cNvSpPr/>
          <p:nvPr/>
        </p:nvSpPr>
        <p:spPr>
          <a:xfrm>
            <a:off x="7066649" y="5737076"/>
            <a:ext cx="1911303"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pPr algn="ctr" fontAlgn="ctr"/>
            <a:r>
              <a:rPr lang="es-DO" b="1" dirty="0">
                <a:solidFill>
                  <a:prstClr val="black"/>
                </a:solidFill>
                <a:latin typeface="Tw Cen MT" pitchFamily="34" charset="0"/>
              </a:rPr>
              <a:t>Mario Pujols</a:t>
            </a:r>
          </a:p>
        </p:txBody>
      </p:sp>
      <p:sp>
        <p:nvSpPr>
          <p:cNvPr id="33" name="Rectangle 32"/>
          <p:cNvSpPr/>
          <p:nvPr/>
        </p:nvSpPr>
        <p:spPr>
          <a:xfrm>
            <a:off x="41185" y="3228776"/>
            <a:ext cx="9042381" cy="2148331"/>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solidFill>
                <a:prstClr val="white"/>
              </a:solidFill>
            </a:endParaRPr>
          </a:p>
        </p:txBody>
      </p:sp>
    </p:spTree>
    <p:extLst>
      <p:ext uri="{BB962C8B-B14F-4D97-AF65-F5344CB8AC3E}">
        <p14:creationId xmlns:p14="http://schemas.microsoft.com/office/powerpoint/2010/main" xmlns="" val="69466801"/>
      </p:ext>
    </p:extLst>
  </p:cSld>
  <p:clrMapOvr>
    <a:masterClrMapping/>
  </p:clrMapOvr>
  <p:transition>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3 Marcador de contenido"/>
          <p:cNvGraphicFramePr>
            <a:graphicFrameLocks/>
          </p:cNvGraphicFramePr>
          <p:nvPr>
            <p:extLst>
              <p:ext uri="{D42A27DB-BD31-4B8C-83A1-F6EECF244321}">
                <p14:modId xmlns:p14="http://schemas.microsoft.com/office/powerpoint/2010/main" xmlns="" val="1066530786"/>
              </p:ext>
            </p:extLst>
          </p:nvPr>
        </p:nvGraphicFramePr>
        <p:xfrm>
          <a:off x="152399" y="2618096"/>
          <a:ext cx="8885077" cy="2468880"/>
        </p:xfrm>
        <a:graphic>
          <a:graphicData uri="http://schemas.openxmlformats.org/drawingml/2006/table">
            <a:tbl>
              <a:tblPr firstRow="1" bandRow="1">
                <a:tableStyleId>{3B4B98B0-60AC-42C2-AFA5-B58CD77FA1E5}</a:tableStyleId>
              </a:tblPr>
              <a:tblGrid>
                <a:gridCol w="8885077"/>
              </a:tblGrid>
              <a:tr h="1676400">
                <a:tc>
                  <a:txBody>
                    <a:bodyPr/>
                    <a:lstStyle/>
                    <a:p>
                      <a:r>
                        <a:rPr lang="es-DO" sz="1600" b="1" noProof="0" dirty="0" smtClean="0">
                          <a:latin typeface="Tw Cen MT" pitchFamily="34" charset="0"/>
                        </a:rPr>
                        <a:t>Problemática 1/Contexto:</a:t>
                      </a:r>
                    </a:p>
                    <a:p>
                      <a:pPr algn="just"/>
                      <a:r>
                        <a:rPr lang="es-ES" sz="1400" b="0" strike="noStrike" noProof="0" dirty="0" smtClean="0">
                          <a:latin typeface="Tw Cen MT" pitchFamily="34" charset="0"/>
                        </a:rPr>
                        <a:t>Desde 2005 el país ha estado en el proceso de diseño de su estrategia Marca País. En 2012, mediante Decreto 22-12, se creó una comisión multisectorial, con el CEI-RD como Secretaría Ejecutiva, para que continuara los trabajos iniciados en su momento por el CNC (Estudio </a:t>
                      </a:r>
                      <a:r>
                        <a:rPr lang="es-ES" sz="1400" b="0" strike="noStrike" noProof="0" dirty="0" err="1" smtClean="0">
                          <a:latin typeface="Tw Cen MT" pitchFamily="34" charset="0"/>
                        </a:rPr>
                        <a:t>Acanchi</a:t>
                      </a:r>
                      <a:r>
                        <a:rPr lang="es-ES" sz="1400" b="0" strike="noStrike" noProof="0" dirty="0" smtClean="0">
                          <a:latin typeface="Tw Cen MT" pitchFamily="34" charset="0"/>
                        </a:rPr>
                        <a:t>). A la fecha, no tenemos una estrategia Marca País que nos diferencie de otros países, que resalte nuestras ventajas comparativas (en deportes como béisbol y otros, producción de cacao, productos de belleza, ron, cigarros, productos orgánicos, turismo, música, etc.), que se dirija de manera estratégica y sostenible bajo un liderazgo político-empresarial y un plan de nación. El CONEP también está trabajando el tema en torno a 4 ejes (exportación, turismo, inversiones, así como cultura y valores nacionales), así como en su financiamiento a través de la estructuración de un fideicomiso público-privado para gestionar el tema marca-país. Falta una política de Estado con liderazgo definido sobre el tema, que incluya de manera expresa el involucramiento activo del sector privado en la definición de una marca-país.</a:t>
                      </a:r>
                    </a:p>
                  </a:txBody>
                  <a:tcPr/>
                </a:tc>
              </a:tr>
            </a:tbl>
          </a:graphicData>
        </a:graphic>
      </p:graphicFrame>
      <p:graphicFrame>
        <p:nvGraphicFramePr>
          <p:cNvPr id="26" name="3 Marcador de contenido"/>
          <p:cNvGraphicFramePr>
            <a:graphicFrameLocks/>
          </p:cNvGraphicFramePr>
          <p:nvPr>
            <p:extLst>
              <p:ext uri="{D42A27DB-BD31-4B8C-83A1-F6EECF244321}">
                <p14:modId xmlns:p14="http://schemas.microsoft.com/office/powerpoint/2010/main" xmlns="" val="188840484"/>
              </p:ext>
            </p:extLst>
          </p:nvPr>
        </p:nvGraphicFramePr>
        <p:xfrm>
          <a:off x="152400" y="5181600"/>
          <a:ext cx="4724400" cy="1600200"/>
        </p:xfrm>
        <a:graphic>
          <a:graphicData uri="http://schemas.openxmlformats.org/drawingml/2006/table">
            <a:tbl>
              <a:tblPr bandRow="1">
                <a:tableStyleId>{3B4B98B0-60AC-42C2-AFA5-B58CD77FA1E5}</a:tableStyleId>
              </a:tblPr>
              <a:tblGrid>
                <a:gridCol w="4724400"/>
              </a:tblGrid>
              <a:tr h="1600200">
                <a:tc>
                  <a:txBody>
                    <a:bodyPr/>
                    <a:lstStyle/>
                    <a:p>
                      <a:pPr algn="just"/>
                      <a:r>
                        <a:rPr lang="en-US" sz="1600" b="1" dirty="0" smtClean="0">
                          <a:latin typeface="Tw Cen MT" pitchFamily="34" charset="0"/>
                        </a:rPr>
                        <a:t>Objetivo 1:</a:t>
                      </a:r>
                    </a:p>
                    <a:p>
                      <a:pPr algn="just"/>
                      <a:r>
                        <a:rPr lang="es-ES" sz="1400" noProof="0" dirty="0" smtClean="0">
                          <a:latin typeface="Tw Cen MT" pitchFamily="34" charset="0"/>
                        </a:rPr>
                        <a:t>Contar con una estrategia de marca país gestionada con liderazgo, implementada en coordinación pública y privada,  con un presupuesto que permita posicionar a la República Dominicana en los mercados internacionales, resaltando sus diferentes ventajas comparativas</a:t>
                      </a:r>
                    </a:p>
                  </a:txBody>
                  <a:tcPr/>
                </a:tc>
              </a:tr>
            </a:tbl>
          </a:graphicData>
        </a:graphic>
      </p:graphicFrame>
      <p:graphicFrame>
        <p:nvGraphicFramePr>
          <p:cNvPr id="27" name="5 Tabla"/>
          <p:cNvGraphicFramePr>
            <a:graphicFrameLocks noGrp="1"/>
          </p:cNvGraphicFramePr>
          <p:nvPr>
            <p:extLst>
              <p:ext uri="{D42A27DB-BD31-4B8C-83A1-F6EECF244321}">
                <p14:modId xmlns:p14="http://schemas.microsoft.com/office/powerpoint/2010/main" xmlns="" val="1696688618"/>
              </p:ext>
            </p:extLst>
          </p:nvPr>
        </p:nvGraphicFramePr>
        <p:xfrm>
          <a:off x="152401" y="2223448"/>
          <a:ext cx="8885076" cy="370840"/>
        </p:xfrm>
        <a:graphic>
          <a:graphicData uri="http://schemas.openxmlformats.org/drawingml/2006/table">
            <a:tbl>
              <a:tblPr firstRow="1" bandRow="1">
                <a:tableStyleId>{5C22544A-7EE6-4342-B048-85BDC9FD1C3A}</a:tableStyleId>
              </a:tblPr>
              <a:tblGrid>
                <a:gridCol w="1600914"/>
                <a:gridCol w="3201830"/>
                <a:gridCol w="1680960"/>
                <a:gridCol w="2401372"/>
              </a:tblGrid>
              <a:tr h="370840">
                <a:tc>
                  <a:txBody>
                    <a:bodyPr/>
                    <a:lstStyle/>
                    <a:p>
                      <a:pPr algn="r"/>
                      <a:r>
                        <a:rPr lang="en-US" sz="1600" dirty="0" smtClean="0">
                          <a:solidFill>
                            <a:schemeClr val="bg1"/>
                          </a:solidFill>
                          <a:latin typeface="Tw Cen MT" pitchFamily="34" charset="0"/>
                        </a:rPr>
                        <a:t>Líder de </a:t>
                      </a: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Circe Almánzar</a:t>
                      </a:r>
                      <a:endParaRPr lang="en-US" sz="1600" dirty="0">
                        <a:solidFill>
                          <a:schemeClr val="tx1">
                            <a:lumMod val="85000"/>
                            <a:lumOff val="15000"/>
                          </a:schemeClr>
                        </a:solidFill>
                        <a:latin typeface="Tw Cen MT" pitchFamily="34" charset="0"/>
                      </a:endParaRPr>
                    </a:p>
                  </a:txBody>
                  <a:tcPr>
                    <a:solidFill>
                      <a:schemeClr val="bg2"/>
                    </a:solidFill>
                  </a:tcPr>
                </a:tc>
                <a:tc>
                  <a:txBody>
                    <a:bodyPr/>
                    <a:lstStyle/>
                    <a:p>
                      <a:pPr algn="r"/>
                      <a:r>
                        <a:rPr lang="en-US" sz="1600" dirty="0" smtClean="0">
                          <a:solidFill>
                            <a:schemeClr val="bg1"/>
                          </a:solidFill>
                          <a:latin typeface="Tw Cen MT" pitchFamily="34" charset="0"/>
                        </a:rPr>
                        <a:t>Líder de Mesa:</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Sr. Mario E. </a:t>
                      </a:r>
                      <a:r>
                        <a:rPr lang="en-US" sz="1600" dirty="0" err="1" smtClean="0">
                          <a:solidFill>
                            <a:schemeClr val="tx1">
                              <a:lumMod val="85000"/>
                              <a:lumOff val="15000"/>
                            </a:schemeClr>
                          </a:solidFill>
                          <a:latin typeface="Tw Cen MT" pitchFamily="34" charset="0"/>
                        </a:rPr>
                        <a:t>Pujols</a:t>
                      </a:r>
                      <a:endParaRPr lang="en-US" sz="1600" dirty="0" smtClean="0">
                        <a:solidFill>
                          <a:schemeClr val="tx1">
                            <a:lumMod val="85000"/>
                            <a:lumOff val="15000"/>
                          </a:schemeClr>
                        </a:solidFill>
                        <a:latin typeface="Tw Cen MT" pitchFamily="34" charset="0"/>
                      </a:endParaRPr>
                    </a:p>
                  </a:txBody>
                  <a:tcPr>
                    <a:solidFill>
                      <a:schemeClr val="bg2"/>
                    </a:solidFill>
                  </a:tcPr>
                </a:tc>
              </a:tr>
            </a:tbl>
          </a:graphicData>
        </a:graphic>
      </p:graphicFrame>
      <p:graphicFrame>
        <p:nvGraphicFramePr>
          <p:cNvPr id="28" name="12 Tabla"/>
          <p:cNvGraphicFramePr>
            <a:graphicFrameLocks noGrp="1"/>
          </p:cNvGraphicFramePr>
          <p:nvPr>
            <p:extLst>
              <p:ext uri="{D42A27DB-BD31-4B8C-83A1-F6EECF244321}">
                <p14:modId xmlns:p14="http://schemas.microsoft.com/office/powerpoint/2010/main" xmlns="" val="2880929796"/>
              </p:ext>
            </p:extLst>
          </p:nvPr>
        </p:nvGraphicFramePr>
        <p:xfrm>
          <a:off x="152401" y="1143000"/>
          <a:ext cx="8885076" cy="1066800"/>
        </p:xfrm>
        <a:graphic>
          <a:graphicData uri="http://schemas.openxmlformats.org/drawingml/2006/table">
            <a:tbl>
              <a:tblPr firstRow="1" bandRow="1">
                <a:tableStyleId>{5C22544A-7EE6-4342-B048-85BDC9FD1C3A}</a:tableStyleId>
              </a:tblPr>
              <a:tblGrid>
                <a:gridCol w="1600914"/>
                <a:gridCol w="3201830"/>
                <a:gridCol w="1680960"/>
                <a:gridCol w="2401372"/>
              </a:tblGrid>
              <a:tr h="838200">
                <a:tc>
                  <a:txBody>
                    <a:bodyPr/>
                    <a:lstStyle/>
                    <a:p>
                      <a:pPr algn="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 </a:t>
                      </a:r>
                      <a:endParaRPr lang="en-US" sz="1600" dirty="0">
                        <a:solidFill>
                          <a:schemeClr val="bg1"/>
                        </a:solidFill>
                        <a:latin typeface="Tw Cen MT" pitchFamily="34" charset="0"/>
                      </a:endParaRPr>
                    </a:p>
                  </a:txBody>
                  <a:tcPr/>
                </a:tc>
                <a:tc>
                  <a:txBody>
                    <a:bodyPr/>
                    <a:lstStyle/>
                    <a:p>
                      <a:r>
                        <a:rPr lang="es-ES" sz="1600" b="1" kern="1200" dirty="0" smtClean="0">
                          <a:solidFill>
                            <a:schemeClr val="tx1"/>
                          </a:solidFill>
                          <a:effectLst/>
                          <a:latin typeface="Tw Cen MT" pitchFamily="34" charset="0"/>
                          <a:ea typeface="+mn-ea"/>
                          <a:cs typeface="+mn-cs"/>
                        </a:rPr>
                        <a:t>Mejorar la infraestructura, fortalecer  el comercio y la promoción del país en el exterior</a:t>
                      </a:r>
                    </a:p>
                  </a:txBody>
                  <a:tcPr>
                    <a:solidFill>
                      <a:schemeClr val="bg2"/>
                    </a:solidFill>
                  </a:tcPr>
                </a:tc>
                <a:tc>
                  <a:txBody>
                    <a:bodyPr/>
                    <a:lstStyle/>
                    <a:p>
                      <a:pPr algn="r"/>
                      <a:r>
                        <a:rPr lang="en-US" sz="1600" dirty="0" smtClean="0">
                          <a:solidFill>
                            <a:schemeClr val="bg1"/>
                          </a:solidFill>
                          <a:latin typeface="Tw Cen MT" pitchFamily="34" charset="0"/>
                        </a:rPr>
                        <a:t>Tema:</a:t>
                      </a:r>
                      <a:endParaRPr lang="en-US" sz="1600" dirty="0">
                        <a:solidFill>
                          <a:schemeClr val="bg1"/>
                        </a:solidFill>
                        <a:latin typeface="Tw Cen MT"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tx1">
                              <a:lumMod val="85000"/>
                              <a:lumOff val="15000"/>
                            </a:schemeClr>
                          </a:solidFill>
                          <a:effectLst/>
                          <a:latin typeface="Tw Cen MT" pitchFamily="34" charset="0"/>
                          <a:ea typeface="+mn-ea"/>
                          <a:cs typeface="+mn-cs"/>
                        </a:rPr>
                        <a:t>Marca País: Promoción y apoyo logístico en el exterior y diplomacia comercial.</a:t>
                      </a:r>
                    </a:p>
                  </a:txBody>
                  <a:tcPr>
                    <a:solidFill>
                      <a:schemeClr val="bg2"/>
                    </a:solidFill>
                  </a:tcPr>
                </a:tc>
              </a:tr>
            </a:tbl>
          </a:graphicData>
        </a:graphic>
      </p:graphicFrame>
      <p:graphicFrame>
        <p:nvGraphicFramePr>
          <p:cNvPr id="29" name="3 Marcador de contenido"/>
          <p:cNvGraphicFramePr>
            <a:graphicFrameLocks/>
          </p:cNvGraphicFramePr>
          <p:nvPr>
            <p:extLst>
              <p:ext uri="{D42A27DB-BD31-4B8C-83A1-F6EECF244321}">
                <p14:modId xmlns:p14="http://schemas.microsoft.com/office/powerpoint/2010/main" xmlns="" val="1442022435"/>
              </p:ext>
            </p:extLst>
          </p:nvPr>
        </p:nvGraphicFramePr>
        <p:xfrm>
          <a:off x="5029200" y="5181600"/>
          <a:ext cx="3901186" cy="1562100"/>
        </p:xfrm>
        <a:graphic>
          <a:graphicData uri="http://schemas.openxmlformats.org/drawingml/2006/table">
            <a:tbl>
              <a:tblPr firstRow="1" bandRow="1">
                <a:tableStyleId>{3B4B98B0-60AC-42C2-AFA5-B58CD77FA1E5}</a:tableStyleId>
              </a:tblPr>
              <a:tblGrid>
                <a:gridCol w="3901186"/>
              </a:tblGrid>
              <a:tr h="609600">
                <a:tc>
                  <a:txBody>
                    <a:bodyPr/>
                    <a:lstStyle/>
                    <a:p>
                      <a:r>
                        <a:rPr lang="es-DO" sz="1600" noProof="0" dirty="0" smtClean="0">
                          <a:latin typeface="Tw Cen MT" pitchFamily="34" charset="0"/>
                        </a:rPr>
                        <a:t>Indicadores: </a:t>
                      </a:r>
                    </a:p>
                    <a:p>
                      <a:pPr marL="342900" marR="0" lvl="0" indent="-342900" algn="just" defTabSz="914400" rtl="0" eaLnBrk="1" fontAlgn="auto" latinLnBrk="0" hangingPunct="1">
                        <a:lnSpc>
                          <a:spcPct val="115000"/>
                        </a:lnSpc>
                        <a:spcBef>
                          <a:spcPts val="0"/>
                        </a:spcBef>
                        <a:spcAft>
                          <a:spcPts val="0"/>
                        </a:spcAft>
                        <a:buClrTx/>
                        <a:buSzTx/>
                        <a:buFont typeface="+mj-lt"/>
                        <a:buAutoNum type="arabicPeriod"/>
                        <a:tabLst/>
                        <a:defRPr/>
                      </a:pPr>
                      <a:r>
                        <a:rPr lang="es-ES" sz="1400" b="0" dirty="0" smtClean="0">
                          <a:latin typeface="Tw Cen MT" pitchFamily="34" charset="0"/>
                          <a:ea typeface="Calibri"/>
                          <a:cs typeface="Times New Roman"/>
                        </a:rPr>
                        <a:t>Aprobación Decreto</a:t>
                      </a:r>
                      <a:r>
                        <a:rPr lang="es-ES" sz="1400" b="0" baseline="0" dirty="0" smtClean="0">
                          <a:latin typeface="Tw Cen MT" pitchFamily="34" charset="0"/>
                          <a:ea typeface="Calibri"/>
                          <a:cs typeface="Times New Roman"/>
                        </a:rPr>
                        <a:t> c</a:t>
                      </a:r>
                      <a:r>
                        <a:rPr lang="es-ES" sz="1400" b="0" dirty="0" smtClean="0">
                          <a:latin typeface="Tw Cen MT" pitchFamily="34" charset="0"/>
                          <a:ea typeface="Calibri"/>
                          <a:cs typeface="Times New Roman"/>
                        </a:rPr>
                        <a:t>reación Comisión y fideicomiso público-privado para la gestión e implementación de la marca-país.</a:t>
                      </a:r>
                    </a:p>
                    <a:p>
                      <a:pPr marL="342900" lvl="0" indent="-342900" algn="just">
                        <a:lnSpc>
                          <a:spcPct val="115000"/>
                        </a:lnSpc>
                        <a:spcAft>
                          <a:spcPts val="0"/>
                        </a:spcAft>
                        <a:buFont typeface="+mj-lt"/>
                        <a:buAutoNum type="arabicPeriod"/>
                      </a:pPr>
                      <a:r>
                        <a:rPr lang="es-ES" sz="1400" b="0" dirty="0" smtClean="0">
                          <a:latin typeface="Tw Cen MT" pitchFamily="34" charset="0"/>
                          <a:ea typeface="Calibri"/>
                          <a:cs typeface="Times New Roman"/>
                        </a:rPr>
                        <a:t>Asignación de presupuesto anual para la gestión e implementación de la marca país.</a:t>
                      </a:r>
                    </a:p>
                  </a:txBody>
                  <a:tcPr/>
                </a:tc>
              </a:tr>
            </a:tbl>
          </a:graphicData>
        </a:graphic>
      </p:graphicFrame>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1526223971"/>
      </p:ext>
    </p:extLst>
  </p:cSld>
  <p:clrMapOvr>
    <a:masterClrMapping/>
  </p:clrMapOvr>
  <p:transition>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3 Marcador de contenido"/>
          <p:cNvGraphicFramePr>
            <a:graphicFrameLocks/>
          </p:cNvGraphicFramePr>
          <p:nvPr>
            <p:extLst>
              <p:ext uri="{D42A27DB-BD31-4B8C-83A1-F6EECF244321}">
                <p14:modId xmlns:p14="http://schemas.microsoft.com/office/powerpoint/2010/main" xmlns="" val="951289513"/>
              </p:ext>
            </p:extLst>
          </p:nvPr>
        </p:nvGraphicFramePr>
        <p:xfrm>
          <a:off x="304804" y="1133856"/>
          <a:ext cx="8634414" cy="5544149"/>
        </p:xfrm>
        <a:graphic>
          <a:graphicData uri="http://schemas.openxmlformats.org/drawingml/2006/table">
            <a:tbl>
              <a:tblPr firstRow="1" bandRow="1">
                <a:tableStyleId>{BC89EF96-8CEA-46FF-86C4-4CE0E7609802}</a:tableStyleId>
              </a:tblPr>
              <a:tblGrid>
                <a:gridCol w="2285996"/>
                <a:gridCol w="3352800"/>
                <a:gridCol w="1676400"/>
                <a:gridCol w="1319218"/>
              </a:tblGrid>
              <a:tr h="520029">
                <a:tc>
                  <a:txBody>
                    <a:bodyPr/>
                    <a:lstStyle/>
                    <a:p>
                      <a:pPr algn="ctr"/>
                      <a:r>
                        <a:rPr lang="en-US" sz="1400" dirty="0" err="1" smtClean="0">
                          <a:latin typeface="Tw Cen MT" pitchFamily="34" charset="0"/>
                        </a:rPr>
                        <a:t>Propuestas</a:t>
                      </a:r>
                      <a:r>
                        <a:rPr lang="en-US" sz="1400" dirty="0" smtClean="0">
                          <a:latin typeface="Tw Cen MT" pitchFamily="34" charset="0"/>
                        </a:rPr>
                        <a:t> de </a:t>
                      </a:r>
                      <a:r>
                        <a:rPr lang="en-US" sz="1400" dirty="0" err="1" smtClean="0">
                          <a:latin typeface="Tw Cen MT" pitchFamily="34" charset="0"/>
                        </a:rPr>
                        <a:t>solución</a:t>
                      </a:r>
                      <a:endParaRPr lang="en-US" sz="1400" dirty="0">
                        <a:latin typeface="Tw Cen MT" pitchFamily="34" charset="0"/>
                      </a:endParaRPr>
                    </a:p>
                  </a:txBody>
                  <a:tcPr anchor="ctr"/>
                </a:tc>
                <a:tc>
                  <a:txBody>
                    <a:bodyPr/>
                    <a:lstStyle/>
                    <a:p>
                      <a:pPr algn="ctr"/>
                      <a:r>
                        <a:rPr lang="en-US" sz="1400" dirty="0" err="1" smtClean="0">
                          <a:latin typeface="Tw Cen MT" pitchFamily="34" charset="0"/>
                        </a:rPr>
                        <a:t>Indicador</a:t>
                      </a:r>
                      <a:endParaRPr lang="en-US" sz="14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smtClean="0">
                          <a:latin typeface="Tw Cen MT" pitchFamily="34" charset="0"/>
                        </a:rPr>
                        <a:t>Actores</a:t>
                      </a:r>
                      <a:r>
                        <a:rPr lang="en-US" sz="1400" dirty="0" smtClean="0">
                          <a:latin typeface="Tw Cen MT" pitchFamily="34" charset="0"/>
                        </a:rPr>
                        <a:t> que</a:t>
                      </a:r>
                      <a:r>
                        <a:rPr lang="en-US" sz="1400" baseline="0" dirty="0" smtClean="0">
                          <a:latin typeface="Tw Cen MT" pitchFamily="34" charset="0"/>
                        </a:rPr>
                        <a:t> </a:t>
                      </a:r>
                      <a:r>
                        <a:rPr lang="en-US" sz="1400" baseline="0" dirty="0" err="1" smtClean="0">
                          <a:latin typeface="Tw Cen MT" pitchFamily="34" charset="0"/>
                        </a:rPr>
                        <a:t>intervienen</a:t>
                      </a:r>
                      <a:endParaRPr lang="en-US" sz="1400" dirty="0" smtClean="0">
                        <a:latin typeface="Tw Cen MT" pitchFamily="34" charset="0"/>
                      </a:endParaRPr>
                    </a:p>
                  </a:txBody>
                  <a:tcPr anchor="ctr"/>
                </a:tc>
                <a:tc>
                  <a:txBody>
                    <a:bodyPr/>
                    <a:lstStyle/>
                    <a:p>
                      <a:pPr algn="ctr"/>
                      <a:r>
                        <a:rPr lang="en-US" sz="1400" dirty="0" err="1" smtClean="0">
                          <a:latin typeface="Tw Cen MT" pitchFamily="34" charset="0"/>
                        </a:rPr>
                        <a:t>Fecha</a:t>
                      </a:r>
                      <a:r>
                        <a:rPr lang="en-US" sz="1400" dirty="0" smtClean="0">
                          <a:latin typeface="Tw Cen MT" pitchFamily="34" charset="0"/>
                        </a:rPr>
                        <a:t> meta</a:t>
                      </a:r>
                      <a:r>
                        <a:rPr lang="en-US" sz="1400" baseline="0" dirty="0" smtClean="0">
                          <a:latin typeface="Tw Cen MT" pitchFamily="34" charset="0"/>
                        </a:rPr>
                        <a:t> </a:t>
                      </a:r>
                      <a:r>
                        <a:rPr lang="en-US" sz="1100" dirty="0" smtClean="0">
                          <a:latin typeface="Tw Cen MT" pitchFamily="34" charset="0"/>
                        </a:rPr>
                        <a:t>(</a:t>
                      </a:r>
                      <a:r>
                        <a:rPr lang="en-US" sz="1100" dirty="0" err="1" smtClean="0">
                          <a:latin typeface="Tw Cen MT" pitchFamily="34" charset="0"/>
                        </a:rPr>
                        <a:t>trimestre</a:t>
                      </a:r>
                      <a:r>
                        <a:rPr lang="en-US" sz="1100" dirty="0" smtClean="0">
                          <a:latin typeface="Tw Cen MT" pitchFamily="34" charset="0"/>
                        </a:rPr>
                        <a:t>/</a:t>
                      </a:r>
                      <a:r>
                        <a:rPr lang="en-US" sz="1100" dirty="0" err="1" smtClean="0">
                          <a:latin typeface="Tw Cen MT" pitchFamily="34" charset="0"/>
                        </a:rPr>
                        <a:t>año</a:t>
                      </a:r>
                      <a:r>
                        <a:rPr lang="en-US" sz="1100" dirty="0" smtClean="0">
                          <a:latin typeface="Tw Cen MT" pitchFamily="34" charset="0"/>
                        </a:rPr>
                        <a:t>)</a:t>
                      </a:r>
                      <a:endParaRPr lang="en-US" sz="1100" dirty="0">
                        <a:latin typeface="Tw Cen MT" pitchFamily="34" charset="0"/>
                      </a:endParaRPr>
                    </a:p>
                  </a:txBody>
                  <a:tcPr anchor="ctr"/>
                </a:tc>
              </a:tr>
              <a:tr h="1274581">
                <a:tc>
                  <a:txBody>
                    <a:bodyPr/>
                    <a:lstStyle/>
                    <a:p>
                      <a:pPr marL="0" lvl="0" indent="0" algn="just">
                        <a:lnSpc>
                          <a:spcPct val="115000"/>
                        </a:lnSpc>
                        <a:spcAft>
                          <a:spcPts val="0"/>
                        </a:spcAft>
                        <a:buFont typeface="+mj-lt"/>
                        <a:buNone/>
                      </a:pPr>
                      <a:r>
                        <a:rPr lang="es-DO" sz="1200" dirty="0" smtClean="0">
                          <a:effectLst/>
                          <a:latin typeface="Tw Cen MT" pitchFamily="34" charset="0"/>
                        </a:rPr>
                        <a:t>Garantizar </a:t>
                      </a:r>
                      <a:r>
                        <a:rPr lang="es-DO" sz="1200" dirty="0">
                          <a:effectLst/>
                          <a:latin typeface="Tw Cen MT" pitchFamily="34" charset="0"/>
                        </a:rPr>
                        <a:t>la participación </a:t>
                      </a:r>
                      <a:r>
                        <a:rPr lang="es-DO" sz="1200" dirty="0" smtClean="0">
                          <a:effectLst/>
                          <a:latin typeface="Tw Cen MT" pitchFamily="34" charset="0"/>
                        </a:rPr>
                        <a:t>público-privada en </a:t>
                      </a:r>
                      <a:r>
                        <a:rPr lang="es-DO" sz="1200" dirty="0">
                          <a:effectLst/>
                          <a:latin typeface="Tw Cen MT" pitchFamily="34" charset="0"/>
                        </a:rPr>
                        <a:t>la definición de la </a:t>
                      </a:r>
                      <a:r>
                        <a:rPr lang="es-DO" sz="1200" dirty="0" smtClean="0">
                          <a:effectLst/>
                          <a:latin typeface="Tw Cen MT" pitchFamily="34" charset="0"/>
                        </a:rPr>
                        <a:t>estrategia,   </a:t>
                      </a:r>
                      <a:r>
                        <a:rPr lang="es-DO" sz="1200" dirty="0">
                          <a:effectLst/>
                          <a:latin typeface="Tw Cen MT" pitchFamily="34" charset="0"/>
                        </a:rPr>
                        <a:t>e implementación de una marca país aglutinadora y abarcadora. </a:t>
                      </a:r>
                      <a:endParaRPr lang="es-DO" sz="1200" dirty="0">
                        <a:effectLst/>
                        <a:latin typeface="Tw Cen MT" pitchFamily="34" charset="0"/>
                        <a:ea typeface="MS Mincho" panose="02020609040205080304" pitchFamily="49" charset="-128"/>
                      </a:endParaRPr>
                    </a:p>
                  </a:txBody>
                  <a:tcPr/>
                </a:tc>
                <a:tc>
                  <a:txBody>
                    <a:bodyPr/>
                    <a:lstStyle/>
                    <a:p>
                      <a:pPr algn="just">
                        <a:lnSpc>
                          <a:spcPct val="115000"/>
                        </a:lnSpc>
                        <a:spcAft>
                          <a:spcPts val="1000"/>
                        </a:spcAft>
                      </a:pPr>
                      <a:r>
                        <a:rPr lang="es-ES_tradnl" sz="1200" dirty="0">
                          <a:effectLst/>
                          <a:latin typeface="Tw Cen MT" pitchFamily="34" charset="0"/>
                        </a:rPr>
                        <a:t>1.1 Acuerdo sector público – sector privado para la </a:t>
                      </a:r>
                      <a:r>
                        <a:rPr lang="es-ES_tradnl" sz="1200" dirty="0" smtClean="0">
                          <a:effectLst/>
                          <a:latin typeface="Tw Cen MT" pitchFamily="34" charset="0"/>
                        </a:rPr>
                        <a:t>definición de</a:t>
                      </a:r>
                      <a:r>
                        <a:rPr lang="es-ES_tradnl" sz="1200" baseline="0" dirty="0" smtClean="0">
                          <a:effectLst/>
                          <a:latin typeface="Tw Cen MT" pitchFamily="34" charset="0"/>
                        </a:rPr>
                        <a:t> la estrategia</a:t>
                      </a:r>
                    </a:p>
                    <a:p>
                      <a:pPr algn="just">
                        <a:lnSpc>
                          <a:spcPct val="115000"/>
                        </a:lnSpc>
                        <a:spcAft>
                          <a:spcPts val="1000"/>
                        </a:spcAft>
                      </a:pPr>
                      <a:r>
                        <a:rPr lang="es-ES_tradnl" sz="1200" baseline="0" dirty="0" smtClean="0">
                          <a:effectLst/>
                          <a:latin typeface="Tw Cen MT" pitchFamily="34" charset="0"/>
                        </a:rPr>
                        <a:t>1.2 Implementación de la estrategia y campana que garantice internamente el cumplimiento de la promesa de la marca antes de lanzarla al exterior </a:t>
                      </a:r>
                      <a:endParaRPr lang="es-DO" sz="1200" dirty="0">
                        <a:effectLst/>
                        <a:latin typeface="Tw Cen MT" pitchFamily="34" charset="0"/>
                      </a:endParaRPr>
                    </a:p>
                    <a:p>
                      <a:pPr algn="just">
                        <a:lnSpc>
                          <a:spcPct val="115000"/>
                        </a:lnSpc>
                        <a:spcAft>
                          <a:spcPts val="1000"/>
                        </a:spcAft>
                      </a:pPr>
                      <a:r>
                        <a:rPr lang="es-ES_tradnl" sz="1200" dirty="0" smtClean="0">
                          <a:effectLst/>
                          <a:latin typeface="Tw Cen MT" pitchFamily="34" charset="0"/>
                        </a:rPr>
                        <a:t>1.3 </a:t>
                      </a:r>
                      <a:r>
                        <a:rPr lang="es-ES_tradnl" sz="1200" dirty="0">
                          <a:effectLst/>
                          <a:latin typeface="Tw Cen MT" pitchFamily="34" charset="0"/>
                        </a:rPr>
                        <a:t>Creación de un fideicomiso público-privado para el posicionamiento e implementación de la marca país República Dominicana</a:t>
                      </a:r>
                      <a:r>
                        <a:rPr lang="es-ES_tradnl" sz="1200" dirty="0" smtClean="0">
                          <a:effectLst/>
                          <a:latin typeface="Tw Cen MT" pitchFamily="34" charset="0"/>
                        </a:rPr>
                        <a:t>. </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_tradnl" sz="1200" dirty="0">
                          <a:effectLst/>
                          <a:latin typeface="Tw Cen MT" pitchFamily="34" charset="0"/>
                        </a:rPr>
                        <a:t>Ministerio </a:t>
                      </a:r>
                      <a:r>
                        <a:rPr lang="es-ES_tradnl" sz="1200" dirty="0" smtClean="0">
                          <a:effectLst/>
                          <a:latin typeface="Tw Cen MT" pitchFamily="34" charset="0"/>
                        </a:rPr>
                        <a:t>de la Presidencia</a:t>
                      </a:r>
                      <a:r>
                        <a:rPr lang="es-ES_tradnl" sz="1200" dirty="0">
                          <a:effectLst/>
                          <a:latin typeface="Tw Cen MT" pitchFamily="34" charset="0"/>
                        </a:rPr>
                        <a:t>, CEI-RD, CONEP, AIRD, </a:t>
                      </a:r>
                      <a:r>
                        <a:rPr lang="es-ES_tradnl" sz="1200" dirty="0" smtClean="0">
                          <a:effectLst/>
                          <a:latin typeface="Tw Cen MT" pitchFamily="34" charset="0"/>
                        </a:rPr>
                        <a:t>ADOZONA, ASONAHORES, Junta de Aviación</a:t>
                      </a:r>
                      <a:r>
                        <a:rPr lang="es-ES_tradnl" sz="1200" baseline="0" dirty="0" smtClean="0">
                          <a:effectLst/>
                          <a:latin typeface="Tw Cen MT" pitchFamily="34" charset="0"/>
                        </a:rPr>
                        <a:t> Civil, ADECC</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_tradnl" sz="1200" dirty="0" smtClean="0">
                          <a:effectLst/>
                          <a:latin typeface="Tw Cen MT" pitchFamily="34" charset="0"/>
                        </a:rPr>
                        <a:t>1er trimestre 2016 y siguientes </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r h="2557934">
                <a:tc>
                  <a:txBody>
                    <a:bodyPr/>
                    <a:lstStyle/>
                    <a:p>
                      <a:pPr algn="just">
                        <a:lnSpc>
                          <a:spcPct val="115000"/>
                        </a:lnSpc>
                        <a:spcAft>
                          <a:spcPts val="1000"/>
                        </a:spcAft>
                      </a:pPr>
                      <a:r>
                        <a:rPr lang="es-ES_tradnl" sz="1200" dirty="0" smtClean="0">
                          <a:solidFill>
                            <a:srgbClr val="000000"/>
                          </a:solidFill>
                          <a:effectLst/>
                          <a:latin typeface="Tw Cen MT" pitchFamily="34" charset="0"/>
                        </a:rPr>
                        <a:t>Asegurar </a:t>
                      </a:r>
                      <a:r>
                        <a:rPr lang="es-ES_tradnl" sz="1200" dirty="0">
                          <a:solidFill>
                            <a:srgbClr val="000000"/>
                          </a:solidFill>
                          <a:effectLst/>
                          <a:latin typeface="Tw Cen MT" pitchFamily="34" charset="0"/>
                        </a:rPr>
                        <a:t>que en la definición de nuestra marca país, nos diferenciemos de nuestros competidores regionales </a:t>
                      </a:r>
                      <a:r>
                        <a:rPr lang="es-ES_tradnl" sz="1200" dirty="0" smtClean="0">
                          <a:solidFill>
                            <a:srgbClr val="000000"/>
                          </a:solidFill>
                          <a:effectLst/>
                          <a:latin typeface="Tw Cen MT" pitchFamily="34" charset="0"/>
                        </a:rPr>
                        <a:t>y </a:t>
                      </a:r>
                      <a:r>
                        <a:rPr lang="es-ES_tradnl" sz="1200" dirty="0">
                          <a:solidFill>
                            <a:srgbClr val="000000"/>
                          </a:solidFill>
                          <a:effectLst/>
                          <a:latin typeface="Tw Cen MT" pitchFamily="34" charset="0"/>
                        </a:rPr>
                        <a:t>se potencialicen nuestras </a:t>
                      </a:r>
                      <a:r>
                        <a:rPr lang="es-ES_tradnl" sz="1200" dirty="0" smtClean="0">
                          <a:solidFill>
                            <a:srgbClr val="000000"/>
                          </a:solidFill>
                          <a:effectLst/>
                          <a:latin typeface="Tw Cen MT" pitchFamily="34" charset="0"/>
                        </a:rPr>
                        <a:t>fortalezas,</a:t>
                      </a:r>
                      <a:r>
                        <a:rPr lang="es-ES_tradnl" sz="1200" baseline="0" dirty="0" smtClean="0">
                          <a:solidFill>
                            <a:srgbClr val="000000"/>
                          </a:solidFill>
                          <a:effectLst/>
                          <a:latin typeface="Tw Cen MT" pitchFamily="34" charset="0"/>
                        </a:rPr>
                        <a:t> que incluya exportaciones, inversión extranjera, turismo, historia, cultura y baseball.</a:t>
                      </a:r>
                      <a:endParaRPr lang="es-DO" sz="1200" dirty="0">
                        <a:solidFill>
                          <a:srgbClr val="000000"/>
                        </a:solidFill>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1000"/>
                        </a:spcAft>
                      </a:pPr>
                      <a:r>
                        <a:rPr lang="es-ES_tradnl" sz="1200" dirty="0" smtClean="0">
                          <a:effectLst/>
                          <a:latin typeface="Tw Cen MT" pitchFamily="34" charset="0"/>
                        </a:rPr>
                        <a:t>2.1 </a:t>
                      </a:r>
                      <a:r>
                        <a:rPr lang="en-US" sz="1200" kern="1200" dirty="0" err="1" smtClean="0">
                          <a:effectLst/>
                          <a:latin typeface="Tw Cen MT" pitchFamily="34" charset="0"/>
                        </a:rPr>
                        <a:t>Estudio</a:t>
                      </a:r>
                      <a:r>
                        <a:rPr lang="en-US" sz="1200" kern="1200" dirty="0" smtClean="0">
                          <a:effectLst/>
                          <a:latin typeface="Tw Cen MT" pitchFamily="34" charset="0"/>
                        </a:rPr>
                        <a:t> </a:t>
                      </a:r>
                      <a:r>
                        <a:rPr lang="en-US" sz="1200" kern="1200" dirty="0" err="1" smtClean="0">
                          <a:effectLst/>
                          <a:latin typeface="Tw Cen MT" pitchFamily="34" charset="0"/>
                        </a:rPr>
                        <a:t>comparativo</a:t>
                      </a:r>
                      <a:r>
                        <a:rPr lang="en-US" sz="1200" kern="1200" baseline="0" dirty="0" smtClean="0">
                          <a:effectLst/>
                          <a:latin typeface="Tw Cen MT" pitchFamily="34" charset="0"/>
                        </a:rPr>
                        <a:t> que </a:t>
                      </a:r>
                      <a:r>
                        <a:rPr lang="en-US" sz="1200" kern="1200" baseline="0" dirty="0" err="1" smtClean="0">
                          <a:effectLst/>
                          <a:latin typeface="Tw Cen MT" pitchFamily="34" charset="0"/>
                        </a:rPr>
                        <a:t>resalte</a:t>
                      </a:r>
                      <a:r>
                        <a:rPr lang="en-US" sz="1200" kern="1200" baseline="0" dirty="0" smtClean="0">
                          <a:effectLst/>
                          <a:latin typeface="Tw Cen MT" pitchFamily="34" charset="0"/>
                        </a:rPr>
                        <a:t> </a:t>
                      </a:r>
                      <a:r>
                        <a:rPr lang="en-US" sz="1200" kern="1200" dirty="0" err="1" smtClean="0">
                          <a:effectLst/>
                          <a:latin typeface="Tw Cen MT" pitchFamily="34" charset="0"/>
                        </a:rPr>
                        <a:t>mapa</a:t>
                      </a:r>
                      <a:r>
                        <a:rPr lang="en-US" sz="1200" kern="1200" dirty="0" smtClean="0">
                          <a:effectLst/>
                          <a:latin typeface="Tw Cen MT" pitchFamily="34" charset="0"/>
                        </a:rPr>
                        <a:t> de </a:t>
                      </a:r>
                      <a:r>
                        <a:rPr lang="en-US" sz="1200" kern="1200" dirty="0" err="1" smtClean="0">
                          <a:effectLst/>
                          <a:latin typeface="Tw Cen MT" pitchFamily="34" charset="0"/>
                        </a:rPr>
                        <a:t>ruta</a:t>
                      </a:r>
                      <a:r>
                        <a:rPr lang="en-US" sz="1200" kern="1200" dirty="0" smtClean="0">
                          <a:effectLst/>
                          <a:latin typeface="Tw Cen MT" pitchFamily="34" charset="0"/>
                        </a:rPr>
                        <a:t> de </a:t>
                      </a:r>
                      <a:r>
                        <a:rPr lang="en-US" sz="1200" kern="1200" dirty="0" err="1" smtClean="0">
                          <a:effectLst/>
                          <a:latin typeface="Tw Cen MT" pitchFamily="34" charset="0"/>
                        </a:rPr>
                        <a:t>posicionamiento</a:t>
                      </a:r>
                      <a:r>
                        <a:rPr lang="en-US" sz="1200" kern="1200" baseline="0" dirty="0" smtClean="0">
                          <a:effectLst/>
                          <a:latin typeface="Tw Cen MT" pitchFamily="34" charset="0"/>
                        </a:rPr>
                        <a:t> de </a:t>
                      </a:r>
                      <a:r>
                        <a:rPr lang="en-US" sz="1200" kern="1200" dirty="0" err="1" smtClean="0">
                          <a:effectLst/>
                          <a:latin typeface="Tw Cen MT" pitchFamily="34" charset="0"/>
                        </a:rPr>
                        <a:t>Marcas</a:t>
                      </a:r>
                      <a:r>
                        <a:rPr lang="en-US" sz="1200" kern="1200" dirty="0" smtClean="0">
                          <a:effectLst/>
                          <a:latin typeface="Tw Cen MT" pitchFamily="34" charset="0"/>
                        </a:rPr>
                        <a:t>-País</a:t>
                      </a:r>
                      <a:r>
                        <a:rPr lang="en-US" sz="1200" kern="1200" baseline="0" dirty="0" smtClean="0">
                          <a:effectLst/>
                          <a:latin typeface="Tw Cen MT" pitchFamily="34" charset="0"/>
                        </a:rPr>
                        <a:t> </a:t>
                      </a:r>
                      <a:r>
                        <a:rPr lang="en-US" sz="1200" kern="1200" baseline="0" dirty="0" err="1" smtClean="0">
                          <a:effectLst/>
                          <a:latin typeface="Tw Cen MT" pitchFamily="34" charset="0"/>
                        </a:rPr>
                        <a:t>exitosas</a:t>
                      </a:r>
                      <a:r>
                        <a:rPr lang="en-US" sz="1200" kern="1200" baseline="0" dirty="0" smtClean="0">
                          <a:effectLst/>
                          <a:latin typeface="Tw Cen MT" pitchFamily="34" charset="0"/>
                        </a:rPr>
                        <a:t>.</a:t>
                      </a:r>
                      <a:r>
                        <a:rPr lang="en-US" sz="1200" kern="1200" dirty="0" smtClean="0">
                          <a:effectLst/>
                          <a:latin typeface="Tw Cen MT" pitchFamily="34" charset="0"/>
                        </a:rPr>
                        <a:t> </a:t>
                      </a:r>
                    </a:p>
                    <a:p>
                      <a:pPr marL="0" marR="0" indent="0" algn="just" defTabSz="457200" rtl="0" eaLnBrk="1" fontAlgn="auto" latinLnBrk="0" hangingPunct="1">
                        <a:lnSpc>
                          <a:spcPct val="115000"/>
                        </a:lnSpc>
                        <a:spcBef>
                          <a:spcPts val="0"/>
                        </a:spcBef>
                        <a:spcAft>
                          <a:spcPts val="1000"/>
                        </a:spcAft>
                        <a:buClrTx/>
                        <a:buSzTx/>
                        <a:buFontTx/>
                        <a:buNone/>
                        <a:tabLst/>
                        <a:defRPr/>
                      </a:pPr>
                      <a:r>
                        <a:rPr lang="en-US" sz="1200" kern="1200" dirty="0" smtClean="0">
                          <a:effectLst/>
                          <a:latin typeface="Tw Cen MT" pitchFamily="34" charset="0"/>
                        </a:rPr>
                        <a:t>2.2 </a:t>
                      </a:r>
                      <a:r>
                        <a:rPr lang="es-ES_tradnl" sz="1200" dirty="0" smtClean="0">
                          <a:effectLst/>
                          <a:latin typeface="Tw Cen MT" pitchFamily="34" charset="0"/>
                        </a:rPr>
                        <a:t>Estudio anual de mercado sobre el posicionamiento del país,</a:t>
                      </a:r>
                      <a:r>
                        <a:rPr lang="es-ES_tradnl" sz="1200" baseline="0" dirty="0" smtClean="0">
                          <a:effectLst/>
                          <a:latin typeface="Tw Cen MT" pitchFamily="34" charset="0"/>
                        </a:rPr>
                        <a:t> que incluya los s</a:t>
                      </a:r>
                      <a:r>
                        <a:rPr lang="en-US" sz="1200" kern="1200" dirty="0" err="1" smtClean="0">
                          <a:effectLst/>
                          <a:latin typeface="Tw Cen MT" pitchFamily="34" charset="0"/>
                        </a:rPr>
                        <a:t>ectores</a:t>
                      </a:r>
                      <a:r>
                        <a:rPr lang="en-US" sz="1200" kern="1200" dirty="0" smtClean="0">
                          <a:effectLst/>
                          <a:latin typeface="Tw Cen MT" pitchFamily="34" charset="0"/>
                        </a:rPr>
                        <a:t> </a:t>
                      </a:r>
                      <a:r>
                        <a:rPr lang="en-US" sz="1200" kern="1200" dirty="0" err="1" smtClean="0">
                          <a:effectLst/>
                          <a:latin typeface="Tw Cen MT" pitchFamily="34" charset="0"/>
                        </a:rPr>
                        <a:t>estratégicos</a:t>
                      </a:r>
                      <a:r>
                        <a:rPr lang="en-US" sz="1200" kern="1200" dirty="0" smtClean="0">
                          <a:effectLst/>
                          <a:latin typeface="Tw Cen MT" pitchFamily="34" charset="0"/>
                        </a:rPr>
                        <a:t> (</a:t>
                      </a:r>
                      <a:r>
                        <a:rPr lang="en-US" sz="1200" kern="1200" dirty="0" err="1" smtClean="0">
                          <a:effectLst/>
                          <a:latin typeface="Tw Cen MT" pitchFamily="34" charset="0"/>
                        </a:rPr>
                        <a:t>bienes</a:t>
                      </a:r>
                      <a:r>
                        <a:rPr lang="en-US" sz="1200" kern="1200" dirty="0" smtClean="0">
                          <a:effectLst/>
                          <a:latin typeface="Tw Cen MT" pitchFamily="34" charset="0"/>
                        </a:rPr>
                        <a:t> o </a:t>
                      </a:r>
                      <a:r>
                        <a:rPr lang="en-US" sz="1200" kern="1200" dirty="0" err="1" smtClean="0">
                          <a:effectLst/>
                          <a:latin typeface="Tw Cen MT" pitchFamily="34" charset="0"/>
                        </a:rPr>
                        <a:t>servicios</a:t>
                      </a:r>
                      <a:r>
                        <a:rPr lang="en-US" sz="1200" kern="1200" dirty="0" smtClean="0">
                          <a:effectLst/>
                          <a:latin typeface="Tw Cen MT" pitchFamily="34" charset="0"/>
                        </a:rPr>
                        <a:t>) </a:t>
                      </a:r>
                      <a:r>
                        <a:rPr lang="en-US" sz="1200" kern="1200" dirty="0" err="1" smtClean="0">
                          <a:effectLst/>
                          <a:latin typeface="Tw Cen MT" pitchFamily="34" charset="0"/>
                        </a:rPr>
                        <a:t>en</a:t>
                      </a:r>
                      <a:r>
                        <a:rPr lang="en-US" sz="1200" kern="1200" baseline="0" dirty="0" smtClean="0">
                          <a:effectLst/>
                          <a:latin typeface="Tw Cen MT" pitchFamily="34" charset="0"/>
                        </a:rPr>
                        <a:t> que </a:t>
                      </a:r>
                      <a:r>
                        <a:rPr lang="en-US" sz="1200" kern="1200" baseline="0" dirty="0" err="1" smtClean="0">
                          <a:effectLst/>
                          <a:latin typeface="Tw Cen MT" pitchFamily="34" charset="0"/>
                        </a:rPr>
                        <a:t>seamos</a:t>
                      </a:r>
                      <a:r>
                        <a:rPr lang="en-US" sz="1200" kern="1200" baseline="0" dirty="0" smtClean="0">
                          <a:effectLst/>
                          <a:latin typeface="Tw Cen MT" pitchFamily="34" charset="0"/>
                        </a:rPr>
                        <a:t> </a:t>
                      </a:r>
                      <a:r>
                        <a:rPr lang="en-US" sz="1200" kern="1200" baseline="0" dirty="0" err="1" smtClean="0">
                          <a:effectLst/>
                          <a:latin typeface="Tw Cen MT" pitchFamily="34" charset="0"/>
                        </a:rPr>
                        <a:t>competitivos</a:t>
                      </a:r>
                      <a:r>
                        <a:rPr lang="en-US" sz="1200" kern="1200" dirty="0" smtClean="0">
                          <a:effectLst/>
                          <a:latin typeface="Tw Cen MT" pitchFamily="34" charset="0"/>
                        </a:rPr>
                        <a:t>.</a:t>
                      </a:r>
                      <a:endParaRPr lang="es-ES_tradnl" sz="1200" dirty="0" smtClean="0">
                        <a:effectLst/>
                        <a:latin typeface="Tw Cen MT" pitchFamily="34" charset="0"/>
                      </a:endParaRPr>
                    </a:p>
                    <a:p>
                      <a:pPr algn="just">
                        <a:lnSpc>
                          <a:spcPct val="115000"/>
                        </a:lnSpc>
                        <a:spcAft>
                          <a:spcPts val="1000"/>
                        </a:spcAft>
                      </a:pPr>
                      <a:r>
                        <a:rPr lang="es-ES_tradnl" sz="1200" dirty="0" smtClean="0">
                          <a:effectLst/>
                          <a:latin typeface="Tw Cen MT" pitchFamily="34" charset="0"/>
                        </a:rPr>
                        <a:t>2.3. </a:t>
                      </a:r>
                      <a:r>
                        <a:rPr lang="es-ES_tradnl" sz="1200" dirty="0">
                          <a:effectLst/>
                          <a:latin typeface="Tw Cen MT" pitchFamily="34" charset="0"/>
                        </a:rPr>
                        <a:t>Utilizar figuras destacadas (deporte, la música, el arte)  como embajadores de nuestra marca país. </a:t>
                      </a:r>
                      <a:endParaRPr lang="es-ES_tradnl" sz="1200" dirty="0" smtClean="0">
                        <a:effectLst/>
                        <a:latin typeface="Tw Cen MT" pitchFamily="34" charset="0"/>
                      </a:endParaRPr>
                    </a:p>
                    <a:p>
                      <a:pPr algn="just">
                        <a:lnSpc>
                          <a:spcPct val="115000"/>
                        </a:lnSpc>
                        <a:spcAft>
                          <a:spcPts val="1000"/>
                        </a:spcAft>
                      </a:pPr>
                      <a:r>
                        <a:rPr lang="es-ES_tradnl" sz="1200" dirty="0" smtClean="0">
                          <a:solidFill>
                            <a:srgbClr val="000000"/>
                          </a:solidFill>
                          <a:effectLst/>
                          <a:latin typeface="Tw Cen MT" pitchFamily="34" charset="0"/>
                          <a:ea typeface="Calibri" panose="020F0502020204030204" pitchFamily="34" charset="0"/>
                          <a:cs typeface="Times New Roman" panose="02020603050405020304" pitchFamily="18" charset="0"/>
                        </a:rPr>
                        <a:t>2.4</a:t>
                      </a:r>
                      <a:r>
                        <a:rPr lang="es-ES_tradnl" sz="1200" baseline="0" dirty="0" smtClean="0">
                          <a:solidFill>
                            <a:srgbClr val="000000"/>
                          </a:solidFill>
                          <a:effectLst/>
                          <a:latin typeface="Tw Cen MT" pitchFamily="34" charset="0"/>
                          <a:ea typeface="Calibri" panose="020F0502020204030204" pitchFamily="34" charset="0"/>
                          <a:cs typeface="Times New Roman" panose="02020603050405020304" pitchFamily="18" charset="0"/>
                        </a:rPr>
                        <a:t> Utilizar el baseball como pilar de la marca país y medio de inserción en el escenario global, a través de los valores nacionales que  nos han hecho  escalar en la industria deportiva..</a:t>
                      </a:r>
                      <a:endParaRPr lang="es-DO" sz="1200" dirty="0">
                        <a:solidFill>
                          <a:srgbClr val="000000"/>
                        </a:solidFill>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_tradnl" sz="1200" dirty="0">
                          <a:effectLst/>
                          <a:latin typeface="Tw Cen MT" pitchFamily="34" charset="0"/>
                        </a:rPr>
                        <a:t>Ministerio de la Presidencia, </a:t>
                      </a:r>
                      <a:r>
                        <a:rPr lang="es-ES_tradnl" sz="1200" dirty="0" smtClean="0">
                          <a:effectLst/>
                          <a:latin typeface="Tw Cen MT" pitchFamily="34" charset="0"/>
                        </a:rPr>
                        <a:t>MIREX,</a:t>
                      </a:r>
                      <a:r>
                        <a:rPr lang="es-ES_tradnl" sz="1200" baseline="0" dirty="0" smtClean="0">
                          <a:effectLst/>
                          <a:latin typeface="Tw Cen MT" pitchFamily="34" charset="0"/>
                        </a:rPr>
                        <a:t> MITUR, MIC, </a:t>
                      </a:r>
                      <a:r>
                        <a:rPr lang="es-ES_tradnl" sz="1200" dirty="0" smtClean="0">
                          <a:effectLst/>
                          <a:latin typeface="Tw Cen MT" pitchFamily="34" charset="0"/>
                        </a:rPr>
                        <a:t>CEI</a:t>
                      </a:r>
                      <a:r>
                        <a:rPr lang="es-ES_tradnl" sz="1200" dirty="0">
                          <a:effectLst/>
                          <a:latin typeface="Tw Cen MT" pitchFamily="34" charset="0"/>
                        </a:rPr>
                        <a:t>-RD, CONEP, AIRD, </a:t>
                      </a:r>
                      <a:r>
                        <a:rPr lang="es-ES_tradnl" sz="1200" dirty="0" smtClean="0">
                          <a:effectLst/>
                          <a:latin typeface="Tw Cen MT" pitchFamily="34" charset="0"/>
                        </a:rPr>
                        <a:t>ADOZONA,</a:t>
                      </a:r>
                      <a:r>
                        <a:rPr lang="es-ES_tradnl" sz="1200" baseline="0" dirty="0" smtClean="0">
                          <a:effectLst/>
                          <a:latin typeface="Tw Cen MT" pitchFamily="34" charset="0"/>
                        </a:rPr>
                        <a:t> ASONAHORES, ADECC, SFBL, OTROS…</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_tradnl" sz="1200" dirty="0" smtClean="0">
                          <a:effectLst/>
                          <a:latin typeface="Tw Cen MT" pitchFamily="34" charset="0"/>
                        </a:rPr>
                        <a:t>4to</a:t>
                      </a:r>
                      <a:r>
                        <a:rPr lang="es-ES_tradnl" sz="1200" baseline="0" dirty="0" smtClean="0">
                          <a:effectLst/>
                          <a:latin typeface="Tw Cen MT" pitchFamily="34" charset="0"/>
                        </a:rPr>
                        <a:t> trimestre </a:t>
                      </a:r>
                      <a:r>
                        <a:rPr lang="es-ES_tradnl" sz="1200" dirty="0" smtClean="0">
                          <a:effectLst/>
                          <a:latin typeface="Tw Cen MT" pitchFamily="34" charset="0"/>
                        </a:rPr>
                        <a:t>2016 y siguientes</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bl>
          </a:graphicData>
        </a:graphic>
      </p:graphicFrame>
      <p:sp>
        <p:nvSpPr>
          <p:cNvPr id="9"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16"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17"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18"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3320962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Tabla"/>
          <p:cNvGraphicFramePr>
            <a:graphicFrameLocks noGrp="1"/>
          </p:cNvGraphicFramePr>
          <p:nvPr>
            <p:extLst>
              <p:ext uri="{D42A27DB-BD31-4B8C-83A1-F6EECF244321}">
                <p14:modId xmlns:p14="http://schemas.microsoft.com/office/powerpoint/2010/main" xmlns="" val="1020093838"/>
              </p:ext>
            </p:extLst>
          </p:nvPr>
        </p:nvGraphicFramePr>
        <p:xfrm>
          <a:off x="152400" y="914400"/>
          <a:ext cx="8634414" cy="2916936"/>
        </p:xfrm>
        <a:graphic>
          <a:graphicData uri="http://schemas.openxmlformats.org/drawingml/2006/table">
            <a:tbl>
              <a:tblPr firstRow="1" bandRow="1">
                <a:tableStyleId>{BC89EF96-8CEA-46FF-86C4-4CE0E7609802}</a:tableStyleId>
              </a:tblPr>
              <a:tblGrid>
                <a:gridCol w="2743196"/>
                <a:gridCol w="3581400"/>
                <a:gridCol w="990600"/>
                <a:gridCol w="1319218"/>
              </a:tblGrid>
              <a:tr h="1133612">
                <a:tc>
                  <a:txBody>
                    <a:bodyPr/>
                    <a:lstStyle/>
                    <a:p>
                      <a:pPr algn="just">
                        <a:lnSpc>
                          <a:spcPct val="115000"/>
                        </a:lnSpc>
                        <a:spcAft>
                          <a:spcPts val="1000"/>
                        </a:spcAft>
                      </a:pPr>
                      <a:r>
                        <a:rPr lang="es-DO" sz="1200" b="0" dirty="0" smtClean="0">
                          <a:effectLst/>
                          <a:latin typeface="Tw Cen MT" pitchFamily="34" charset="0"/>
                        </a:rPr>
                        <a:t>Fomentar </a:t>
                      </a:r>
                      <a:r>
                        <a:rPr lang="es-DO" sz="1200" b="0" dirty="0">
                          <a:effectLst/>
                          <a:latin typeface="Tw Cen MT" pitchFamily="34" charset="0"/>
                        </a:rPr>
                        <a:t>la coordinación público-privada relativa a la participación del sector industrial y agropecuario en las ferias internacionales de turismo.</a:t>
                      </a:r>
                      <a:endParaRPr lang="es-DO" sz="1200" b="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1000"/>
                        </a:spcAft>
                      </a:pPr>
                      <a:r>
                        <a:rPr lang="es-ES_tradnl" sz="1200" b="0" dirty="0">
                          <a:effectLst/>
                          <a:latin typeface="Tw Cen MT" pitchFamily="34" charset="0"/>
                        </a:rPr>
                        <a:t>3.1 Presencia de los productos y marcas dominicanas en las principales ferias turísticas internacionales cada año.</a:t>
                      </a:r>
                      <a:endParaRPr lang="es-DO" sz="1200" b="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_tradnl" sz="1200" b="0" dirty="0">
                          <a:effectLst/>
                          <a:latin typeface="Tw Cen MT" pitchFamily="34" charset="0"/>
                        </a:rPr>
                        <a:t>MITUR, AIRD, ADOEXPO, JAD, </a:t>
                      </a:r>
                      <a:r>
                        <a:rPr lang="es-ES_tradnl" sz="1200" b="0" dirty="0" smtClean="0">
                          <a:effectLst/>
                          <a:latin typeface="Tw Cen MT" pitchFamily="34" charset="0"/>
                        </a:rPr>
                        <a:t> </a:t>
                      </a:r>
                      <a:r>
                        <a:rPr lang="es-ES_tradnl" sz="1200" b="0" dirty="0" smtClean="0">
                          <a:solidFill>
                            <a:schemeClr val="tx1"/>
                          </a:solidFill>
                          <a:effectLst/>
                          <a:latin typeface="Tw Cen MT" pitchFamily="34" charset="0"/>
                        </a:rPr>
                        <a:t>ASONAHORES, </a:t>
                      </a:r>
                      <a:r>
                        <a:rPr lang="es-ES_tradnl" sz="1200" b="0" dirty="0" smtClean="0">
                          <a:effectLst/>
                          <a:latin typeface="Tw Cen MT" pitchFamily="34" charset="0"/>
                        </a:rPr>
                        <a:t>CODOPYME</a:t>
                      </a:r>
                      <a:r>
                        <a:rPr lang="es-ES_tradnl" sz="1200" b="0" dirty="0">
                          <a:effectLst/>
                          <a:latin typeface="Tw Cen MT" pitchFamily="34" charset="0"/>
                        </a:rPr>
                        <a:t>, ADOZONA</a:t>
                      </a:r>
                      <a:endParaRPr lang="es-DO" sz="1200" b="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_tradnl" sz="1200" b="0" dirty="0" smtClean="0">
                          <a:effectLst/>
                          <a:latin typeface="Tw Cen MT" pitchFamily="34" charset="0"/>
                        </a:rPr>
                        <a:t>2do</a:t>
                      </a:r>
                      <a:r>
                        <a:rPr lang="es-ES_tradnl" sz="1200" b="0" baseline="0" dirty="0" smtClean="0">
                          <a:effectLst/>
                          <a:latin typeface="Tw Cen MT" pitchFamily="34" charset="0"/>
                        </a:rPr>
                        <a:t> trimestre </a:t>
                      </a:r>
                      <a:r>
                        <a:rPr lang="es-ES_tradnl" sz="1200" b="0" dirty="0" smtClean="0">
                          <a:effectLst/>
                          <a:latin typeface="Tw Cen MT" pitchFamily="34" charset="0"/>
                        </a:rPr>
                        <a:t>2016 </a:t>
                      </a:r>
                      <a:r>
                        <a:rPr lang="es-ES_tradnl" sz="1200" b="0" dirty="0">
                          <a:effectLst/>
                          <a:latin typeface="Tw Cen MT" pitchFamily="34" charset="0"/>
                        </a:rPr>
                        <a:t>y </a:t>
                      </a:r>
                      <a:r>
                        <a:rPr lang="es-ES_tradnl" sz="1200" b="0" dirty="0" smtClean="0">
                          <a:effectLst/>
                          <a:latin typeface="Tw Cen MT" pitchFamily="34" charset="0"/>
                        </a:rPr>
                        <a:t>siguientes</a:t>
                      </a:r>
                      <a:endParaRPr lang="es-DO" sz="1200" b="0" dirty="0">
                        <a:effectLst/>
                        <a:latin typeface="Tw Cen MT" pitchFamily="34" charset="0"/>
                      </a:endParaRPr>
                    </a:p>
                    <a:p>
                      <a:pPr algn="ctr">
                        <a:lnSpc>
                          <a:spcPct val="115000"/>
                        </a:lnSpc>
                        <a:spcAft>
                          <a:spcPts val="1000"/>
                        </a:spcAft>
                      </a:pPr>
                      <a:r>
                        <a:rPr lang="es-ES_tradnl" sz="1200" b="0" dirty="0">
                          <a:effectLst/>
                          <a:latin typeface="Tw Cen MT" pitchFamily="34" charset="0"/>
                        </a:rPr>
                        <a:t> </a:t>
                      </a:r>
                      <a:endParaRPr lang="es-DO" sz="1200" b="0" dirty="0">
                        <a:effectLst/>
                        <a:latin typeface="Tw Cen MT" pitchFamily="34" charset="0"/>
                        <a:ea typeface="Calibri" panose="020F0502020204030204" pitchFamily="34" charset="0"/>
                        <a:cs typeface="Times New Roman" panose="02020603050405020304" pitchFamily="18" charset="0"/>
                      </a:endParaRPr>
                    </a:p>
                  </a:txBody>
                  <a:tcPr/>
                </a:tc>
              </a:tr>
              <a:tr h="1133612">
                <a:tc>
                  <a:txBody>
                    <a:bodyPr/>
                    <a:lstStyle/>
                    <a:p>
                      <a:pPr marL="0" indent="0" algn="just">
                        <a:lnSpc>
                          <a:spcPct val="115000"/>
                        </a:lnSpc>
                        <a:spcAft>
                          <a:spcPts val="1000"/>
                        </a:spcAft>
                        <a:buFont typeface="+mj-lt"/>
                        <a:buNone/>
                      </a:pPr>
                      <a:r>
                        <a:rPr lang="es-DO" sz="1200" b="0" dirty="0" smtClean="0">
                          <a:effectLst/>
                          <a:latin typeface="Tw Cen MT" pitchFamily="34" charset="0"/>
                          <a:ea typeface="Calibri" panose="020F0502020204030204" pitchFamily="34" charset="0"/>
                          <a:cs typeface="Times New Roman" panose="02020603050405020304" pitchFamily="18" charset="0"/>
                        </a:rPr>
                        <a:t>Propiciar un foro </a:t>
                      </a:r>
                      <a:r>
                        <a:rPr lang="es-DO" sz="1200" b="0" baseline="0" dirty="0" smtClean="0">
                          <a:effectLst/>
                          <a:latin typeface="Tw Cen MT" pitchFamily="34" charset="0"/>
                          <a:ea typeface="Calibri" panose="020F0502020204030204" pitchFamily="34" charset="0"/>
                          <a:cs typeface="Times New Roman" panose="02020603050405020304" pitchFamily="18" charset="0"/>
                        </a:rPr>
                        <a:t>económico entre los países del Caribe Hispano como espacio de dialogo, con el objetivo de lanzar una plataforma común de cooperación económica, técnica y estratégica en diversos ordenes </a:t>
                      </a:r>
                      <a:endParaRPr lang="es-DO" sz="1200" b="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just">
                        <a:lnSpc>
                          <a:spcPct val="115000"/>
                        </a:lnSpc>
                        <a:spcAft>
                          <a:spcPts val="1000"/>
                        </a:spcAft>
                      </a:pPr>
                      <a:r>
                        <a:rPr lang="es-DO" sz="1200" b="0" dirty="0" smtClean="0">
                          <a:effectLst/>
                          <a:latin typeface="Tw Cen MT" pitchFamily="34" charset="0"/>
                          <a:ea typeface="Calibri" panose="020F0502020204030204" pitchFamily="34" charset="0"/>
                          <a:cs typeface="Times New Roman" panose="02020603050405020304" pitchFamily="18" charset="0"/>
                        </a:rPr>
                        <a:t>Creación del Foro</a:t>
                      </a:r>
                      <a:endParaRPr lang="es-DO" sz="1200" b="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DO" sz="1200" b="0" dirty="0" err="1" smtClean="0">
                          <a:effectLst/>
                          <a:latin typeface="Tw Cen MT" pitchFamily="34" charset="0"/>
                          <a:ea typeface="Calibri" panose="020F0502020204030204" pitchFamily="34" charset="0"/>
                          <a:cs typeface="Times New Roman" panose="02020603050405020304" pitchFamily="18" charset="0"/>
                        </a:rPr>
                        <a:t>Paises</a:t>
                      </a:r>
                      <a:r>
                        <a:rPr lang="es-DO" sz="1200" b="0" dirty="0" smtClean="0">
                          <a:effectLst/>
                          <a:latin typeface="Tw Cen MT" pitchFamily="34" charset="0"/>
                          <a:ea typeface="Calibri" panose="020F0502020204030204" pitchFamily="34" charset="0"/>
                          <a:cs typeface="Times New Roman" panose="02020603050405020304" pitchFamily="18" charset="0"/>
                        </a:rPr>
                        <a:t>,</a:t>
                      </a:r>
                      <a:r>
                        <a:rPr lang="es-DO" sz="1200" b="0" baseline="0" dirty="0" smtClean="0">
                          <a:effectLst/>
                          <a:latin typeface="Tw Cen MT" pitchFamily="34" charset="0"/>
                          <a:ea typeface="Calibri" panose="020F0502020204030204" pitchFamily="34" charset="0"/>
                          <a:cs typeface="Times New Roman" panose="02020603050405020304" pitchFamily="18" charset="0"/>
                        </a:rPr>
                        <a:t> sector empresarial, </a:t>
                      </a:r>
                      <a:r>
                        <a:rPr lang="es-DO" sz="1200" b="0" baseline="0" dirty="0" err="1" smtClean="0">
                          <a:effectLst/>
                          <a:latin typeface="Tw Cen MT" pitchFamily="34" charset="0"/>
                          <a:ea typeface="Calibri" panose="020F0502020204030204" pitchFamily="34" charset="0"/>
                          <a:cs typeface="Times New Roman" panose="02020603050405020304" pitchFamily="18" charset="0"/>
                        </a:rPr>
                        <a:t>academico</a:t>
                      </a:r>
                      <a:r>
                        <a:rPr lang="es-DO" sz="1200" b="0" baseline="0" dirty="0" smtClean="0">
                          <a:effectLst/>
                          <a:latin typeface="Tw Cen MT" pitchFamily="34" charset="0"/>
                          <a:ea typeface="Calibri" panose="020F0502020204030204" pitchFamily="34" charset="0"/>
                          <a:cs typeface="Times New Roman" panose="02020603050405020304" pitchFamily="18" charset="0"/>
                        </a:rPr>
                        <a:t> y y publico de los </a:t>
                      </a:r>
                      <a:r>
                        <a:rPr lang="es-DO" sz="1200" b="0" baseline="0" dirty="0" err="1" smtClean="0">
                          <a:effectLst/>
                          <a:latin typeface="Tw Cen MT" pitchFamily="34" charset="0"/>
                          <a:ea typeface="Calibri" panose="020F0502020204030204" pitchFamily="34" charset="0"/>
                          <a:cs typeface="Times New Roman" panose="02020603050405020304" pitchFamily="18" charset="0"/>
                        </a:rPr>
                        <a:t>paises</a:t>
                      </a:r>
                      <a:endParaRPr lang="es-DO" sz="1200" b="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DO" sz="1200" b="0" dirty="0" smtClean="0">
                          <a:effectLst/>
                          <a:latin typeface="Tw Cen MT" pitchFamily="34" charset="0"/>
                          <a:ea typeface="Calibri" panose="020F0502020204030204" pitchFamily="34" charset="0"/>
                          <a:cs typeface="Times New Roman" panose="02020603050405020304" pitchFamily="18" charset="0"/>
                        </a:rPr>
                        <a:t>4to.</a:t>
                      </a:r>
                      <a:r>
                        <a:rPr lang="es-DO" sz="1200" b="0" baseline="0" dirty="0" smtClean="0">
                          <a:effectLst/>
                          <a:latin typeface="Tw Cen MT" pitchFamily="34" charset="0"/>
                          <a:ea typeface="Calibri" panose="020F0502020204030204" pitchFamily="34" charset="0"/>
                          <a:cs typeface="Times New Roman" panose="02020603050405020304" pitchFamily="18" charset="0"/>
                        </a:rPr>
                        <a:t> Trimestre del 2016</a:t>
                      </a:r>
                      <a:endParaRPr lang="es-DO" sz="1200" b="0" dirty="0">
                        <a:effectLst/>
                        <a:latin typeface="Tw Cen MT" pitchFamily="34" charset="0"/>
                        <a:ea typeface="Calibri" panose="020F0502020204030204" pitchFamily="34" charset="0"/>
                        <a:cs typeface="Times New Roman" panose="02020603050405020304" pitchFamily="18" charset="0"/>
                      </a:endParaRPr>
                    </a:p>
                  </a:txBody>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3 Marcador de contenido"/>
          <p:cNvGraphicFramePr>
            <a:graphicFrameLocks/>
          </p:cNvGraphicFramePr>
          <p:nvPr>
            <p:extLst>
              <p:ext uri="{D42A27DB-BD31-4B8C-83A1-F6EECF244321}">
                <p14:modId xmlns:p14="http://schemas.microsoft.com/office/powerpoint/2010/main" xmlns="" val="2097922375"/>
              </p:ext>
            </p:extLst>
          </p:nvPr>
        </p:nvGraphicFramePr>
        <p:xfrm>
          <a:off x="152399" y="2667000"/>
          <a:ext cx="8885077" cy="1828800"/>
        </p:xfrm>
        <a:graphic>
          <a:graphicData uri="http://schemas.openxmlformats.org/drawingml/2006/table">
            <a:tbl>
              <a:tblPr firstRow="1" bandRow="1">
                <a:tableStyleId>{3B4B98B0-60AC-42C2-AFA5-B58CD77FA1E5}</a:tableStyleId>
              </a:tblPr>
              <a:tblGrid>
                <a:gridCol w="8885077"/>
              </a:tblGrid>
              <a:tr h="1676400">
                <a:tc>
                  <a:txBody>
                    <a:bodyPr/>
                    <a:lstStyle/>
                    <a:p>
                      <a:r>
                        <a:rPr lang="es-DO" sz="1600" b="1" noProof="0" dirty="0" smtClean="0">
                          <a:latin typeface="Tw Cen MT" pitchFamily="34" charset="0"/>
                        </a:rPr>
                        <a:t>Problemática 2/Contexto:</a:t>
                      </a:r>
                    </a:p>
                    <a:p>
                      <a:pPr algn="just"/>
                      <a:r>
                        <a:rPr lang="es-ES" sz="1400" b="0" strike="noStrike" noProof="0" dirty="0" smtClean="0">
                          <a:latin typeface="Tw Cen MT" pitchFamily="34" charset="0"/>
                        </a:rPr>
                        <a:t>Un importante mecanismo de soporte a la promoción de exportaciones es el apoyo y participación activa del cuerpo diplomático. Los consulados y embajadas, a pesar de ser la representación del país en suelo extranjero, no tienen un departamento o personal que provea inteligencia comercial e información de interés para la comercialización de los productos nacionales y aumentar las exportaciones. En No existe un involucramiento proactivo de parte de nuestras embajadas y consulados en: 1) la promoción de las exportaciones de productos y marcas dominicanas; 2) la promoción efectiva del país y la creación de oportunidades de negocios e inversión; y 3) el suministro de inteligencia comercial de interés para el sector exportador. </a:t>
                      </a:r>
                    </a:p>
                  </a:txBody>
                  <a:tcPr/>
                </a:tc>
              </a:tr>
            </a:tbl>
          </a:graphicData>
        </a:graphic>
      </p:graphicFrame>
      <p:graphicFrame>
        <p:nvGraphicFramePr>
          <p:cNvPr id="26" name="3 Marcador de contenido"/>
          <p:cNvGraphicFramePr>
            <a:graphicFrameLocks/>
          </p:cNvGraphicFramePr>
          <p:nvPr>
            <p:extLst>
              <p:ext uri="{D42A27DB-BD31-4B8C-83A1-F6EECF244321}">
                <p14:modId xmlns:p14="http://schemas.microsoft.com/office/powerpoint/2010/main" xmlns="" val="253723841"/>
              </p:ext>
            </p:extLst>
          </p:nvPr>
        </p:nvGraphicFramePr>
        <p:xfrm>
          <a:off x="152400" y="4724400"/>
          <a:ext cx="4724400" cy="1295400"/>
        </p:xfrm>
        <a:graphic>
          <a:graphicData uri="http://schemas.openxmlformats.org/drawingml/2006/table">
            <a:tbl>
              <a:tblPr bandRow="1">
                <a:tableStyleId>{3B4B98B0-60AC-42C2-AFA5-B58CD77FA1E5}</a:tableStyleId>
              </a:tblPr>
              <a:tblGrid>
                <a:gridCol w="4724400"/>
              </a:tblGrid>
              <a:tr h="1295400">
                <a:tc>
                  <a:txBody>
                    <a:bodyPr/>
                    <a:lstStyle/>
                    <a:p>
                      <a:pPr algn="just"/>
                      <a:r>
                        <a:rPr lang="en-US" sz="1600" b="1" dirty="0" smtClean="0">
                          <a:solidFill>
                            <a:srgbClr val="000000"/>
                          </a:solidFill>
                          <a:latin typeface="Tw Cen MT" pitchFamily="34" charset="0"/>
                        </a:rPr>
                        <a:t>Objetivo 2:</a:t>
                      </a:r>
                    </a:p>
                    <a:p>
                      <a:pPr algn="just"/>
                      <a:r>
                        <a:rPr lang="es-ES" sz="1400" noProof="0" dirty="0" smtClean="0">
                          <a:solidFill>
                            <a:srgbClr val="000000"/>
                          </a:solidFill>
                          <a:latin typeface="Tw Cen MT" pitchFamily="34" charset="0"/>
                        </a:rPr>
                        <a:t>Contar con una política exterior estratégica y dinámica que</a:t>
                      </a:r>
                      <a:r>
                        <a:rPr lang="es-ES" sz="1400" baseline="0" noProof="0" dirty="0" smtClean="0">
                          <a:solidFill>
                            <a:srgbClr val="000000"/>
                          </a:solidFill>
                          <a:latin typeface="Tw Cen MT" pitchFamily="34" charset="0"/>
                        </a:rPr>
                        <a:t> coloque en su centro la promoción de </a:t>
                      </a:r>
                      <a:r>
                        <a:rPr lang="es-ES" sz="1400" noProof="0" dirty="0" smtClean="0">
                          <a:solidFill>
                            <a:srgbClr val="000000"/>
                          </a:solidFill>
                          <a:latin typeface="Tw Cen MT" pitchFamily="34" charset="0"/>
                        </a:rPr>
                        <a:t>los productos,</a:t>
                      </a:r>
                      <a:r>
                        <a:rPr lang="es-ES" sz="1400" baseline="0" noProof="0" dirty="0" smtClean="0">
                          <a:solidFill>
                            <a:srgbClr val="000000"/>
                          </a:solidFill>
                          <a:latin typeface="Tw Cen MT" pitchFamily="34" charset="0"/>
                        </a:rPr>
                        <a:t> </a:t>
                      </a:r>
                      <a:r>
                        <a:rPr lang="es-ES" sz="1400" noProof="0" dirty="0" smtClean="0">
                          <a:solidFill>
                            <a:srgbClr val="000000"/>
                          </a:solidFill>
                          <a:latin typeface="Tw Cen MT" pitchFamily="34" charset="0"/>
                        </a:rPr>
                        <a:t>marcas y oportunidades</a:t>
                      </a:r>
                      <a:r>
                        <a:rPr lang="es-ES" sz="1400" baseline="0" noProof="0" dirty="0" smtClean="0">
                          <a:solidFill>
                            <a:srgbClr val="000000"/>
                          </a:solidFill>
                          <a:latin typeface="Tw Cen MT" pitchFamily="34" charset="0"/>
                        </a:rPr>
                        <a:t> RD </a:t>
                      </a:r>
                      <a:r>
                        <a:rPr lang="es-ES" sz="1400" noProof="0" dirty="0" smtClean="0">
                          <a:solidFill>
                            <a:srgbClr val="000000"/>
                          </a:solidFill>
                          <a:latin typeface="Tw Cen MT" pitchFamily="34" charset="0"/>
                        </a:rPr>
                        <a:t>en el exterior para</a:t>
                      </a:r>
                      <a:r>
                        <a:rPr lang="es-ES" sz="1400" baseline="0" noProof="0" dirty="0" smtClean="0">
                          <a:solidFill>
                            <a:srgbClr val="000000"/>
                          </a:solidFill>
                          <a:latin typeface="Tw Cen MT" pitchFamily="34" charset="0"/>
                        </a:rPr>
                        <a:t> incrementar los mercados de exportación </a:t>
                      </a:r>
                      <a:r>
                        <a:rPr lang="es-ES" sz="1400" noProof="0" dirty="0" smtClean="0">
                          <a:solidFill>
                            <a:srgbClr val="000000"/>
                          </a:solidFill>
                          <a:latin typeface="Tw Cen MT" pitchFamily="34" charset="0"/>
                        </a:rPr>
                        <a:t>y atraer inversiones.</a:t>
                      </a:r>
                    </a:p>
                  </a:txBody>
                  <a:tcPr/>
                </a:tc>
              </a:tr>
            </a:tbl>
          </a:graphicData>
        </a:graphic>
      </p:graphicFrame>
      <p:graphicFrame>
        <p:nvGraphicFramePr>
          <p:cNvPr id="27" name="5 Tabla"/>
          <p:cNvGraphicFramePr>
            <a:graphicFrameLocks noGrp="1"/>
          </p:cNvGraphicFramePr>
          <p:nvPr>
            <p:extLst>
              <p:ext uri="{D42A27DB-BD31-4B8C-83A1-F6EECF244321}">
                <p14:modId xmlns:p14="http://schemas.microsoft.com/office/powerpoint/2010/main" xmlns="" val="770785319"/>
              </p:ext>
            </p:extLst>
          </p:nvPr>
        </p:nvGraphicFramePr>
        <p:xfrm>
          <a:off x="152401" y="2223448"/>
          <a:ext cx="8885076" cy="370840"/>
        </p:xfrm>
        <a:graphic>
          <a:graphicData uri="http://schemas.openxmlformats.org/drawingml/2006/table">
            <a:tbl>
              <a:tblPr firstRow="1" bandRow="1">
                <a:tableStyleId>{5C22544A-7EE6-4342-B048-85BDC9FD1C3A}</a:tableStyleId>
              </a:tblPr>
              <a:tblGrid>
                <a:gridCol w="1600914"/>
                <a:gridCol w="3201830"/>
                <a:gridCol w="1680960"/>
                <a:gridCol w="2401372"/>
              </a:tblGrid>
              <a:tr h="370840">
                <a:tc>
                  <a:txBody>
                    <a:bodyPr/>
                    <a:lstStyle/>
                    <a:p>
                      <a:pPr algn="r"/>
                      <a:r>
                        <a:rPr lang="en-US" sz="1600" dirty="0" smtClean="0">
                          <a:solidFill>
                            <a:schemeClr val="bg1"/>
                          </a:solidFill>
                          <a:latin typeface="Tw Cen MT" pitchFamily="34" charset="0"/>
                        </a:rPr>
                        <a:t>Líder de </a:t>
                      </a: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Circe Almánzar</a:t>
                      </a:r>
                      <a:endParaRPr lang="en-US" sz="1600" dirty="0">
                        <a:solidFill>
                          <a:schemeClr val="tx1">
                            <a:lumMod val="85000"/>
                            <a:lumOff val="15000"/>
                          </a:schemeClr>
                        </a:solidFill>
                        <a:latin typeface="Tw Cen MT" pitchFamily="34" charset="0"/>
                      </a:endParaRPr>
                    </a:p>
                  </a:txBody>
                  <a:tcPr>
                    <a:solidFill>
                      <a:schemeClr val="bg2"/>
                    </a:solidFill>
                  </a:tcPr>
                </a:tc>
                <a:tc>
                  <a:txBody>
                    <a:bodyPr/>
                    <a:lstStyle/>
                    <a:p>
                      <a:pPr algn="r"/>
                      <a:r>
                        <a:rPr lang="en-US" sz="1600" dirty="0" smtClean="0">
                          <a:solidFill>
                            <a:schemeClr val="bg1"/>
                          </a:solidFill>
                          <a:latin typeface="Tw Cen MT" pitchFamily="34" charset="0"/>
                        </a:rPr>
                        <a:t>Líder de Mesa:</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Sr. Mario E. </a:t>
                      </a:r>
                      <a:r>
                        <a:rPr lang="en-US" sz="1600" dirty="0" err="1" smtClean="0">
                          <a:solidFill>
                            <a:schemeClr val="tx1">
                              <a:lumMod val="85000"/>
                              <a:lumOff val="15000"/>
                            </a:schemeClr>
                          </a:solidFill>
                          <a:latin typeface="Tw Cen MT" pitchFamily="34" charset="0"/>
                        </a:rPr>
                        <a:t>Pujols</a:t>
                      </a:r>
                      <a:endParaRPr lang="en-US" sz="1600" dirty="0" smtClean="0">
                        <a:solidFill>
                          <a:schemeClr val="tx1">
                            <a:lumMod val="85000"/>
                            <a:lumOff val="15000"/>
                          </a:schemeClr>
                        </a:solidFill>
                        <a:latin typeface="Tw Cen MT" pitchFamily="34" charset="0"/>
                      </a:endParaRPr>
                    </a:p>
                  </a:txBody>
                  <a:tcPr>
                    <a:solidFill>
                      <a:schemeClr val="bg2"/>
                    </a:solidFill>
                  </a:tcPr>
                </a:tc>
              </a:tr>
            </a:tbl>
          </a:graphicData>
        </a:graphic>
      </p:graphicFrame>
      <p:graphicFrame>
        <p:nvGraphicFramePr>
          <p:cNvPr id="28" name="12 Tabla"/>
          <p:cNvGraphicFramePr>
            <a:graphicFrameLocks noGrp="1"/>
          </p:cNvGraphicFramePr>
          <p:nvPr>
            <p:extLst>
              <p:ext uri="{D42A27DB-BD31-4B8C-83A1-F6EECF244321}">
                <p14:modId xmlns:p14="http://schemas.microsoft.com/office/powerpoint/2010/main" xmlns="" val="1838588312"/>
              </p:ext>
            </p:extLst>
          </p:nvPr>
        </p:nvGraphicFramePr>
        <p:xfrm>
          <a:off x="152401" y="1143000"/>
          <a:ext cx="8885076" cy="1066800"/>
        </p:xfrm>
        <a:graphic>
          <a:graphicData uri="http://schemas.openxmlformats.org/drawingml/2006/table">
            <a:tbl>
              <a:tblPr firstRow="1" bandRow="1">
                <a:tableStyleId>{5C22544A-7EE6-4342-B048-85BDC9FD1C3A}</a:tableStyleId>
              </a:tblPr>
              <a:tblGrid>
                <a:gridCol w="1600914"/>
                <a:gridCol w="3201830"/>
                <a:gridCol w="1680960"/>
                <a:gridCol w="2401372"/>
              </a:tblGrid>
              <a:tr h="838200">
                <a:tc>
                  <a:txBody>
                    <a:bodyPr/>
                    <a:lstStyle/>
                    <a:p>
                      <a:pPr algn="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 </a:t>
                      </a:r>
                      <a:endParaRPr lang="en-US" sz="1600" dirty="0">
                        <a:solidFill>
                          <a:schemeClr val="bg1"/>
                        </a:solidFill>
                        <a:latin typeface="Tw Cen MT" pitchFamily="34" charset="0"/>
                      </a:endParaRPr>
                    </a:p>
                  </a:txBody>
                  <a:tcPr/>
                </a:tc>
                <a:tc>
                  <a:txBody>
                    <a:bodyPr/>
                    <a:lstStyle/>
                    <a:p>
                      <a:r>
                        <a:rPr lang="es-ES" sz="1600" b="1" kern="1200" dirty="0" smtClean="0">
                          <a:solidFill>
                            <a:schemeClr val="tx1"/>
                          </a:solidFill>
                          <a:effectLst/>
                          <a:latin typeface="Tw Cen MT" pitchFamily="34" charset="0"/>
                          <a:ea typeface="+mn-ea"/>
                          <a:cs typeface="+mn-cs"/>
                        </a:rPr>
                        <a:t>Mejorar la infraestructura, fortalecer  el comercio y la promoción del país en el exterior</a:t>
                      </a:r>
                    </a:p>
                  </a:txBody>
                  <a:tcPr>
                    <a:solidFill>
                      <a:schemeClr val="bg2"/>
                    </a:solidFill>
                  </a:tcPr>
                </a:tc>
                <a:tc>
                  <a:txBody>
                    <a:bodyPr/>
                    <a:lstStyle/>
                    <a:p>
                      <a:pPr algn="r"/>
                      <a:r>
                        <a:rPr lang="en-US" sz="1600" dirty="0" smtClean="0">
                          <a:solidFill>
                            <a:schemeClr val="bg1"/>
                          </a:solidFill>
                          <a:latin typeface="Tw Cen MT" pitchFamily="34" charset="0"/>
                        </a:rPr>
                        <a:t>Tema:</a:t>
                      </a:r>
                      <a:endParaRPr lang="en-US" sz="1600" dirty="0">
                        <a:solidFill>
                          <a:schemeClr val="bg1"/>
                        </a:solidFill>
                        <a:latin typeface="Tw Cen MT"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tx1">
                              <a:lumMod val="85000"/>
                              <a:lumOff val="15000"/>
                            </a:schemeClr>
                          </a:solidFill>
                          <a:effectLst/>
                          <a:latin typeface="Tw Cen MT" pitchFamily="34" charset="0"/>
                          <a:ea typeface="+mn-ea"/>
                          <a:cs typeface="+mn-cs"/>
                        </a:rPr>
                        <a:t>Marca País: Promoción y apoyo logístico en el exterior y diplomacia comercial.</a:t>
                      </a:r>
                    </a:p>
                  </a:txBody>
                  <a:tcPr>
                    <a:solidFill>
                      <a:schemeClr val="bg2"/>
                    </a:solidFill>
                  </a:tcPr>
                </a:tc>
              </a:tr>
            </a:tbl>
          </a:graphicData>
        </a:graphic>
      </p:graphicFrame>
      <p:graphicFrame>
        <p:nvGraphicFramePr>
          <p:cNvPr id="29" name="3 Marcador de contenido"/>
          <p:cNvGraphicFramePr>
            <a:graphicFrameLocks/>
          </p:cNvGraphicFramePr>
          <p:nvPr>
            <p:extLst>
              <p:ext uri="{D42A27DB-BD31-4B8C-83A1-F6EECF244321}">
                <p14:modId xmlns:p14="http://schemas.microsoft.com/office/powerpoint/2010/main" xmlns="" val="717541159"/>
              </p:ext>
            </p:extLst>
          </p:nvPr>
        </p:nvGraphicFramePr>
        <p:xfrm>
          <a:off x="5029200" y="4724400"/>
          <a:ext cx="3901186" cy="1316736"/>
        </p:xfrm>
        <a:graphic>
          <a:graphicData uri="http://schemas.openxmlformats.org/drawingml/2006/table">
            <a:tbl>
              <a:tblPr firstRow="1" bandRow="1">
                <a:tableStyleId>{3B4B98B0-60AC-42C2-AFA5-B58CD77FA1E5}</a:tableStyleId>
              </a:tblPr>
              <a:tblGrid>
                <a:gridCol w="3901186"/>
              </a:tblGrid>
              <a:tr h="609600">
                <a:tc>
                  <a:txBody>
                    <a:bodyPr/>
                    <a:lstStyle/>
                    <a:p>
                      <a:r>
                        <a:rPr lang="es-DO" sz="1600" noProof="0" dirty="0" smtClean="0">
                          <a:latin typeface="Tw Cen MT" pitchFamily="34" charset="0"/>
                        </a:rPr>
                        <a:t>Indicadores: </a:t>
                      </a:r>
                    </a:p>
                    <a:p>
                      <a:pPr marL="342900" lvl="0" indent="-342900" algn="just">
                        <a:lnSpc>
                          <a:spcPct val="115000"/>
                        </a:lnSpc>
                        <a:spcAft>
                          <a:spcPts val="0"/>
                        </a:spcAft>
                        <a:buFont typeface="+mj-lt"/>
                        <a:buAutoNum type="arabicPeriod"/>
                      </a:pPr>
                      <a:r>
                        <a:rPr lang="es-ES" sz="1400" b="0" dirty="0" smtClean="0">
                          <a:latin typeface="Tw Cen MT" pitchFamily="34" charset="0"/>
                          <a:ea typeface="Calibri"/>
                          <a:cs typeface="Times New Roman"/>
                        </a:rPr>
                        <a:t>Porcentaje de miembros</a:t>
                      </a:r>
                      <a:r>
                        <a:rPr lang="es-ES" sz="1400" b="0" baseline="0" dirty="0" smtClean="0">
                          <a:latin typeface="Tw Cen MT" pitchFamily="34" charset="0"/>
                          <a:ea typeface="Calibri"/>
                          <a:cs typeface="Times New Roman"/>
                        </a:rPr>
                        <a:t> del </a:t>
                      </a:r>
                      <a:r>
                        <a:rPr lang="es-ES" sz="1400" b="0" dirty="0" smtClean="0">
                          <a:latin typeface="Tw Cen MT" pitchFamily="34" charset="0"/>
                          <a:ea typeface="Calibri"/>
                          <a:cs typeface="Times New Roman"/>
                        </a:rPr>
                        <a:t>Cuerpo Diplomático especializados en  promoción de la oferta exportable del país y captación de inversión de bienes y servicios</a:t>
                      </a:r>
                    </a:p>
                  </a:txBody>
                  <a:tcPr/>
                </a:tc>
              </a:tr>
            </a:tbl>
          </a:graphicData>
        </a:graphic>
      </p:graphicFrame>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2903015532"/>
      </p:ext>
    </p:extLst>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3 Marcador de contenido"/>
          <p:cNvGraphicFramePr>
            <a:graphicFrameLocks/>
          </p:cNvGraphicFramePr>
          <p:nvPr>
            <p:extLst>
              <p:ext uri="{D42A27DB-BD31-4B8C-83A1-F6EECF244321}">
                <p14:modId xmlns:p14="http://schemas.microsoft.com/office/powerpoint/2010/main" xmlns="" val="105680218"/>
              </p:ext>
            </p:extLst>
          </p:nvPr>
        </p:nvGraphicFramePr>
        <p:xfrm>
          <a:off x="76202" y="1143006"/>
          <a:ext cx="8970000" cy="5090160"/>
        </p:xfrm>
        <a:graphic>
          <a:graphicData uri="http://schemas.openxmlformats.org/drawingml/2006/table">
            <a:tbl>
              <a:tblPr firstRow="1" bandRow="1">
                <a:tableStyleId>{BC89EF96-8CEA-46FF-86C4-4CE0E7609802}</a:tableStyleId>
              </a:tblPr>
              <a:tblGrid>
                <a:gridCol w="3124198"/>
                <a:gridCol w="3352800"/>
                <a:gridCol w="1295400"/>
                <a:gridCol w="1197602"/>
              </a:tblGrid>
              <a:tr h="335298">
                <a:tc>
                  <a:txBody>
                    <a:bodyPr/>
                    <a:lstStyle/>
                    <a:p>
                      <a:pPr algn="ctr"/>
                      <a:r>
                        <a:rPr lang="en-US" sz="1400" dirty="0" err="1" smtClean="0">
                          <a:latin typeface="Tw Cen MT" pitchFamily="34" charset="0"/>
                        </a:rPr>
                        <a:t>Propuestas</a:t>
                      </a:r>
                      <a:r>
                        <a:rPr lang="en-US" sz="1400" dirty="0" smtClean="0">
                          <a:latin typeface="Tw Cen MT" pitchFamily="34" charset="0"/>
                        </a:rPr>
                        <a:t> de </a:t>
                      </a:r>
                      <a:r>
                        <a:rPr lang="en-US" sz="1400" dirty="0" err="1" smtClean="0">
                          <a:latin typeface="Tw Cen MT" pitchFamily="34" charset="0"/>
                        </a:rPr>
                        <a:t>solución</a:t>
                      </a:r>
                      <a:endParaRPr lang="en-US" sz="1400" dirty="0">
                        <a:latin typeface="Tw Cen MT" pitchFamily="34" charset="0"/>
                      </a:endParaRPr>
                    </a:p>
                  </a:txBody>
                  <a:tcPr anchor="ctr"/>
                </a:tc>
                <a:tc>
                  <a:txBody>
                    <a:bodyPr/>
                    <a:lstStyle/>
                    <a:p>
                      <a:pPr algn="ctr"/>
                      <a:r>
                        <a:rPr lang="en-US" sz="1400" dirty="0" err="1" smtClean="0">
                          <a:latin typeface="Tw Cen MT" pitchFamily="34" charset="0"/>
                        </a:rPr>
                        <a:t>Indicador</a:t>
                      </a:r>
                      <a:endParaRPr lang="en-US" sz="14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smtClean="0">
                          <a:latin typeface="Tw Cen MT" pitchFamily="34" charset="0"/>
                        </a:rPr>
                        <a:t>Actores</a:t>
                      </a:r>
                      <a:r>
                        <a:rPr lang="en-US" sz="1400" dirty="0" smtClean="0">
                          <a:latin typeface="Tw Cen MT" pitchFamily="34" charset="0"/>
                        </a:rPr>
                        <a:t> que</a:t>
                      </a:r>
                      <a:r>
                        <a:rPr lang="en-US" sz="1400" baseline="0" dirty="0" smtClean="0">
                          <a:latin typeface="Tw Cen MT" pitchFamily="34" charset="0"/>
                        </a:rPr>
                        <a:t> </a:t>
                      </a:r>
                      <a:r>
                        <a:rPr lang="en-US" sz="1400" baseline="0" dirty="0" err="1" smtClean="0">
                          <a:latin typeface="Tw Cen MT" pitchFamily="34" charset="0"/>
                        </a:rPr>
                        <a:t>intervienen</a:t>
                      </a:r>
                      <a:endParaRPr lang="en-US" sz="1400" dirty="0" smtClean="0">
                        <a:latin typeface="Tw Cen MT" pitchFamily="34" charset="0"/>
                      </a:endParaRPr>
                    </a:p>
                  </a:txBody>
                  <a:tcPr anchor="ctr"/>
                </a:tc>
                <a:tc>
                  <a:txBody>
                    <a:bodyPr/>
                    <a:lstStyle/>
                    <a:p>
                      <a:pPr algn="ctr"/>
                      <a:r>
                        <a:rPr lang="en-US" sz="1400" dirty="0" err="1" smtClean="0">
                          <a:latin typeface="Tw Cen MT" pitchFamily="34" charset="0"/>
                        </a:rPr>
                        <a:t>Fecha</a:t>
                      </a:r>
                      <a:r>
                        <a:rPr lang="en-US" sz="1400" dirty="0" smtClean="0">
                          <a:latin typeface="Tw Cen MT" pitchFamily="34" charset="0"/>
                        </a:rPr>
                        <a:t> meta</a:t>
                      </a:r>
                      <a:r>
                        <a:rPr lang="en-US" sz="1400" baseline="0" dirty="0" smtClean="0">
                          <a:latin typeface="Tw Cen MT" pitchFamily="34" charset="0"/>
                        </a:rPr>
                        <a:t> </a:t>
                      </a:r>
                      <a:r>
                        <a:rPr lang="en-US" sz="1100" dirty="0" smtClean="0">
                          <a:latin typeface="Tw Cen MT" pitchFamily="34" charset="0"/>
                        </a:rPr>
                        <a:t>(</a:t>
                      </a:r>
                      <a:r>
                        <a:rPr lang="en-US" sz="1100" dirty="0" err="1" smtClean="0">
                          <a:latin typeface="Tw Cen MT" pitchFamily="34" charset="0"/>
                        </a:rPr>
                        <a:t>trimestre</a:t>
                      </a:r>
                      <a:r>
                        <a:rPr lang="en-US" sz="1100" dirty="0" smtClean="0">
                          <a:latin typeface="Tw Cen MT" pitchFamily="34" charset="0"/>
                        </a:rPr>
                        <a:t>/</a:t>
                      </a:r>
                      <a:r>
                        <a:rPr lang="en-US" sz="1100" dirty="0" err="1" smtClean="0">
                          <a:latin typeface="Tw Cen MT" pitchFamily="34" charset="0"/>
                        </a:rPr>
                        <a:t>año</a:t>
                      </a:r>
                      <a:r>
                        <a:rPr lang="en-US" sz="1100" dirty="0" smtClean="0">
                          <a:latin typeface="Tw Cen MT" pitchFamily="34" charset="0"/>
                        </a:rPr>
                        <a:t>)</a:t>
                      </a:r>
                      <a:endParaRPr lang="en-US" sz="1100" dirty="0">
                        <a:latin typeface="Tw Cen MT" pitchFamily="34" charset="0"/>
                      </a:endParaRPr>
                    </a:p>
                  </a:txBody>
                  <a:tcPr anchor="ctr"/>
                </a:tc>
              </a:tr>
              <a:tr h="1810607">
                <a:tc>
                  <a:txBody>
                    <a:bodyPr/>
                    <a:lstStyle/>
                    <a:p>
                      <a:pPr algn="just">
                        <a:lnSpc>
                          <a:spcPct val="115000"/>
                        </a:lnSpc>
                        <a:spcAft>
                          <a:spcPts val="1000"/>
                        </a:spcAft>
                      </a:pPr>
                      <a:r>
                        <a:rPr lang="es-DO" sz="1200" dirty="0">
                          <a:effectLst/>
                          <a:latin typeface="Tw Cen MT" pitchFamily="34" charset="0"/>
                        </a:rPr>
                        <a:t>1. Convertir a nuestras misiones diplomáticas y consulares en portavoces del sector </a:t>
                      </a:r>
                      <a:r>
                        <a:rPr lang="es-DO" sz="1200" dirty="0" smtClean="0">
                          <a:effectLst/>
                          <a:latin typeface="Tw Cen MT" pitchFamily="34" charset="0"/>
                        </a:rPr>
                        <a:t>exportador,</a:t>
                      </a:r>
                      <a:r>
                        <a:rPr lang="es-DO" sz="1200" baseline="0" dirty="0" smtClean="0">
                          <a:effectLst/>
                          <a:latin typeface="Tw Cen MT" pitchFamily="34" charset="0"/>
                        </a:rPr>
                        <a:t> </a:t>
                      </a:r>
                      <a:r>
                        <a:rPr lang="es-DO" sz="1200" dirty="0" smtClean="0">
                          <a:effectLst/>
                          <a:latin typeface="Tw Cen MT" pitchFamily="34" charset="0"/>
                        </a:rPr>
                        <a:t>inteligencia comercia</a:t>
                      </a:r>
                      <a:r>
                        <a:rPr lang="es-DO" sz="1200" baseline="0" dirty="0" smtClean="0">
                          <a:effectLst/>
                          <a:latin typeface="Tw Cen MT" pitchFamily="34" charset="0"/>
                        </a:rPr>
                        <a:t> y oportunidad de inversiones</a:t>
                      </a:r>
                      <a:r>
                        <a:rPr lang="es-DO" sz="1200" dirty="0" smtClean="0">
                          <a:effectLst/>
                          <a:latin typeface="Tw Cen MT" pitchFamily="34" charset="0"/>
                        </a:rPr>
                        <a:t>. </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00000"/>
                        </a:lnSpc>
                        <a:spcAft>
                          <a:spcPts val="0"/>
                        </a:spcAft>
                      </a:pPr>
                      <a:r>
                        <a:rPr lang="es-ES_tradnl" sz="1200" dirty="0">
                          <a:effectLst/>
                          <a:latin typeface="Tw Cen MT" pitchFamily="34" charset="0"/>
                        </a:rPr>
                        <a:t>1.1 Diseñar e implementar un plan de acción de promoción de las exportaciones a ser ejecutado por las entidades vinculadas </a:t>
                      </a:r>
                      <a:r>
                        <a:rPr lang="es-ES_tradnl" sz="1200" dirty="0" smtClean="0">
                          <a:effectLst/>
                          <a:latin typeface="Tw Cen MT" pitchFamily="34" charset="0"/>
                        </a:rPr>
                        <a:t>al </a:t>
                      </a:r>
                      <a:r>
                        <a:rPr lang="es-ES_tradnl" sz="1200" dirty="0">
                          <a:effectLst/>
                          <a:latin typeface="Tw Cen MT" pitchFamily="34" charset="0"/>
                        </a:rPr>
                        <a:t>comercio exterior</a:t>
                      </a:r>
                      <a:r>
                        <a:rPr lang="es-ES_tradnl" sz="1200" dirty="0" smtClean="0">
                          <a:effectLst/>
                          <a:latin typeface="Tw Cen MT" pitchFamily="34" charset="0"/>
                        </a:rPr>
                        <a:t>.</a:t>
                      </a:r>
                    </a:p>
                    <a:p>
                      <a:pPr algn="ctr">
                        <a:lnSpc>
                          <a:spcPct val="100000"/>
                        </a:lnSpc>
                        <a:spcAft>
                          <a:spcPts val="0"/>
                        </a:spcAft>
                      </a:pPr>
                      <a:r>
                        <a:rPr lang="es-ES_tradnl" sz="1200" dirty="0" smtClean="0">
                          <a:effectLst/>
                          <a:latin typeface="Tw Cen MT" pitchFamily="34" charset="0"/>
                        </a:rPr>
                        <a:t>1.2</a:t>
                      </a:r>
                      <a:r>
                        <a:rPr lang="es-DO" sz="1200" dirty="0" smtClean="0">
                          <a:effectLst/>
                          <a:latin typeface="Tw Cen MT" pitchFamily="34" charset="0"/>
                        </a:rPr>
                        <a:t> Designar personal </a:t>
                      </a:r>
                      <a:r>
                        <a:rPr lang="es-DO" sz="1200" dirty="0">
                          <a:effectLst/>
                          <a:latin typeface="Tw Cen MT" pitchFamily="34" charset="0"/>
                        </a:rPr>
                        <a:t>en cada misión diplomática y consular encargado de promover los productos y marcas dominicanas</a:t>
                      </a:r>
                    </a:p>
                    <a:p>
                      <a:pPr algn="ctr">
                        <a:lnSpc>
                          <a:spcPct val="100000"/>
                        </a:lnSpc>
                        <a:spcAft>
                          <a:spcPts val="0"/>
                        </a:spcAft>
                      </a:pPr>
                      <a:r>
                        <a:rPr lang="es-ES_tradnl" sz="1200" dirty="0" smtClean="0">
                          <a:effectLst/>
                          <a:latin typeface="Tw Cen MT" pitchFamily="34" charset="0"/>
                        </a:rPr>
                        <a:t>1.3 Realizar</a:t>
                      </a:r>
                      <a:r>
                        <a:rPr lang="es-ES_tradnl" sz="1200" baseline="0" dirty="0" smtClean="0">
                          <a:effectLst/>
                          <a:latin typeface="Tw Cen MT" pitchFamily="34" charset="0"/>
                        </a:rPr>
                        <a:t> d</a:t>
                      </a:r>
                      <a:r>
                        <a:rPr lang="es-ES_tradnl" sz="1200" dirty="0" smtClean="0">
                          <a:effectLst/>
                          <a:latin typeface="Tw Cen MT" pitchFamily="34" charset="0"/>
                        </a:rPr>
                        <a:t>oce </a:t>
                      </a:r>
                      <a:r>
                        <a:rPr lang="es-ES_tradnl" sz="1200" dirty="0">
                          <a:effectLst/>
                          <a:latin typeface="Tw Cen MT" pitchFamily="34" charset="0"/>
                        </a:rPr>
                        <a:t>(12) talleres virtuales al año sobre oferta </a:t>
                      </a:r>
                      <a:r>
                        <a:rPr lang="es-ES_tradnl" sz="1200" dirty="0" smtClean="0">
                          <a:effectLst/>
                          <a:latin typeface="Tw Cen MT" pitchFamily="34" charset="0"/>
                        </a:rPr>
                        <a:t>exportable</a:t>
                      </a:r>
                      <a:r>
                        <a:rPr lang="es-ES_tradnl" sz="1200" dirty="0">
                          <a:effectLst/>
                          <a:latin typeface="Tw Cen MT" pitchFamily="34" charset="0"/>
                        </a:rPr>
                        <a:t>, enfocado al cuerpo diplomático y con énfasis en las características e informaciones de los productos nacionales exportables.</a:t>
                      </a:r>
                      <a:endParaRPr lang="es-DO" sz="1200" dirty="0">
                        <a:effectLst/>
                        <a:latin typeface="Tw Cen MT" pitchFamily="34" charset="0"/>
                      </a:endParaRPr>
                    </a:p>
                    <a:p>
                      <a:pPr algn="ctr">
                        <a:lnSpc>
                          <a:spcPct val="100000"/>
                        </a:lnSpc>
                        <a:spcAft>
                          <a:spcPts val="0"/>
                        </a:spcAft>
                      </a:pPr>
                      <a:r>
                        <a:rPr lang="es-ES_tradnl" sz="1200" dirty="0" smtClean="0">
                          <a:effectLst/>
                          <a:latin typeface="Tw Cen MT" pitchFamily="34" charset="0"/>
                        </a:rPr>
                        <a:t>1.4 </a:t>
                      </a:r>
                      <a:r>
                        <a:rPr lang="es-ES_tradnl" sz="1200" dirty="0">
                          <a:effectLst/>
                          <a:latin typeface="Tw Cen MT" pitchFamily="34" charset="0"/>
                        </a:rPr>
                        <a:t>Continuar con la formación del cuerpo diplomático en fomento de las exportaciones</a:t>
                      </a:r>
                      <a:r>
                        <a:rPr lang="es-ES_tradnl" sz="1200" dirty="0" smtClean="0">
                          <a:effectLst/>
                          <a:latin typeface="Tw Cen MT" pitchFamily="34" charset="0"/>
                        </a:rPr>
                        <a:t>.</a:t>
                      </a:r>
                    </a:p>
                    <a:p>
                      <a:pPr algn="ctr">
                        <a:lnSpc>
                          <a:spcPct val="100000"/>
                        </a:lnSpc>
                        <a:spcAft>
                          <a:spcPts val="0"/>
                        </a:spcAft>
                      </a:pPr>
                      <a:r>
                        <a:rPr lang="es-ES_tradnl" sz="1200" dirty="0" smtClean="0">
                          <a:effectLst/>
                          <a:latin typeface="Tw Cen MT" pitchFamily="34" charset="0"/>
                        </a:rPr>
                        <a:t>1.5 </a:t>
                      </a:r>
                      <a:r>
                        <a:rPr lang="es-ES_tradnl" sz="1200" dirty="0">
                          <a:effectLst/>
                          <a:latin typeface="Tw Cen MT" pitchFamily="34" charset="0"/>
                        </a:rPr>
                        <a:t>Creación de 50 fichas técnicas anuales de marcas y productos dominicanos como herramientas para el cuerpo diplomático</a:t>
                      </a:r>
                      <a:r>
                        <a:rPr lang="es-ES_tradnl" sz="1200" dirty="0" smtClean="0">
                          <a:effectLst/>
                          <a:latin typeface="Tw Cen MT" pitchFamily="34" charset="0"/>
                        </a:rPr>
                        <a:t>.</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n-US" sz="1200" dirty="0">
                          <a:effectLst/>
                          <a:latin typeface="Tw Cen MT" pitchFamily="34" charset="0"/>
                        </a:rPr>
                        <a:t>MIREX, MIC, CEI-RD, MITUR, CONEP, AIRD, ADOEXPO, ADOZONA, JAD, ASONAHORES</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DO" sz="1200" dirty="0" smtClean="0">
                          <a:effectLst/>
                          <a:latin typeface="Tw Cen MT" pitchFamily="34" charset="0"/>
                        </a:rPr>
                        <a:t>4to </a:t>
                      </a:r>
                      <a:r>
                        <a:rPr lang="es-DO" sz="1200" dirty="0">
                          <a:effectLst/>
                          <a:latin typeface="Tw Cen MT" pitchFamily="34" charset="0"/>
                        </a:rPr>
                        <a:t>trimestre 2016</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r h="1291082">
                <a:tc>
                  <a:txBody>
                    <a:bodyPr/>
                    <a:lstStyle/>
                    <a:p>
                      <a:pPr algn="just">
                        <a:lnSpc>
                          <a:spcPct val="115000"/>
                        </a:lnSpc>
                        <a:spcAft>
                          <a:spcPts val="0"/>
                        </a:spcAft>
                      </a:pPr>
                      <a:r>
                        <a:rPr lang="es-DO" sz="1200" dirty="0">
                          <a:effectLst/>
                          <a:latin typeface="Tw Cen MT" pitchFamily="34" charset="0"/>
                        </a:rPr>
                        <a:t>2. Articular la representación dominicana en el exterior (Relaciones Exteriores, Turismo, CEI-RD y otros) para que exista una mejor coordinación para la promoción de los productos y marcas </a:t>
                      </a:r>
                      <a:r>
                        <a:rPr lang="es-DO" sz="1200" dirty="0" smtClean="0">
                          <a:effectLst/>
                          <a:latin typeface="Tw Cen MT" pitchFamily="34" charset="0"/>
                        </a:rPr>
                        <a:t>dominicanas.</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00000"/>
                        </a:lnSpc>
                        <a:spcAft>
                          <a:spcPts val="0"/>
                        </a:spcAft>
                      </a:pPr>
                      <a:r>
                        <a:rPr lang="es-ES_tradnl" sz="1200" dirty="0">
                          <a:effectLst/>
                          <a:latin typeface="Tw Cen MT" pitchFamily="34" charset="0"/>
                        </a:rPr>
                        <a:t>2.1 Creación </a:t>
                      </a:r>
                      <a:r>
                        <a:rPr lang="es-ES_tradnl" sz="1200" dirty="0" smtClean="0">
                          <a:effectLst/>
                          <a:latin typeface="Tw Cen MT" pitchFamily="34" charset="0"/>
                        </a:rPr>
                        <a:t>de procedimientos </a:t>
                      </a:r>
                      <a:r>
                        <a:rPr lang="es-ES_tradnl" sz="1200" dirty="0">
                          <a:effectLst/>
                          <a:latin typeface="Tw Cen MT" pitchFamily="34" charset="0"/>
                        </a:rPr>
                        <a:t>de trabajo y comunicación inter-gubernamental en la Mesa Presidencial de Fomento a las Exportaciones</a:t>
                      </a:r>
                      <a:endParaRPr lang="es-DO" sz="1200" dirty="0">
                        <a:effectLst/>
                        <a:latin typeface="Tw Cen MT" pitchFamily="34" charset="0"/>
                      </a:endParaRPr>
                    </a:p>
                    <a:p>
                      <a:pPr algn="ctr">
                        <a:lnSpc>
                          <a:spcPct val="100000"/>
                        </a:lnSpc>
                        <a:spcAft>
                          <a:spcPts val="0"/>
                        </a:spcAft>
                      </a:pPr>
                      <a:r>
                        <a:rPr lang="es-ES_tradnl" sz="1200" dirty="0">
                          <a:effectLst/>
                          <a:latin typeface="Tw Cen MT" pitchFamily="34" charset="0"/>
                        </a:rPr>
                        <a:t>2.2 Implementación de una plataforma de comunicación y seguimiento (i.e. CRM) de las actividades de la representación dominicana en el exterior con </a:t>
                      </a:r>
                      <a:r>
                        <a:rPr lang="es-ES_tradnl" sz="1200" dirty="0" smtClean="0">
                          <a:effectLst/>
                          <a:latin typeface="Tw Cen MT" pitchFamily="34" charset="0"/>
                        </a:rPr>
                        <a:t>énfasis </a:t>
                      </a:r>
                      <a:r>
                        <a:rPr lang="es-ES_tradnl" sz="1200" dirty="0">
                          <a:effectLst/>
                          <a:latin typeface="Tw Cen MT" pitchFamily="34" charset="0"/>
                        </a:rPr>
                        <a:t>en los mercados </a:t>
                      </a:r>
                      <a:r>
                        <a:rPr lang="es-ES_tradnl" sz="1200" dirty="0" smtClean="0">
                          <a:effectLst/>
                          <a:latin typeface="Tw Cen MT" pitchFamily="34" charset="0"/>
                        </a:rPr>
                        <a:t>estratégicos </a:t>
                      </a:r>
                      <a:r>
                        <a:rPr lang="es-ES_tradnl" sz="1200" dirty="0">
                          <a:effectLst/>
                          <a:latin typeface="Tw Cen MT" pitchFamily="34" charset="0"/>
                        </a:rPr>
                        <a:t>para las exportaciones </a:t>
                      </a:r>
                      <a:endParaRPr lang="es-DO" sz="1200" dirty="0">
                        <a:effectLst/>
                        <a:latin typeface="Tw Cen MT" pitchFamily="34" charset="0"/>
                      </a:endParaRPr>
                    </a:p>
                  </a:txBody>
                  <a:tcPr/>
                </a:tc>
                <a:tc>
                  <a:txBody>
                    <a:bodyPr/>
                    <a:lstStyle/>
                    <a:p>
                      <a:pPr algn="ctr">
                        <a:lnSpc>
                          <a:spcPct val="115000"/>
                        </a:lnSpc>
                        <a:spcAft>
                          <a:spcPts val="1000"/>
                        </a:spcAft>
                      </a:pPr>
                      <a:r>
                        <a:rPr lang="es-DO" sz="1200" dirty="0">
                          <a:effectLst/>
                          <a:latin typeface="Tw Cen MT" pitchFamily="34" charset="0"/>
                        </a:rPr>
                        <a:t>MIREX, MIC, MITUR, Mesa Presidencial de Fomento a las Exportaciones</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DO" sz="1200" dirty="0" smtClean="0">
                          <a:effectLst/>
                          <a:latin typeface="Tw Cen MT" pitchFamily="34" charset="0"/>
                        </a:rPr>
                        <a:t>1er</a:t>
                      </a:r>
                      <a:r>
                        <a:rPr lang="es-DO" sz="1200" baseline="0" dirty="0" smtClean="0">
                          <a:effectLst/>
                          <a:latin typeface="Tw Cen MT" pitchFamily="34" charset="0"/>
                        </a:rPr>
                        <a:t> trimestre </a:t>
                      </a:r>
                      <a:r>
                        <a:rPr lang="es-DO" sz="1200" dirty="0" smtClean="0">
                          <a:effectLst/>
                          <a:latin typeface="Tw Cen MT" pitchFamily="34" charset="0"/>
                        </a:rPr>
                        <a:t>2018</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bl>
          </a:graphicData>
        </a:graphic>
      </p:graphicFrame>
      <p:sp>
        <p:nvSpPr>
          <p:cNvPr id="7"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8"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14"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15"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1968585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3 Marcador de contenido"/>
          <p:cNvGraphicFramePr>
            <a:graphicFrameLocks/>
          </p:cNvGraphicFramePr>
          <p:nvPr>
            <p:extLst>
              <p:ext uri="{D42A27DB-BD31-4B8C-83A1-F6EECF244321}">
                <p14:modId xmlns:p14="http://schemas.microsoft.com/office/powerpoint/2010/main" xmlns="" val="2969864767"/>
              </p:ext>
            </p:extLst>
          </p:nvPr>
        </p:nvGraphicFramePr>
        <p:xfrm>
          <a:off x="76202" y="1143006"/>
          <a:ext cx="8970011" cy="5093208"/>
        </p:xfrm>
        <a:graphic>
          <a:graphicData uri="http://schemas.openxmlformats.org/drawingml/2006/table">
            <a:tbl>
              <a:tblPr firstRow="1" bandRow="1">
                <a:tableStyleId>{BC89EF96-8CEA-46FF-86C4-4CE0E7609802}</a:tableStyleId>
              </a:tblPr>
              <a:tblGrid>
                <a:gridCol w="2819398"/>
                <a:gridCol w="2971800"/>
                <a:gridCol w="1981211"/>
                <a:gridCol w="1197602"/>
              </a:tblGrid>
              <a:tr h="335298">
                <a:tc>
                  <a:txBody>
                    <a:bodyPr/>
                    <a:lstStyle/>
                    <a:p>
                      <a:pPr algn="ctr"/>
                      <a:r>
                        <a:rPr lang="en-US" sz="1400" dirty="0" err="1" smtClean="0">
                          <a:latin typeface="Tw Cen MT" pitchFamily="34" charset="0"/>
                        </a:rPr>
                        <a:t>Propuestas</a:t>
                      </a:r>
                      <a:r>
                        <a:rPr lang="en-US" sz="1400" dirty="0" smtClean="0">
                          <a:latin typeface="Tw Cen MT" pitchFamily="34" charset="0"/>
                        </a:rPr>
                        <a:t> de </a:t>
                      </a:r>
                      <a:r>
                        <a:rPr lang="en-US" sz="1400" dirty="0" err="1" smtClean="0">
                          <a:latin typeface="Tw Cen MT" pitchFamily="34" charset="0"/>
                        </a:rPr>
                        <a:t>solución</a:t>
                      </a:r>
                      <a:endParaRPr lang="en-US" sz="1400" dirty="0">
                        <a:latin typeface="Tw Cen MT" pitchFamily="34" charset="0"/>
                      </a:endParaRPr>
                    </a:p>
                  </a:txBody>
                  <a:tcPr anchor="ctr"/>
                </a:tc>
                <a:tc>
                  <a:txBody>
                    <a:bodyPr/>
                    <a:lstStyle/>
                    <a:p>
                      <a:pPr algn="ctr"/>
                      <a:r>
                        <a:rPr lang="en-US" sz="1400" dirty="0" err="1" smtClean="0">
                          <a:latin typeface="Tw Cen MT" pitchFamily="34" charset="0"/>
                        </a:rPr>
                        <a:t>Indicador</a:t>
                      </a:r>
                      <a:endParaRPr lang="en-US" sz="14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smtClean="0">
                          <a:latin typeface="Tw Cen MT" pitchFamily="34" charset="0"/>
                        </a:rPr>
                        <a:t>Actores</a:t>
                      </a:r>
                      <a:r>
                        <a:rPr lang="en-US" sz="1400" dirty="0" smtClean="0">
                          <a:latin typeface="Tw Cen MT" pitchFamily="34" charset="0"/>
                        </a:rPr>
                        <a:t> que</a:t>
                      </a:r>
                      <a:r>
                        <a:rPr lang="en-US" sz="1400" baseline="0" dirty="0" smtClean="0">
                          <a:latin typeface="Tw Cen MT" pitchFamily="34" charset="0"/>
                        </a:rPr>
                        <a:t> </a:t>
                      </a:r>
                      <a:r>
                        <a:rPr lang="en-US" sz="1400" baseline="0" dirty="0" err="1" smtClean="0">
                          <a:latin typeface="Tw Cen MT" pitchFamily="34" charset="0"/>
                        </a:rPr>
                        <a:t>intervienen</a:t>
                      </a:r>
                      <a:endParaRPr lang="en-US" sz="1400" dirty="0" smtClean="0">
                        <a:latin typeface="Tw Cen MT" pitchFamily="34" charset="0"/>
                      </a:endParaRPr>
                    </a:p>
                  </a:txBody>
                  <a:tcPr anchor="ctr"/>
                </a:tc>
                <a:tc>
                  <a:txBody>
                    <a:bodyPr/>
                    <a:lstStyle/>
                    <a:p>
                      <a:pPr algn="ctr"/>
                      <a:r>
                        <a:rPr lang="en-US" sz="1400" dirty="0" err="1" smtClean="0">
                          <a:latin typeface="Tw Cen MT" pitchFamily="34" charset="0"/>
                        </a:rPr>
                        <a:t>Fecha</a:t>
                      </a:r>
                      <a:r>
                        <a:rPr lang="en-US" sz="1400" dirty="0" smtClean="0">
                          <a:latin typeface="Tw Cen MT" pitchFamily="34" charset="0"/>
                        </a:rPr>
                        <a:t> meta</a:t>
                      </a:r>
                      <a:r>
                        <a:rPr lang="en-US" sz="1400" baseline="0" dirty="0" smtClean="0">
                          <a:latin typeface="Tw Cen MT" pitchFamily="34" charset="0"/>
                        </a:rPr>
                        <a:t> </a:t>
                      </a:r>
                      <a:r>
                        <a:rPr lang="en-US" sz="1100" dirty="0" smtClean="0">
                          <a:latin typeface="Tw Cen MT" pitchFamily="34" charset="0"/>
                        </a:rPr>
                        <a:t>(</a:t>
                      </a:r>
                      <a:r>
                        <a:rPr lang="en-US" sz="1100" dirty="0" err="1" smtClean="0">
                          <a:latin typeface="Tw Cen MT" pitchFamily="34" charset="0"/>
                        </a:rPr>
                        <a:t>trimestre</a:t>
                      </a:r>
                      <a:r>
                        <a:rPr lang="en-US" sz="1100" dirty="0" smtClean="0">
                          <a:latin typeface="Tw Cen MT" pitchFamily="34" charset="0"/>
                        </a:rPr>
                        <a:t>/</a:t>
                      </a:r>
                      <a:r>
                        <a:rPr lang="en-US" sz="1100" dirty="0" err="1" smtClean="0">
                          <a:latin typeface="Tw Cen MT" pitchFamily="34" charset="0"/>
                        </a:rPr>
                        <a:t>año</a:t>
                      </a:r>
                      <a:r>
                        <a:rPr lang="en-US" sz="1100" dirty="0" smtClean="0">
                          <a:latin typeface="Tw Cen MT" pitchFamily="34" charset="0"/>
                        </a:rPr>
                        <a:t>)</a:t>
                      </a:r>
                      <a:endParaRPr lang="en-US" sz="1100" dirty="0">
                        <a:latin typeface="Tw Cen MT" pitchFamily="34" charset="0"/>
                      </a:endParaRPr>
                    </a:p>
                  </a:txBody>
                  <a:tcPr anchor="ctr"/>
                </a:tc>
              </a:tr>
              <a:tr h="1737354">
                <a:tc>
                  <a:txBody>
                    <a:bodyPr/>
                    <a:lstStyle/>
                    <a:p>
                      <a:pPr algn="just">
                        <a:lnSpc>
                          <a:spcPct val="115000"/>
                        </a:lnSpc>
                        <a:spcAft>
                          <a:spcPts val="0"/>
                        </a:spcAft>
                      </a:pPr>
                      <a:r>
                        <a:rPr lang="es-DO" sz="1200" dirty="0">
                          <a:effectLst/>
                          <a:latin typeface="Tw Cen MT" pitchFamily="34" charset="0"/>
                        </a:rPr>
                        <a:t>3. Promover mejores relaciones bilaterales entre Republica Dominicana y Haití </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s-DO" sz="1200" dirty="0">
                          <a:effectLst/>
                          <a:latin typeface="Tw Cen MT" pitchFamily="34" charset="0"/>
                        </a:rPr>
                        <a:t>3.1 Robustecer la misión dominicana en Haití.</a:t>
                      </a:r>
                    </a:p>
                    <a:p>
                      <a:pPr algn="ctr">
                        <a:lnSpc>
                          <a:spcPct val="115000"/>
                        </a:lnSpc>
                        <a:spcAft>
                          <a:spcPts val="0"/>
                        </a:spcAft>
                      </a:pPr>
                      <a:r>
                        <a:rPr lang="es-DO" sz="1200" dirty="0">
                          <a:effectLst/>
                          <a:latin typeface="Tw Cen MT" pitchFamily="34" charset="0"/>
                        </a:rPr>
                        <a:t>3.2 Identificar potenciales oportunidades de </a:t>
                      </a:r>
                      <a:r>
                        <a:rPr lang="es-DO" sz="1200" dirty="0" smtClean="0">
                          <a:effectLst/>
                          <a:latin typeface="Tw Cen MT" pitchFamily="34" charset="0"/>
                        </a:rPr>
                        <a:t>inversión y coproducción con </a:t>
                      </a:r>
                      <a:r>
                        <a:rPr lang="es-DO" sz="1200" dirty="0">
                          <a:effectLst/>
                          <a:latin typeface="Tw Cen MT" pitchFamily="34" charset="0"/>
                        </a:rPr>
                        <a:t>Haití</a:t>
                      </a:r>
                    </a:p>
                    <a:p>
                      <a:pPr algn="ctr">
                        <a:lnSpc>
                          <a:spcPct val="115000"/>
                        </a:lnSpc>
                        <a:spcAft>
                          <a:spcPts val="0"/>
                        </a:spcAft>
                      </a:pPr>
                      <a:r>
                        <a:rPr lang="es-DO" sz="1200" dirty="0">
                          <a:effectLst/>
                          <a:latin typeface="Tw Cen MT" pitchFamily="34" charset="0"/>
                        </a:rPr>
                        <a:t>3.3 Mejorar la estructura física de la misión dominicana</a:t>
                      </a:r>
                    </a:p>
                    <a:p>
                      <a:pPr algn="ctr">
                        <a:lnSpc>
                          <a:spcPct val="115000"/>
                        </a:lnSpc>
                        <a:spcAft>
                          <a:spcPts val="0"/>
                        </a:spcAft>
                      </a:pPr>
                      <a:r>
                        <a:rPr lang="es-DO" sz="1200" dirty="0" smtClean="0">
                          <a:effectLst/>
                          <a:latin typeface="Tw Cen MT" pitchFamily="34" charset="0"/>
                        </a:rPr>
                        <a:t>3.4 Promover </a:t>
                      </a:r>
                      <a:r>
                        <a:rPr lang="es-DO" sz="1200" dirty="0">
                          <a:effectLst/>
                          <a:latin typeface="Tw Cen MT" pitchFamily="34" charset="0"/>
                        </a:rPr>
                        <a:t>el Plan </a:t>
                      </a:r>
                      <a:r>
                        <a:rPr lang="es-DO" sz="1200" dirty="0" smtClean="0">
                          <a:effectLst/>
                          <a:latin typeface="Tw Cen MT" pitchFamily="34" charset="0"/>
                        </a:rPr>
                        <a:t>Binacional </a:t>
                      </a:r>
                      <a:r>
                        <a:rPr lang="es-DO" sz="1200" dirty="0" err="1" smtClean="0">
                          <a:effectLst/>
                          <a:latin typeface="Tw Cen MT" pitchFamily="34" charset="0"/>
                        </a:rPr>
                        <a:t>Quisqueya</a:t>
                      </a:r>
                      <a:r>
                        <a:rPr lang="es-DO" sz="1200" dirty="0" smtClean="0">
                          <a:effectLst/>
                          <a:latin typeface="Tw Cen MT" pitchFamily="34" charset="0"/>
                        </a:rPr>
                        <a:t> </a:t>
                      </a:r>
                    </a:p>
                    <a:p>
                      <a:pPr algn="ctr">
                        <a:lnSpc>
                          <a:spcPct val="115000"/>
                        </a:lnSpc>
                        <a:spcAft>
                          <a:spcPts val="0"/>
                        </a:spcAft>
                      </a:pPr>
                      <a:r>
                        <a:rPr lang="en-US" sz="1200" dirty="0" smtClean="0">
                          <a:effectLst/>
                          <a:latin typeface="Tw Cen MT" pitchFamily="34" charset="0"/>
                        </a:rPr>
                        <a:t>3.5 </a:t>
                      </a:r>
                      <a:r>
                        <a:rPr lang="en-US" sz="1200" dirty="0" err="1" smtClean="0">
                          <a:effectLst/>
                          <a:latin typeface="Tw Cen MT" pitchFamily="34" charset="0"/>
                        </a:rPr>
                        <a:t>Promover</a:t>
                      </a:r>
                      <a:r>
                        <a:rPr lang="en-US" sz="1200" dirty="0" smtClean="0">
                          <a:effectLst/>
                          <a:latin typeface="Tw Cen MT" pitchFamily="34" charset="0"/>
                        </a:rPr>
                        <a:t> la </a:t>
                      </a:r>
                      <a:r>
                        <a:rPr lang="en-US" sz="1200" dirty="0" err="1" smtClean="0">
                          <a:effectLst/>
                          <a:latin typeface="Tw Cen MT" pitchFamily="34" charset="0"/>
                        </a:rPr>
                        <a:t>seguridad</a:t>
                      </a:r>
                      <a:r>
                        <a:rPr lang="en-US" sz="1200" dirty="0" smtClean="0">
                          <a:effectLst/>
                          <a:latin typeface="Tw Cen MT" pitchFamily="34" charset="0"/>
                        </a:rPr>
                        <a:t> </a:t>
                      </a:r>
                      <a:r>
                        <a:rPr lang="en-US" sz="1200" dirty="0" err="1" smtClean="0">
                          <a:effectLst/>
                          <a:latin typeface="Tw Cen MT" pitchFamily="34" charset="0"/>
                        </a:rPr>
                        <a:t>jurídica</a:t>
                      </a:r>
                      <a:r>
                        <a:rPr lang="en-US" sz="1200" dirty="0" smtClean="0">
                          <a:effectLst/>
                          <a:latin typeface="Tw Cen MT" pitchFamily="34" charset="0"/>
                        </a:rPr>
                        <a:t> y la </a:t>
                      </a:r>
                      <a:r>
                        <a:rPr lang="en-US" sz="1200" dirty="0" err="1" smtClean="0">
                          <a:effectLst/>
                          <a:latin typeface="Tw Cen MT" pitchFamily="34" charset="0"/>
                        </a:rPr>
                        <a:t>formalidad</a:t>
                      </a:r>
                      <a:r>
                        <a:rPr lang="en-US" sz="1200" dirty="0" smtClean="0">
                          <a:effectLst/>
                          <a:latin typeface="Tw Cen MT" pitchFamily="34" charset="0"/>
                        </a:rPr>
                        <a:t> en </a:t>
                      </a:r>
                      <a:r>
                        <a:rPr lang="en-US" sz="1200" dirty="0" err="1" smtClean="0">
                          <a:effectLst/>
                          <a:latin typeface="Tw Cen MT" pitchFamily="34" charset="0"/>
                        </a:rPr>
                        <a:t>las</a:t>
                      </a:r>
                      <a:r>
                        <a:rPr lang="en-US" sz="1200" dirty="0" smtClean="0">
                          <a:effectLst/>
                          <a:latin typeface="Tw Cen MT" pitchFamily="34" charset="0"/>
                        </a:rPr>
                        <a:t> </a:t>
                      </a:r>
                      <a:r>
                        <a:rPr lang="en-US" sz="1200" dirty="0" err="1" smtClean="0">
                          <a:effectLst/>
                          <a:latin typeface="Tw Cen MT" pitchFamily="34" charset="0"/>
                        </a:rPr>
                        <a:t>relaciones</a:t>
                      </a:r>
                      <a:r>
                        <a:rPr lang="en-US" sz="1200" dirty="0" smtClean="0">
                          <a:effectLst/>
                          <a:latin typeface="Tw Cen MT" pitchFamily="34" charset="0"/>
                        </a:rPr>
                        <a:t> </a:t>
                      </a:r>
                      <a:r>
                        <a:rPr lang="en-US" sz="1200" dirty="0" err="1" smtClean="0">
                          <a:effectLst/>
                          <a:latin typeface="Tw Cen MT" pitchFamily="34" charset="0"/>
                        </a:rPr>
                        <a:t>comerciales</a:t>
                      </a:r>
                      <a:r>
                        <a:rPr lang="en-US" sz="1200" dirty="0" smtClean="0">
                          <a:effectLst/>
                          <a:latin typeface="Tw Cen MT" pitchFamily="34" charset="0"/>
                        </a:rPr>
                        <a:t> RD-</a:t>
                      </a:r>
                      <a:r>
                        <a:rPr lang="en-US" sz="1200" dirty="0" err="1" smtClean="0">
                          <a:effectLst/>
                          <a:latin typeface="Tw Cen MT" pitchFamily="34" charset="0"/>
                        </a:rPr>
                        <a:t>Haití</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n-US" sz="1200" dirty="0" smtClean="0">
                          <a:effectLst/>
                          <a:latin typeface="Tw Cen MT" pitchFamily="34" charset="0"/>
                        </a:rPr>
                        <a:t>MIREX, MIC,</a:t>
                      </a:r>
                      <a:r>
                        <a:rPr lang="en-US" sz="1200" baseline="0" dirty="0" smtClean="0">
                          <a:effectLst/>
                          <a:latin typeface="Tw Cen MT" pitchFamily="34" charset="0"/>
                        </a:rPr>
                        <a:t> DGA, Sector </a:t>
                      </a:r>
                      <a:r>
                        <a:rPr lang="en-US" sz="1200" baseline="0" dirty="0" err="1" smtClean="0">
                          <a:effectLst/>
                          <a:latin typeface="Tw Cen MT" pitchFamily="34" charset="0"/>
                        </a:rPr>
                        <a:t>Privado</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n-US" sz="1200" dirty="0" smtClean="0">
                          <a:effectLst/>
                          <a:latin typeface="Tw Cen MT" pitchFamily="34" charset="0"/>
                        </a:rPr>
                        <a:t>4to </a:t>
                      </a:r>
                      <a:r>
                        <a:rPr lang="en-US" sz="1200" dirty="0" err="1" smtClean="0">
                          <a:effectLst/>
                          <a:latin typeface="Tw Cen MT" pitchFamily="34" charset="0"/>
                        </a:rPr>
                        <a:t>trimestre</a:t>
                      </a:r>
                      <a:r>
                        <a:rPr lang="en-US" sz="1200" dirty="0" smtClean="0">
                          <a:effectLst/>
                          <a:latin typeface="Tw Cen MT" pitchFamily="34" charset="0"/>
                        </a:rPr>
                        <a:t> 2016</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r h="1385056">
                <a:tc>
                  <a:txBody>
                    <a:bodyPr/>
                    <a:lstStyle/>
                    <a:p>
                      <a:pPr algn="just">
                        <a:lnSpc>
                          <a:spcPct val="115000"/>
                        </a:lnSpc>
                        <a:spcAft>
                          <a:spcPts val="0"/>
                        </a:spcAft>
                      </a:pPr>
                      <a:r>
                        <a:rPr lang="es-DO" sz="1200" dirty="0" smtClean="0">
                          <a:solidFill>
                            <a:schemeClr val="tx1"/>
                          </a:solidFill>
                          <a:effectLst/>
                          <a:latin typeface="Tw Cen MT" pitchFamily="34" charset="0"/>
                          <a:ea typeface="Calibri" panose="020F0502020204030204" pitchFamily="34" charset="0"/>
                          <a:cs typeface="Times New Roman" panose="02020603050405020304" pitchFamily="18" charset="0"/>
                        </a:rPr>
                        <a:t>4. Robustecer las principales legiones diplomáticas, establecer nuevo  modelo de gestión, mecanismos  de medición eficiencia y sistema de carrera.  </a:t>
                      </a:r>
                      <a:endParaRPr lang="es-DO" sz="1200" dirty="0">
                        <a:solidFill>
                          <a:schemeClr val="tx1"/>
                        </a:solidFill>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00000"/>
                        </a:lnSpc>
                        <a:spcAft>
                          <a:spcPts val="0"/>
                        </a:spcAft>
                      </a:pPr>
                      <a:r>
                        <a:rPr lang="es-DO" sz="1200" dirty="0" smtClean="0">
                          <a:effectLst/>
                          <a:latin typeface="Tw Cen MT" pitchFamily="34" charset="0"/>
                        </a:rPr>
                        <a:t>4.1 Número de </a:t>
                      </a:r>
                      <a:r>
                        <a:rPr lang="es-DO" sz="1200" baseline="0" dirty="0" smtClean="0">
                          <a:effectLst/>
                          <a:latin typeface="Tw Cen MT" pitchFamily="34" charset="0"/>
                        </a:rPr>
                        <a:t>embajadas con nuevo modelo de gestión</a:t>
                      </a:r>
                    </a:p>
                    <a:p>
                      <a:pPr algn="ctr">
                        <a:lnSpc>
                          <a:spcPct val="100000"/>
                        </a:lnSpc>
                        <a:spcAft>
                          <a:spcPts val="0"/>
                        </a:spcAft>
                      </a:pPr>
                      <a:endParaRPr lang="es-DO" sz="1200" baseline="0" dirty="0" smtClean="0">
                        <a:effectLst/>
                        <a:latin typeface="Tw Cen MT" pitchFamily="34" charset="0"/>
                      </a:endParaRPr>
                    </a:p>
                    <a:p>
                      <a:pPr algn="ctr">
                        <a:lnSpc>
                          <a:spcPct val="100000"/>
                        </a:lnSpc>
                        <a:spcAft>
                          <a:spcPts val="0"/>
                        </a:spcAft>
                      </a:pPr>
                      <a:r>
                        <a:rPr lang="es-DO" sz="1400" dirty="0" smtClean="0">
                          <a:solidFill>
                            <a:schemeClr val="tx1"/>
                          </a:solidFill>
                          <a:effectLst/>
                          <a:latin typeface="Tw Cen MT" pitchFamily="34" charset="0"/>
                          <a:ea typeface="Calibri" panose="020F0502020204030204" pitchFamily="34" charset="0"/>
                          <a:cs typeface="Times New Roman" panose="02020603050405020304" pitchFamily="18" charset="0"/>
                        </a:rPr>
                        <a:t>4.2 Identificar embajadas clave para República Dominicana en el exterior: OEA, ONU, París, Washington,</a:t>
                      </a:r>
                      <a:r>
                        <a:rPr lang="es-DO" sz="1400" baseline="0" dirty="0" smtClean="0">
                          <a:solidFill>
                            <a:schemeClr val="tx1"/>
                          </a:solidFill>
                          <a:effectLst/>
                          <a:latin typeface="Tw Cen MT" pitchFamily="34" charset="0"/>
                          <a:ea typeface="Calibri" panose="020F0502020204030204" pitchFamily="34" charset="0"/>
                          <a:cs typeface="Times New Roman" panose="02020603050405020304" pitchFamily="18" charset="0"/>
                        </a:rPr>
                        <a:t>  entre otras</a:t>
                      </a:r>
                      <a:endParaRPr lang="es-DO" sz="1400" dirty="0">
                        <a:effectLst/>
                        <a:latin typeface="Tw Cen MT" pitchFamily="34" charset="0"/>
                      </a:endParaRPr>
                    </a:p>
                  </a:txBody>
                  <a:tcPr anchor="ctr"/>
                </a:tc>
                <a:tc>
                  <a:txBody>
                    <a:bodyPr/>
                    <a:lstStyle/>
                    <a:p>
                      <a:pPr algn="ctr">
                        <a:lnSpc>
                          <a:spcPct val="115000"/>
                        </a:lnSpc>
                        <a:spcAft>
                          <a:spcPts val="1000"/>
                        </a:spcAft>
                      </a:pPr>
                      <a:r>
                        <a:rPr lang="es-DO" sz="1150" dirty="0" smtClean="0">
                          <a:effectLst/>
                          <a:latin typeface="Tw Cen MT" pitchFamily="34" charset="0"/>
                          <a:ea typeface="Calibri" panose="020F0502020204030204" pitchFamily="34" charset="0"/>
                          <a:cs typeface="Times New Roman" panose="02020603050405020304" pitchFamily="18" charset="0"/>
                        </a:rPr>
                        <a:t>MIREX </a:t>
                      </a:r>
                      <a:endParaRPr lang="es-DO" sz="115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DO" sz="1200" dirty="0" smtClean="0">
                          <a:effectLst/>
                          <a:latin typeface="Tw Cen MT" pitchFamily="34" charset="0"/>
                          <a:ea typeface="Calibri" panose="020F0502020204030204" pitchFamily="34" charset="0"/>
                          <a:cs typeface="Times New Roman" panose="02020603050405020304" pitchFamily="18" charset="0"/>
                        </a:rPr>
                        <a:t>1er trimestre 2017</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r h="982608">
                <a:tc>
                  <a:txBody>
                    <a:bodyPr/>
                    <a:lstStyle/>
                    <a:p>
                      <a:pPr algn="just">
                        <a:lnSpc>
                          <a:spcPct val="115000"/>
                        </a:lnSpc>
                        <a:spcAft>
                          <a:spcPts val="0"/>
                        </a:spcAft>
                      </a:pPr>
                      <a:r>
                        <a:rPr lang="es-DO" sz="1200" b="0" dirty="0" smtClean="0">
                          <a:solidFill>
                            <a:srgbClr val="000000"/>
                          </a:solidFill>
                          <a:effectLst/>
                          <a:latin typeface="Tw Cen MT" pitchFamily="34" charset="0"/>
                          <a:ea typeface="Calibri" panose="020F0502020204030204" pitchFamily="34" charset="0"/>
                          <a:cs typeface="Times New Roman" panose="02020603050405020304" pitchFamily="18" charset="0"/>
                        </a:rPr>
                        <a:t>5. Creación de un Comité</a:t>
                      </a:r>
                      <a:r>
                        <a:rPr lang="es-DO" sz="1200" b="0" baseline="0" dirty="0" smtClean="0">
                          <a:solidFill>
                            <a:srgbClr val="000000"/>
                          </a:solidFill>
                          <a:effectLst/>
                          <a:latin typeface="Tw Cen MT" pitchFamily="34" charset="0"/>
                          <a:ea typeface="Calibri" panose="020F0502020204030204" pitchFamily="34" charset="0"/>
                          <a:cs typeface="Times New Roman" panose="02020603050405020304" pitchFamily="18" charset="0"/>
                        </a:rPr>
                        <a:t> de Relaciones  internacionales que incluya representación del sector privado como órgano consultivo para hacer recomendaciones de los lineamientos de política externa</a:t>
                      </a:r>
                      <a:endParaRPr lang="es-DO" sz="1200" b="0" dirty="0">
                        <a:solidFill>
                          <a:srgbClr val="000000"/>
                        </a:solidFill>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s-DO" sz="1200" dirty="0" smtClean="0">
                          <a:effectLst/>
                          <a:latin typeface="Tw Cen MT" pitchFamily="34" charset="0"/>
                          <a:ea typeface="Calibri" panose="020F0502020204030204" pitchFamily="34" charset="0"/>
                          <a:cs typeface="Times New Roman" panose="02020603050405020304" pitchFamily="18" charset="0"/>
                        </a:rPr>
                        <a:t>5.1Decreto Presidencial  </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0"/>
                        </a:spcAft>
                      </a:pPr>
                      <a:r>
                        <a:rPr lang="es-DO" sz="1200" dirty="0" smtClean="0">
                          <a:effectLst/>
                          <a:latin typeface="Tw Cen MT" pitchFamily="34" charset="0"/>
                          <a:ea typeface="Calibri" panose="020F0502020204030204" pitchFamily="34" charset="0"/>
                          <a:cs typeface="Times New Roman" panose="02020603050405020304" pitchFamily="18" charset="0"/>
                        </a:rPr>
                        <a:t>Presidencia de la República,  CONEP,  MIREX, </a:t>
                      </a:r>
                    </a:p>
                    <a:p>
                      <a:pPr algn="ctr">
                        <a:lnSpc>
                          <a:spcPct val="115000"/>
                        </a:lnSpc>
                        <a:spcAft>
                          <a:spcPts val="0"/>
                        </a:spcAft>
                      </a:pPr>
                      <a:r>
                        <a:rPr lang="es-DO" sz="1200" dirty="0" smtClean="0">
                          <a:effectLst/>
                          <a:latin typeface="Tw Cen MT" pitchFamily="34" charset="0"/>
                          <a:ea typeface="Calibri" panose="020F0502020204030204" pitchFamily="34" charset="0"/>
                          <a:cs typeface="Times New Roman" panose="02020603050405020304" pitchFamily="18" charset="0"/>
                        </a:rPr>
                        <a:t>Ministerio de Agricultura, </a:t>
                      </a:r>
                    </a:p>
                    <a:p>
                      <a:pPr algn="ctr">
                        <a:lnSpc>
                          <a:spcPct val="115000"/>
                        </a:lnSpc>
                        <a:spcAft>
                          <a:spcPts val="0"/>
                        </a:spcAft>
                      </a:pPr>
                      <a:r>
                        <a:rPr lang="es-DO" sz="1200" dirty="0" smtClean="0">
                          <a:effectLst/>
                          <a:latin typeface="Tw Cen MT" pitchFamily="34" charset="0"/>
                          <a:ea typeface="Calibri" panose="020F0502020204030204" pitchFamily="34" charset="0"/>
                          <a:cs typeface="Times New Roman" panose="02020603050405020304" pitchFamily="18" charset="0"/>
                        </a:rPr>
                        <a:t>MIC</a:t>
                      </a:r>
                      <a:r>
                        <a:rPr lang="es-DO" sz="1200" baseline="0" dirty="0" smtClean="0">
                          <a:effectLst/>
                          <a:latin typeface="Tw Cen MT" pitchFamily="34" charset="0"/>
                          <a:ea typeface="Calibri" panose="020F0502020204030204" pitchFamily="34" charset="0"/>
                          <a:cs typeface="Times New Roman" panose="02020603050405020304" pitchFamily="18" charset="0"/>
                        </a:rPr>
                        <a:t>, </a:t>
                      </a:r>
                    </a:p>
                    <a:p>
                      <a:pPr algn="ctr">
                        <a:lnSpc>
                          <a:spcPct val="115000"/>
                        </a:lnSpc>
                        <a:spcAft>
                          <a:spcPts val="0"/>
                        </a:spcAft>
                      </a:pPr>
                      <a:r>
                        <a:rPr lang="es-DO" sz="1200" dirty="0" smtClean="0">
                          <a:effectLst/>
                          <a:latin typeface="Tw Cen MT" pitchFamily="34" charset="0"/>
                          <a:ea typeface="Calibri" panose="020F0502020204030204" pitchFamily="34" charset="0"/>
                          <a:cs typeface="Times New Roman" panose="02020603050405020304" pitchFamily="18" charset="0"/>
                        </a:rPr>
                        <a:t>Ministerio de Turismo, otros…</a:t>
                      </a:r>
                      <a:endParaRPr lang="es-DO" sz="115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DO" sz="1150" dirty="0" smtClean="0">
                          <a:effectLst/>
                          <a:latin typeface="Tw Cen MT" pitchFamily="34" charset="0"/>
                          <a:ea typeface="Calibri" panose="020F0502020204030204" pitchFamily="34" charset="0"/>
                          <a:cs typeface="Times New Roman" panose="02020603050405020304" pitchFamily="18" charset="0"/>
                        </a:rPr>
                        <a:t>1er trimestre 2016</a:t>
                      </a:r>
                      <a:endParaRPr lang="es-DO" sz="1150" dirty="0">
                        <a:effectLst/>
                        <a:latin typeface="Tw Cen MT" pitchFamily="34" charset="0"/>
                        <a:ea typeface="Calibri" panose="020F0502020204030204" pitchFamily="34" charset="0"/>
                        <a:cs typeface="Times New Roman" panose="02020603050405020304" pitchFamily="18" charset="0"/>
                      </a:endParaRPr>
                    </a:p>
                  </a:txBody>
                  <a:tcPr/>
                </a:tc>
              </a:tr>
            </a:tbl>
          </a:graphicData>
        </a:graphic>
      </p:graphicFrame>
      <p:sp>
        <p:nvSpPr>
          <p:cNvPr id="7"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8"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14"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15"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42021251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3 Marcador de contenido"/>
          <p:cNvGraphicFramePr>
            <a:graphicFrameLocks/>
          </p:cNvGraphicFramePr>
          <p:nvPr>
            <p:extLst>
              <p:ext uri="{D42A27DB-BD31-4B8C-83A1-F6EECF244321}">
                <p14:modId xmlns:p14="http://schemas.microsoft.com/office/powerpoint/2010/main" xmlns="" val="2610409948"/>
              </p:ext>
            </p:extLst>
          </p:nvPr>
        </p:nvGraphicFramePr>
        <p:xfrm>
          <a:off x="152399" y="2639704"/>
          <a:ext cx="8885077" cy="2895600"/>
        </p:xfrm>
        <a:graphic>
          <a:graphicData uri="http://schemas.openxmlformats.org/drawingml/2006/table">
            <a:tbl>
              <a:tblPr firstRow="1" bandRow="1">
                <a:tableStyleId>{3B4B98B0-60AC-42C2-AFA5-B58CD77FA1E5}</a:tableStyleId>
              </a:tblPr>
              <a:tblGrid>
                <a:gridCol w="8885077"/>
              </a:tblGrid>
              <a:tr h="1676400">
                <a:tc>
                  <a:txBody>
                    <a:bodyPr/>
                    <a:lstStyle/>
                    <a:p>
                      <a:r>
                        <a:rPr lang="es-DO" sz="1600" b="1" noProof="0" dirty="0" smtClean="0">
                          <a:latin typeface="Tw Cen MT" pitchFamily="34" charset="0"/>
                        </a:rPr>
                        <a:t>Problemática 3/Contexto:</a:t>
                      </a:r>
                    </a:p>
                    <a:p>
                      <a:pPr algn="just"/>
                      <a:r>
                        <a:rPr lang="es-ES" sz="1400" b="0" strike="noStrike" noProof="0" dirty="0" smtClean="0">
                          <a:latin typeface="Tw Cen MT" pitchFamily="34" charset="0"/>
                        </a:rPr>
                        <a:t>El crecimiento económico en los últimos años ha sido promovido por el desarrollo de sectores no transables, lo que ha generado un creciente déficit en la balanza comercial del país. Mediante el establecimiento de un modelo de desarrollo que promueva la implementación de medidas que incentiven el crecimiento sostenido de las exportaciones, el país generará mayores ingresos de divisas, incentivará la transferencia de tecnologías más avanzadas y promoverá́ la creación de miles de nuevos empleos formales. En 2012,  en el 2do Congreso de la Industria Dominicana, se actualizó la Política Industrial al 2017 y en 2014 el Poder Ejecutivo promulgó el Decreto No. 72-14 que crea la Mesa Interinstitucional de Seguimiento a las propuestas del Segundo Congreso de la Industria Dominicana, la cual es presidida por el Ministro de la Presidencia y por el Ministro de Industria y Comercio. Además, nos enfrentamos a una competencia cada vez más fuerte de nuestros competidores en Centroamérica, Caribe y Asia, siendo de gran relevancia el proceso de apertura de Cuba. Hay falta de liderazgo, articulación y coordinación que afecta el cumplimiento de las diversas iniciativas establecidas en beneficio del sector exportador. Pero sobre todo, no existen mecanismos o herramientas financieras para la promoción y diferenciación de nuestras exportaciones.</a:t>
                      </a:r>
                    </a:p>
                  </a:txBody>
                  <a:tcPr/>
                </a:tc>
              </a:tr>
            </a:tbl>
          </a:graphicData>
        </a:graphic>
      </p:graphicFrame>
      <p:graphicFrame>
        <p:nvGraphicFramePr>
          <p:cNvPr id="26" name="3 Marcador de contenido"/>
          <p:cNvGraphicFramePr>
            <a:graphicFrameLocks/>
          </p:cNvGraphicFramePr>
          <p:nvPr>
            <p:extLst>
              <p:ext uri="{D42A27DB-BD31-4B8C-83A1-F6EECF244321}">
                <p14:modId xmlns:p14="http://schemas.microsoft.com/office/powerpoint/2010/main" xmlns="" val="618724564"/>
              </p:ext>
            </p:extLst>
          </p:nvPr>
        </p:nvGraphicFramePr>
        <p:xfrm>
          <a:off x="152400" y="5593080"/>
          <a:ext cx="5257800" cy="975360"/>
        </p:xfrm>
        <a:graphic>
          <a:graphicData uri="http://schemas.openxmlformats.org/drawingml/2006/table">
            <a:tbl>
              <a:tblPr bandRow="1">
                <a:tableStyleId>{3B4B98B0-60AC-42C2-AFA5-B58CD77FA1E5}</a:tableStyleId>
              </a:tblPr>
              <a:tblGrid>
                <a:gridCol w="5257800"/>
              </a:tblGrid>
              <a:tr h="853440">
                <a:tc>
                  <a:txBody>
                    <a:bodyPr/>
                    <a:lstStyle/>
                    <a:p>
                      <a:pPr algn="just"/>
                      <a:r>
                        <a:rPr lang="en-US" sz="1600" b="1" dirty="0" smtClean="0">
                          <a:latin typeface="Tw Cen MT" pitchFamily="34" charset="0"/>
                        </a:rPr>
                        <a:t>Objetivo 3:</a:t>
                      </a:r>
                    </a:p>
                    <a:p>
                      <a:pPr algn="just"/>
                      <a:r>
                        <a:rPr lang="es-ES" sz="1400" noProof="0" dirty="0" smtClean="0">
                          <a:solidFill>
                            <a:schemeClr val="tx1"/>
                          </a:solidFill>
                          <a:latin typeface="Tw Cen MT" pitchFamily="34" charset="0"/>
                        </a:rPr>
                        <a:t>Diseñar y ejecutar una</a:t>
                      </a:r>
                      <a:r>
                        <a:rPr lang="es-ES" sz="1400" baseline="0" noProof="0" dirty="0" smtClean="0">
                          <a:solidFill>
                            <a:schemeClr val="tx1"/>
                          </a:solidFill>
                          <a:latin typeface="Tw Cen MT" pitchFamily="34" charset="0"/>
                        </a:rPr>
                        <a:t> estrategia </a:t>
                      </a:r>
                      <a:r>
                        <a:rPr lang="es-ES" sz="1400" noProof="0" dirty="0" smtClean="0">
                          <a:latin typeface="Tw Cen MT" pitchFamily="34" charset="0"/>
                        </a:rPr>
                        <a:t>público – privado que permita un incremento de las exportaciones y el reconocimiento internacional de los productos y marcas dominicanas</a:t>
                      </a:r>
                    </a:p>
                  </a:txBody>
                  <a:tcPr/>
                </a:tc>
              </a:tr>
            </a:tbl>
          </a:graphicData>
        </a:graphic>
      </p:graphicFrame>
      <p:graphicFrame>
        <p:nvGraphicFramePr>
          <p:cNvPr id="27" name="5 Tabla"/>
          <p:cNvGraphicFramePr>
            <a:graphicFrameLocks noGrp="1"/>
          </p:cNvGraphicFramePr>
          <p:nvPr>
            <p:extLst>
              <p:ext uri="{D42A27DB-BD31-4B8C-83A1-F6EECF244321}">
                <p14:modId xmlns:p14="http://schemas.microsoft.com/office/powerpoint/2010/main" xmlns="" val="592771589"/>
              </p:ext>
            </p:extLst>
          </p:nvPr>
        </p:nvGraphicFramePr>
        <p:xfrm>
          <a:off x="152401" y="2223448"/>
          <a:ext cx="8885076" cy="370840"/>
        </p:xfrm>
        <a:graphic>
          <a:graphicData uri="http://schemas.openxmlformats.org/drawingml/2006/table">
            <a:tbl>
              <a:tblPr firstRow="1" bandRow="1">
                <a:tableStyleId>{5C22544A-7EE6-4342-B048-85BDC9FD1C3A}</a:tableStyleId>
              </a:tblPr>
              <a:tblGrid>
                <a:gridCol w="1600914"/>
                <a:gridCol w="3201830"/>
                <a:gridCol w="1680960"/>
                <a:gridCol w="2401372"/>
              </a:tblGrid>
              <a:tr h="370840">
                <a:tc>
                  <a:txBody>
                    <a:bodyPr/>
                    <a:lstStyle/>
                    <a:p>
                      <a:pPr algn="r"/>
                      <a:r>
                        <a:rPr lang="en-US" sz="1600" dirty="0" smtClean="0">
                          <a:solidFill>
                            <a:schemeClr val="bg1"/>
                          </a:solidFill>
                          <a:latin typeface="Tw Cen MT" pitchFamily="34" charset="0"/>
                        </a:rPr>
                        <a:t>Líder de </a:t>
                      </a: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Circe Almánzar</a:t>
                      </a:r>
                      <a:endParaRPr lang="en-US" sz="1600" dirty="0">
                        <a:solidFill>
                          <a:schemeClr val="tx1">
                            <a:lumMod val="85000"/>
                            <a:lumOff val="15000"/>
                          </a:schemeClr>
                        </a:solidFill>
                        <a:latin typeface="Tw Cen MT" pitchFamily="34" charset="0"/>
                      </a:endParaRPr>
                    </a:p>
                  </a:txBody>
                  <a:tcPr>
                    <a:solidFill>
                      <a:schemeClr val="bg2"/>
                    </a:solidFill>
                  </a:tcPr>
                </a:tc>
                <a:tc>
                  <a:txBody>
                    <a:bodyPr/>
                    <a:lstStyle/>
                    <a:p>
                      <a:pPr algn="r"/>
                      <a:r>
                        <a:rPr lang="en-US" sz="1600" dirty="0" smtClean="0">
                          <a:solidFill>
                            <a:schemeClr val="bg1"/>
                          </a:solidFill>
                          <a:latin typeface="Tw Cen MT" pitchFamily="34" charset="0"/>
                        </a:rPr>
                        <a:t>Líder de Mesa:</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Sr. Mario E. </a:t>
                      </a:r>
                      <a:r>
                        <a:rPr lang="en-US" sz="1600" dirty="0" err="1" smtClean="0">
                          <a:solidFill>
                            <a:schemeClr val="tx1">
                              <a:lumMod val="85000"/>
                              <a:lumOff val="15000"/>
                            </a:schemeClr>
                          </a:solidFill>
                          <a:latin typeface="Tw Cen MT" pitchFamily="34" charset="0"/>
                        </a:rPr>
                        <a:t>Pujols</a:t>
                      </a:r>
                      <a:endParaRPr lang="en-US" sz="1600" dirty="0" smtClean="0">
                        <a:solidFill>
                          <a:schemeClr val="tx1">
                            <a:lumMod val="85000"/>
                            <a:lumOff val="15000"/>
                          </a:schemeClr>
                        </a:solidFill>
                        <a:latin typeface="Tw Cen MT" pitchFamily="34" charset="0"/>
                      </a:endParaRPr>
                    </a:p>
                  </a:txBody>
                  <a:tcPr>
                    <a:solidFill>
                      <a:schemeClr val="bg2"/>
                    </a:solidFill>
                  </a:tcPr>
                </a:tc>
              </a:tr>
            </a:tbl>
          </a:graphicData>
        </a:graphic>
      </p:graphicFrame>
      <p:graphicFrame>
        <p:nvGraphicFramePr>
          <p:cNvPr id="28" name="12 Tabla"/>
          <p:cNvGraphicFramePr>
            <a:graphicFrameLocks noGrp="1"/>
          </p:cNvGraphicFramePr>
          <p:nvPr>
            <p:extLst>
              <p:ext uri="{D42A27DB-BD31-4B8C-83A1-F6EECF244321}">
                <p14:modId xmlns:p14="http://schemas.microsoft.com/office/powerpoint/2010/main" xmlns="" val="4516945"/>
              </p:ext>
            </p:extLst>
          </p:nvPr>
        </p:nvGraphicFramePr>
        <p:xfrm>
          <a:off x="152401" y="1143000"/>
          <a:ext cx="8885076" cy="1066800"/>
        </p:xfrm>
        <a:graphic>
          <a:graphicData uri="http://schemas.openxmlformats.org/drawingml/2006/table">
            <a:tbl>
              <a:tblPr firstRow="1" bandRow="1">
                <a:tableStyleId>{5C22544A-7EE6-4342-B048-85BDC9FD1C3A}</a:tableStyleId>
              </a:tblPr>
              <a:tblGrid>
                <a:gridCol w="1600914"/>
                <a:gridCol w="3201830"/>
                <a:gridCol w="1680960"/>
                <a:gridCol w="2401372"/>
              </a:tblGrid>
              <a:tr h="838200">
                <a:tc>
                  <a:txBody>
                    <a:bodyPr/>
                    <a:lstStyle/>
                    <a:p>
                      <a:pPr algn="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 </a:t>
                      </a:r>
                      <a:endParaRPr lang="en-US" sz="1600" dirty="0">
                        <a:solidFill>
                          <a:schemeClr val="bg1"/>
                        </a:solidFill>
                        <a:latin typeface="Tw Cen MT" pitchFamily="34" charset="0"/>
                      </a:endParaRPr>
                    </a:p>
                  </a:txBody>
                  <a:tcPr/>
                </a:tc>
                <a:tc>
                  <a:txBody>
                    <a:bodyPr/>
                    <a:lstStyle/>
                    <a:p>
                      <a:r>
                        <a:rPr lang="es-ES" sz="1600" b="1" kern="1200" dirty="0" smtClean="0">
                          <a:solidFill>
                            <a:schemeClr val="tx1"/>
                          </a:solidFill>
                          <a:effectLst/>
                          <a:latin typeface="Tw Cen MT" pitchFamily="34" charset="0"/>
                          <a:ea typeface="+mn-ea"/>
                          <a:cs typeface="+mn-cs"/>
                        </a:rPr>
                        <a:t>Mejorar la infraestructura, fortalecer  el comercio y la promoción del país en el exterior</a:t>
                      </a:r>
                    </a:p>
                  </a:txBody>
                  <a:tcPr>
                    <a:solidFill>
                      <a:schemeClr val="bg2"/>
                    </a:solidFill>
                  </a:tcPr>
                </a:tc>
                <a:tc>
                  <a:txBody>
                    <a:bodyPr/>
                    <a:lstStyle/>
                    <a:p>
                      <a:pPr algn="r"/>
                      <a:r>
                        <a:rPr lang="en-US" sz="1600" dirty="0" smtClean="0">
                          <a:solidFill>
                            <a:schemeClr val="bg1"/>
                          </a:solidFill>
                          <a:latin typeface="Tw Cen MT" pitchFamily="34" charset="0"/>
                        </a:rPr>
                        <a:t>Tema:</a:t>
                      </a:r>
                      <a:endParaRPr lang="en-US" sz="1600" dirty="0">
                        <a:solidFill>
                          <a:schemeClr val="bg1"/>
                        </a:solidFill>
                        <a:latin typeface="Tw Cen MT"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ES" sz="1600" b="1" kern="1200" dirty="0" smtClean="0">
                          <a:solidFill>
                            <a:schemeClr val="tx1">
                              <a:lumMod val="85000"/>
                              <a:lumOff val="15000"/>
                            </a:schemeClr>
                          </a:solidFill>
                          <a:effectLst/>
                          <a:latin typeface="Tw Cen MT" pitchFamily="34" charset="0"/>
                          <a:ea typeface="+mn-ea"/>
                          <a:cs typeface="+mn-cs"/>
                        </a:rPr>
                        <a:t>Marca País: Promoción y apoyo logístico en el exterior y diplomacia comercial.</a:t>
                      </a:r>
                    </a:p>
                  </a:txBody>
                  <a:tcPr>
                    <a:solidFill>
                      <a:schemeClr val="bg2"/>
                    </a:solidFill>
                  </a:tcPr>
                </a:tc>
              </a:tr>
            </a:tbl>
          </a:graphicData>
        </a:graphic>
      </p:graphicFrame>
      <p:graphicFrame>
        <p:nvGraphicFramePr>
          <p:cNvPr id="29" name="3 Marcador de contenido"/>
          <p:cNvGraphicFramePr>
            <a:graphicFrameLocks/>
          </p:cNvGraphicFramePr>
          <p:nvPr>
            <p:extLst>
              <p:ext uri="{D42A27DB-BD31-4B8C-83A1-F6EECF244321}">
                <p14:modId xmlns:p14="http://schemas.microsoft.com/office/powerpoint/2010/main" xmlns="" val="3329345409"/>
              </p:ext>
            </p:extLst>
          </p:nvPr>
        </p:nvGraphicFramePr>
        <p:xfrm>
          <a:off x="5562599" y="5602088"/>
          <a:ext cx="3474877" cy="1179712"/>
        </p:xfrm>
        <a:graphic>
          <a:graphicData uri="http://schemas.openxmlformats.org/drawingml/2006/table">
            <a:tbl>
              <a:tblPr firstRow="1" bandRow="1">
                <a:tableStyleId>{3B4B98B0-60AC-42C2-AFA5-B58CD77FA1E5}</a:tableStyleId>
              </a:tblPr>
              <a:tblGrid>
                <a:gridCol w="3474877"/>
              </a:tblGrid>
              <a:tr h="1179712">
                <a:tc>
                  <a:txBody>
                    <a:bodyPr/>
                    <a:lstStyle/>
                    <a:p>
                      <a:r>
                        <a:rPr lang="es-DO" sz="1600" noProof="0" dirty="0" smtClean="0">
                          <a:latin typeface="Tw Cen MT" pitchFamily="34" charset="0"/>
                        </a:rPr>
                        <a:t>Indicadores: </a:t>
                      </a:r>
                    </a:p>
                    <a:p>
                      <a:pPr marL="342900" lvl="0" indent="-342900" algn="just">
                        <a:lnSpc>
                          <a:spcPct val="115000"/>
                        </a:lnSpc>
                        <a:spcAft>
                          <a:spcPts val="0"/>
                        </a:spcAft>
                        <a:buFont typeface="+mj-lt"/>
                        <a:buAutoNum type="arabicPeriod"/>
                      </a:pPr>
                      <a:r>
                        <a:rPr lang="es-ES" sz="1400" b="0" dirty="0" smtClean="0">
                          <a:latin typeface="Tw Cen MT" pitchFamily="34" charset="0"/>
                          <a:ea typeface="Calibri"/>
                          <a:cs typeface="Times New Roman"/>
                        </a:rPr>
                        <a:t>Duplicar las exportaciones dominicanas al 2020.</a:t>
                      </a:r>
                    </a:p>
                  </a:txBody>
                  <a:tcPr/>
                </a:tc>
              </a:tr>
            </a:tbl>
          </a:graphicData>
        </a:graphic>
      </p:graphicFrame>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3317882564"/>
      </p:ext>
    </p:extLst>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3 Marcador de contenido"/>
          <p:cNvGraphicFramePr>
            <a:graphicFrameLocks/>
          </p:cNvGraphicFramePr>
          <p:nvPr>
            <p:extLst>
              <p:ext uri="{D42A27DB-BD31-4B8C-83A1-F6EECF244321}">
                <p14:modId xmlns:p14="http://schemas.microsoft.com/office/powerpoint/2010/main" xmlns="" val="2014984002"/>
              </p:ext>
            </p:extLst>
          </p:nvPr>
        </p:nvGraphicFramePr>
        <p:xfrm>
          <a:off x="151588" y="1203960"/>
          <a:ext cx="8894617" cy="5410200"/>
        </p:xfrm>
        <a:graphic>
          <a:graphicData uri="http://schemas.openxmlformats.org/drawingml/2006/table">
            <a:tbl>
              <a:tblPr firstRow="1" bandRow="1">
                <a:tableStyleId>{BC89EF96-8CEA-46FF-86C4-4CE0E7609802}</a:tableStyleId>
              </a:tblPr>
              <a:tblGrid>
                <a:gridCol w="2087962"/>
                <a:gridCol w="3704050"/>
                <a:gridCol w="1981200"/>
                <a:gridCol w="1121405"/>
              </a:tblGrid>
              <a:tr h="448731">
                <a:tc>
                  <a:txBody>
                    <a:bodyPr/>
                    <a:lstStyle/>
                    <a:p>
                      <a:pPr algn="ctr"/>
                      <a:r>
                        <a:rPr lang="en-US" sz="1400" dirty="0" err="1" smtClean="0">
                          <a:latin typeface="Tw Cen MT" pitchFamily="34" charset="0"/>
                        </a:rPr>
                        <a:t>Propuestas</a:t>
                      </a:r>
                      <a:r>
                        <a:rPr lang="en-US" sz="1400" dirty="0" smtClean="0">
                          <a:latin typeface="Tw Cen MT" pitchFamily="34" charset="0"/>
                        </a:rPr>
                        <a:t> de </a:t>
                      </a:r>
                      <a:r>
                        <a:rPr lang="en-US" sz="1400" dirty="0" err="1" smtClean="0">
                          <a:latin typeface="Tw Cen MT" pitchFamily="34" charset="0"/>
                        </a:rPr>
                        <a:t>solución</a:t>
                      </a:r>
                      <a:endParaRPr lang="en-US" sz="1400" dirty="0">
                        <a:latin typeface="Tw Cen MT" pitchFamily="34" charset="0"/>
                      </a:endParaRPr>
                    </a:p>
                  </a:txBody>
                  <a:tcPr anchor="ctr"/>
                </a:tc>
                <a:tc>
                  <a:txBody>
                    <a:bodyPr/>
                    <a:lstStyle/>
                    <a:p>
                      <a:pPr algn="ctr"/>
                      <a:r>
                        <a:rPr lang="en-US" sz="1400" dirty="0" err="1" smtClean="0">
                          <a:latin typeface="Tw Cen MT" pitchFamily="34" charset="0"/>
                        </a:rPr>
                        <a:t>Indicador</a:t>
                      </a:r>
                      <a:endParaRPr lang="en-US" sz="14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smtClean="0">
                          <a:latin typeface="Tw Cen MT" pitchFamily="34" charset="0"/>
                        </a:rPr>
                        <a:t>Actores</a:t>
                      </a:r>
                      <a:r>
                        <a:rPr lang="en-US" sz="1400" dirty="0" smtClean="0">
                          <a:latin typeface="Tw Cen MT" pitchFamily="34" charset="0"/>
                        </a:rPr>
                        <a:t> que</a:t>
                      </a:r>
                      <a:r>
                        <a:rPr lang="en-US" sz="1400" baseline="0" dirty="0" smtClean="0">
                          <a:latin typeface="Tw Cen MT" pitchFamily="34" charset="0"/>
                        </a:rPr>
                        <a:t> </a:t>
                      </a:r>
                      <a:r>
                        <a:rPr lang="en-US" sz="1400" baseline="0" dirty="0" err="1" smtClean="0">
                          <a:latin typeface="Tw Cen MT" pitchFamily="34" charset="0"/>
                        </a:rPr>
                        <a:t>intervienen</a:t>
                      </a:r>
                      <a:endParaRPr lang="en-US" sz="1400" dirty="0" smtClean="0">
                        <a:latin typeface="Tw Cen MT" pitchFamily="34" charset="0"/>
                      </a:endParaRPr>
                    </a:p>
                  </a:txBody>
                  <a:tcPr anchor="ctr"/>
                </a:tc>
                <a:tc>
                  <a:txBody>
                    <a:bodyPr/>
                    <a:lstStyle/>
                    <a:p>
                      <a:pPr algn="ctr"/>
                      <a:r>
                        <a:rPr lang="en-US" sz="1400" dirty="0" err="1" smtClean="0">
                          <a:latin typeface="Tw Cen MT" pitchFamily="34" charset="0"/>
                        </a:rPr>
                        <a:t>Fecha</a:t>
                      </a:r>
                      <a:r>
                        <a:rPr lang="en-US" sz="1400" dirty="0" smtClean="0">
                          <a:latin typeface="Tw Cen MT" pitchFamily="34" charset="0"/>
                        </a:rPr>
                        <a:t> meta</a:t>
                      </a:r>
                      <a:r>
                        <a:rPr lang="en-US" sz="1400" baseline="0" dirty="0" smtClean="0">
                          <a:latin typeface="Tw Cen MT" pitchFamily="34" charset="0"/>
                        </a:rPr>
                        <a:t> </a:t>
                      </a:r>
                      <a:r>
                        <a:rPr lang="en-US" sz="1100" dirty="0" smtClean="0">
                          <a:latin typeface="Tw Cen MT" pitchFamily="34" charset="0"/>
                        </a:rPr>
                        <a:t>(</a:t>
                      </a:r>
                      <a:r>
                        <a:rPr lang="en-US" sz="1100" dirty="0" err="1" smtClean="0">
                          <a:latin typeface="Tw Cen MT" pitchFamily="34" charset="0"/>
                        </a:rPr>
                        <a:t>trimestre</a:t>
                      </a:r>
                      <a:r>
                        <a:rPr lang="en-US" sz="1100" dirty="0" smtClean="0">
                          <a:latin typeface="Tw Cen MT" pitchFamily="34" charset="0"/>
                        </a:rPr>
                        <a:t>/</a:t>
                      </a:r>
                      <a:r>
                        <a:rPr lang="en-US" sz="1100" dirty="0" err="1" smtClean="0">
                          <a:latin typeface="Tw Cen MT" pitchFamily="34" charset="0"/>
                        </a:rPr>
                        <a:t>año</a:t>
                      </a:r>
                      <a:r>
                        <a:rPr lang="en-US" sz="1100" dirty="0" smtClean="0">
                          <a:latin typeface="Tw Cen MT" pitchFamily="34" charset="0"/>
                        </a:rPr>
                        <a:t>)</a:t>
                      </a:r>
                      <a:endParaRPr lang="en-US" sz="1100" dirty="0">
                        <a:latin typeface="Tw Cen MT" pitchFamily="34" charset="0"/>
                      </a:endParaRPr>
                    </a:p>
                  </a:txBody>
                  <a:tcPr anchor="ctr"/>
                </a:tc>
              </a:tr>
              <a:tr h="609793">
                <a:tc>
                  <a:txBody>
                    <a:bodyPr/>
                    <a:lstStyle/>
                    <a:p>
                      <a:pPr marL="0" lvl="0" indent="0" algn="just">
                        <a:lnSpc>
                          <a:spcPct val="115000"/>
                        </a:lnSpc>
                        <a:spcAft>
                          <a:spcPts val="0"/>
                        </a:spcAft>
                        <a:buFont typeface="+mj-lt"/>
                        <a:buNone/>
                      </a:pPr>
                      <a:r>
                        <a:rPr lang="es-ES_tradnl" sz="1200" dirty="0" smtClean="0">
                          <a:effectLst/>
                          <a:latin typeface="Tw Cen MT" pitchFamily="34" charset="0"/>
                        </a:rPr>
                        <a:t>1. Contar </a:t>
                      </a:r>
                      <a:r>
                        <a:rPr lang="es-ES_tradnl" sz="1200" dirty="0">
                          <a:effectLst/>
                          <a:latin typeface="Tw Cen MT" pitchFamily="34" charset="0"/>
                        </a:rPr>
                        <a:t>con un compromiso integrado de alto nivel en promoción de exportaciones.</a:t>
                      </a:r>
                      <a:endParaRPr lang="es-DO" sz="1200" dirty="0">
                        <a:effectLst/>
                        <a:latin typeface="Tw Cen MT" pitchFamily="34" charset="0"/>
                        <a:ea typeface="MS Mincho" panose="02020609040205080304" pitchFamily="49" charset="-128"/>
                      </a:endParaRPr>
                    </a:p>
                  </a:txBody>
                  <a:tcPr/>
                </a:tc>
                <a:tc>
                  <a:txBody>
                    <a:bodyPr/>
                    <a:lstStyle/>
                    <a:p>
                      <a:pPr algn="ctr">
                        <a:lnSpc>
                          <a:spcPct val="100000"/>
                        </a:lnSpc>
                        <a:spcAft>
                          <a:spcPts val="0"/>
                        </a:spcAft>
                      </a:pPr>
                      <a:r>
                        <a:rPr lang="es-ES_tradnl" sz="1200" dirty="0">
                          <a:effectLst/>
                          <a:latin typeface="Tw Cen MT" pitchFamily="34" charset="0"/>
                        </a:rPr>
                        <a:t>1.1 Realización de dos reuniones al año de la </a:t>
                      </a:r>
                      <a:r>
                        <a:rPr lang="es-ES_tradnl" sz="1200" dirty="0" smtClean="0">
                          <a:effectLst/>
                          <a:latin typeface="Tw Cen MT" pitchFamily="34" charset="0"/>
                        </a:rPr>
                        <a:t>Mesa </a:t>
                      </a:r>
                      <a:r>
                        <a:rPr lang="es-ES_tradnl" sz="1200" dirty="0">
                          <a:effectLst/>
                          <a:latin typeface="Tw Cen MT" pitchFamily="34" charset="0"/>
                        </a:rPr>
                        <a:t>de </a:t>
                      </a:r>
                      <a:r>
                        <a:rPr lang="es-ES_tradnl" sz="1200" dirty="0" smtClean="0">
                          <a:effectLst/>
                          <a:latin typeface="Tw Cen MT" pitchFamily="34" charset="0"/>
                        </a:rPr>
                        <a:t>Exportaciones</a:t>
                      </a:r>
                      <a:r>
                        <a:rPr lang="es-ES_tradnl" sz="1200" dirty="0">
                          <a:effectLst/>
                          <a:latin typeface="Tw Cen MT" pitchFamily="34" charset="0"/>
                        </a:rPr>
                        <a:t>.</a:t>
                      </a:r>
                      <a:endParaRPr lang="es-DO" sz="1200" dirty="0">
                        <a:effectLst/>
                        <a:latin typeface="Tw Cen MT" pitchFamily="34" charset="0"/>
                      </a:endParaRPr>
                    </a:p>
                    <a:p>
                      <a:pPr algn="ctr">
                        <a:lnSpc>
                          <a:spcPct val="100000"/>
                        </a:lnSpc>
                        <a:spcAft>
                          <a:spcPts val="0"/>
                        </a:spcAft>
                      </a:pPr>
                      <a:r>
                        <a:rPr lang="es-ES_tradnl" sz="1200" dirty="0">
                          <a:effectLst/>
                          <a:latin typeface="Tw Cen MT" pitchFamily="34" charset="0"/>
                        </a:rPr>
                        <a:t>1.2 </a:t>
                      </a:r>
                      <a:r>
                        <a:rPr lang="es-ES_tradnl" sz="1200" dirty="0" smtClean="0">
                          <a:effectLst/>
                          <a:latin typeface="Tw Cen MT" pitchFamily="34" charset="0"/>
                        </a:rPr>
                        <a:t>Diseño </a:t>
                      </a:r>
                      <a:r>
                        <a:rPr lang="es-ES_tradnl" sz="1200" dirty="0">
                          <a:effectLst/>
                          <a:latin typeface="Tw Cen MT" pitchFamily="34" charset="0"/>
                        </a:rPr>
                        <a:t>de un plan de trabajo de la Mesa de Exportaciones.</a:t>
                      </a:r>
                      <a:endParaRPr lang="es-DO" sz="1200" dirty="0">
                        <a:effectLst/>
                        <a:latin typeface="Tw Cen MT" pitchFamily="34" charset="0"/>
                      </a:endParaRPr>
                    </a:p>
                    <a:p>
                      <a:pPr algn="ctr">
                        <a:lnSpc>
                          <a:spcPct val="100000"/>
                        </a:lnSpc>
                        <a:spcAft>
                          <a:spcPts val="0"/>
                        </a:spcAft>
                      </a:pPr>
                      <a:r>
                        <a:rPr lang="es-ES_tradnl" sz="1200" dirty="0">
                          <a:effectLst/>
                          <a:latin typeface="Tw Cen MT" pitchFamily="34" charset="0"/>
                        </a:rPr>
                        <a:t>1.3 Cumplimiento del plan de trabajo en un mínimo de un 80%.</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_tradnl" sz="1200" dirty="0">
                          <a:effectLst/>
                          <a:latin typeface="Tw Cen MT" pitchFamily="34" charset="0"/>
                        </a:rPr>
                        <a:t>Presidencia de la República, MIC, CEI-RD, CNZFE, PROINDUSTRIA, MA, CONEP, AIRD, ADOZONA, ADOEXPO, JAD, FEDOCAMARAS.</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_tradnl" sz="1200" dirty="0" smtClean="0">
                          <a:effectLst/>
                          <a:latin typeface="Tw Cen MT" pitchFamily="34" charset="0"/>
                        </a:rPr>
                        <a:t>4to</a:t>
                      </a:r>
                      <a:r>
                        <a:rPr lang="es-ES_tradnl" sz="1200" baseline="0" dirty="0" smtClean="0">
                          <a:effectLst/>
                          <a:latin typeface="Tw Cen MT" pitchFamily="34" charset="0"/>
                        </a:rPr>
                        <a:t> </a:t>
                      </a:r>
                      <a:r>
                        <a:rPr lang="es-ES_tradnl" sz="1200" dirty="0" smtClean="0">
                          <a:effectLst/>
                          <a:latin typeface="Tw Cen MT" pitchFamily="34" charset="0"/>
                        </a:rPr>
                        <a:t> trimestre 2016</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r h="883604">
                <a:tc>
                  <a:txBody>
                    <a:bodyPr/>
                    <a:lstStyle/>
                    <a:p>
                      <a:pPr algn="just">
                        <a:lnSpc>
                          <a:spcPct val="115000"/>
                        </a:lnSpc>
                        <a:spcAft>
                          <a:spcPts val="1000"/>
                        </a:spcAft>
                      </a:pPr>
                      <a:r>
                        <a:rPr lang="es-ES_tradnl" sz="1200" dirty="0">
                          <a:effectLst/>
                          <a:latin typeface="Tw Cen MT" pitchFamily="34" charset="0"/>
                        </a:rPr>
                        <a:t>2. Contar </a:t>
                      </a:r>
                      <a:r>
                        <a:rPr lang="es-ES_tradnl" sz="1200" dirty="0" smtClean="0">
                          <a:effectLst/>
                          <a:latin typeface="Tw Cen MT" pitchFamily="34" charset="0"/>
                        </a:rPr>
                        <a:t>con </a:t>
                      </a:r>
                      <a:r>
                        <a:rPr lang="es-ES_tradnl" sz="1200" dirty="0">
                          <a:effectLst/>
                          <a:latin typeface="Tw Cen MT" pitchFamily="34" charset="0"/>
                        </a:rPr>
                        <a:t>r</a:t>
                      </a:r>
                      <a:r>
                        <a:rPr lang="es-ES_tradnl" sz="1200" dirty="0" smtClean="0">
                          <a:effectLst/>
                          <a:latin typeface="Tw Cen MT" pitchFamily="34" charset="0"/>
                        </a:rPr>
                        <a:t>ecursos financieros </a:t>
                      </a:r>
                      <a:r>
                        <a:rPr lang="es-ES_tradnl" sz="1200" dirty="0">
                          <a:effectLst/>
                          <a:latin typeface="Tw Cen MT" pitchFamily="34" charset="0"/>
                        </a:rPr>
                        <a:t>para el fortalecimiento y promoción de </a:t>
                      </a:r>
                      <a:r>
                        <a:rPr lang="es-ES_tradnl" sz="1200" dirty="0" smtClean="0">
                          <a:effectLst/>
                          <a:latin typeface="Tw Cen MT" pitchFamily="34" charset="0"/>
                        </a:rPr>
                        <a:t>la oferta exportable (creación </a:t>
                      </a:r>
                      <a:r>
                        <a:rPr lang="es-ES_tradnl" sz="1200" dirty="0">
                          <a:effectLst/>
                          <a:latin typeface="Tw Cen MT" pitchFamily="34" charset="0"/>
                        </a:rPr>
                        <a:t>de un Fondo de Promoción de Exportaciones, entre otros).</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00000"/>
                        </a:lnSpc>
                        <a:spcAft>
                          <a:spcPts val="0"/>
                        </a:spcAft>
                      </a:pPr>
                      <a:r>
                        <a:rPr lang="es-ES_tradnl" sz="1200" dirty="0">
                          <a:effectLst/>
                          <a:latin typeface="Tw Cen MT" pitchFamily="34" charset="0"/>
                        </a:rPr>
                        <a:t>2.1 Creación de un fondo de promoción de exportaciones </a:t>
                      </a:r>
                      <a:endParaRPr lang="es-DO" sz="1200" dirty="0">
                        <a:effectLst/>
                        <a:latin typeface="Tw Cen MT" pitchFamily="34" charset="0"/>
                      </a:endParaRPr>
                    </a:p>
                    <a:p>
                      <a:pPr algn="ctr">
                        <a:lnSpc>
                          <a:spcPct val="100000"/>
                        </a:lnSpc>
                        <a:spcAft>
                          <a:spcPts val="0"/>
                        </a:spcAft>
                      </a:pPr>
                      <a:r>
                        <a:rPr lang="es-ES_tradnl" sz="1200" dirty="0">
                          <a:effectLst/>
                          <a:latin typeface="Tw Cen MT" pitchFamily="34" charset="0"/>
                        </a:rPr>
                        <a:t>2.2 Fondo para asistir y formar técnicamente a las empresas</a:t>
                      </a:r>
                      <a:endParaRPr lang="es-DO" sz="1200" dirty="0">
                        <a:effectLst/>
                        <a:latin typeface="Tw Cen MT" pitchFamily="34" charset="0"/>
                      </a:endParaRPr>
                    </a:p>
                    <a:p>
                      <a:pPr algn="ctr">
                        <a:lnSpc>
                          <a:spcPct val="100000"/>
                        </a:lnSpc>
                        <a:spcAft>
                          <a:spcPts val="0"/>
                        </a:spcAft>
                      </a:pPr>
                      <a:r>
                        <a:rPr lang="es-ES_tradnl" sz="1200" dirty="0">
                          <a:effectLst/>
                          <a:latin typeface="Tw Cen MT" pitchFamily="34" charset="0"/>
                        </a:rPr>
                        <a:t>2.3 Fondo para la realización de estudios de Mercado</a:t>
                      </a:r>
                      <a:endParaRPr lang="es-DO" sz="1200" dirty="0">
                        <a:effectLst/>
                        <a:latin typeface="Tw Cen MT" pitchFamily="34" charset="0"/>
                      </a:endParaRPr>
                    </a:p>
                    <a:p>
                      <a:pPr algn="ctr">
                        <a:lnSpc>
                          <a:spcPct val="100000"/>
                        </a:lnSpc>
                        <a:spcAft>
                          <a:spcPts val="0"/>
                        </a:spcAft>
                      </a:pPr>
                      <a:r>
                        <a:rPr lang="es-ES_tradnl" sz="1200" dirty="0">
                          <a:effectLst/>
                          <a:latin typeface="Tw Cen MT" pitchFamily="34" charset="0"/>
                        </a:rPr>
                        <a:t>2.4 Creación de </a:t>
                      </a:r>
                      <a:r>
                        <a:rPr lang="es-ES_tradnl" sz="1200" dirty="0" smtClean="0">
                          <a:effectLst/>
                          <a:latin typeface="Tw Cen MT" pitchFamily="34" charset="0"/>
                        </a:rPr>
                        <a:t>cinco (5) </a:t>
                      </a:r>
                      <a:r>
                        <a:rPr lang="es-ES_tradnl" sz="1200" dirty="0">
                          <a:effectLst/>
                          <a:latin typeface="Tw Cen MT" pitchFamily="34" charset="0"/>
                        </a:rPr>
                        <a:t>Sociedades de Garantías Recíprocas</a:t>
                      </a:r>
                      <a:endParaRPr lang="es-DO" sz="1200" dirty="0">
                        <a:effectLst/>
                        <a:latin typeface="Tw Cen MT" pitchFamily="34" charset="0"/>
                      </a:endParaRPr>
                    </a:p>
                    <a:p>
                      <a:pPr algn="ctr">
                        <a:lnSpc>
                          <a:spcPct val="100000"/>
                        </a:lnSpc>
                        <a:spcAft>
                          <a:spcPts val="0"/>
                        </a:spcAft>
                      </a:pPr>
                      <a:r>
                        <a:rPr lang="es-ES_tradnl" sz="1200" dirty="0">
                          <a:effectLst/>
                          <a:latin typeface="Tw Cen MT" pitchFamily="34" charset="0"/>
                        </a:rPr>
                        <a:t>2.5 Creación de Fondos de Garantías </a:t>
                      </a:r>
                      <a:r>
                        <a:rPr lang="es-ES_tradnl" sz="1200" dirty="0" smtClean="0">
                          <a:effectLst/>
                          <a:latin typeface="Tw Cen MT" pitchFamily="34" charset="0"/>
                        </a:rPr>
                        <a:t>Recíprocas</a:t>
                      </a:r>
                    </a:p>
                    <a:p>
                      <a:pPr algn="ctr">
                        <a:lnSpc>
                          <a:spcPct val="100000"/>
                        </a:lnSpc>
                        <a:spcAft>
                          <a:spcPts val="0"/>
                        </a:spcAft>
                      </a:pPr>
                      <a:r>
                        <a:rPr lang="es-ES_tradnl" sz="1200" dirty="0" smtClean="0">
                          <a:effectLst/>
                          <a:latin typeface="Tw Cen MT" pitchFamily="34" charset="0"/>
                          <a:ea typeface="Calibri" panose="020F0502020204030204" pitchFamily="34" charset="0"/>
                          <a:cs typeface="Times New Roman" panose="02020603050405020304" pitchFamily="18" charset="0"/>
                        </a:rPr>
                        <a:t>2.6</a:t>
                      </a:r>
                      <a:r>
                        <a:rPr lang="es-ES_tradnl" sz="1200" baseline="0" dirty="0" smtClean="0">
                          <a:effectLst/>
                          <a:latin typeface="Tw Cen MT" pitchFamily="34" charset="0"/>
                          <a:ea typeface="Calibri" panose="020F0502020204030204" pitchFamily="34" charset="0"/>
                          <a:cs typeface="Times New Roman" panose="02020603050405020304" pitchFamily="18" charset="0"/>
                        </a:rPr>
                        <a:t> Garantizar que el BANDEX opere de manera sostenible y eficiente para los fines que fue creado</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_tradnl" sz="1200" dirty="0">
                          <a:effectLst/>
                          <a:latin typeface="Tw Cen MT" pitchFamily="34" charset="0"/>
                        </a:rPr>
                        <a:t>Presidencia de la República, MIC, CEI-RD, CNZFE, PROINDUSTRIA, MA, CONEP, AIRD, ADOZONA, ADOEXPO, JAD, FEDOCAMARAS</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ES_tradnl" sz="1200" dirty="0" smtClean="0">
                          <a:effectLst/>
                          <a:latin typeface="Tw Cen MT" pitchFamily="34" charset="0"/>
                        </a:rPr>
                        <a:t>1er trimestre 2017</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r h="522979">
                <a:tc>
                  <a:txBody>
                    <a:bodyPr/>
                    <a:lstStyle/>
                    <a:p>
                      <a:pPr algn="just">
                        <a:lnSpc>
                          <a:spcPct val="115000"/>
                        </a:lnSpc>
                        <a:spcAft>
                          <a:spcPts val="1000"/>
                        </a:spcAft>
                      </a:pPr>
                      <a:r>
                        <a:rPr lang="es-ES_tradnl" sz="1200" dirty="0" smtClean="0">
                          <a:effectLst/>
                          <a:latin typeface="Tw Cen MT" pitchFamily="34" charset="0"/>
                        </a:rPr>
                        <a:t>3. </a:t>
                      </a:r>
                      <a:r>
                        <a:rPr lang="es-ES_tradnl" sz="1200" dirty="0">
                          <a:effectLst/>
                          <a:latin typeface="Tw Cen MT" pitchFamily="34" charset="0"/>
                        </a:rPr>
                        <a:t>Proveer asistencia técnica y formación en exportaciones a las empresas.</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00000"/>
                        </a:lnSpc>
                        <a:spcAft>
                          <a:spcPts val="0"/>
                        </a:spcAft>
                      </a:pPr>
                      <a:r>
                        <a:rPr lang="es-ES_tradnl" sz="1200" dirty="0" smtClean="0">
                          <a:effectLst/>
                          <a:latin typeface="Tw Cen MT" pitchFamily="34" charset="0"/>
                        </a:rPr>
                        <a:t>3.1 </a:t>
                      </a:r>
                      <a:r>
                        <a:rPr lang="es-ES_tradnl" sz="1200" dirty="0">
                          <a:effectLst/>
                          <a:latin typeface="Tw Cen MT" pitchFamily="34" charset="0"/>
                        </a:rPr>
                        <a:t>Desarrollo de 100 planes de exportación al año.</a:t>
                      </a:r>
                      <a:endParaRPr lang="es-DO" sz="1200" dirty="0">
                        <a:effectLst/>
                        <a:latin typeface="Tw Cen MT" pitchFamily="34" charset="0"/>
                      </a:endParaRPr>
                    </a:p>
                    <a:p>
                      <a:pPr algn="ctr">
                        <a:lnSpc>
                          <a:spcPct val="100000"/>
                        </a:lnSpc>
                        <a:spcAft>
                          <a:spcPts val="0"/>
                        </a:spcAft>
                      </a:pPr>
                      <a:r>
                        <a:rPr lang="es-ES_tradnl" sz="1200" dirty="0" smtClean="0">
                          <a:effectLst/>
                          <a:latin typeface="Tw Cen MT" pitchFamily="34" charset="0"/>
                        </a:rPr>
                        <a:t>3.2 </a:t>
                      </a:r>
                      <a:r>
                        <a:rPr lang="es-ES_tradnl" sz="1200" dirty="0">
                          <a:effectLst/>
                          <a:latin typeface="Tw Cen MT" pitchFamily="34" charset="0"/>
                        </a:rPr>
                        <a:t>Diseño de un plan de formación en comercio exterior.</a:t>
                      </a:r>
                      <a:endParaRPr lang="es-DO" sz="1200" dirty="0">
                        <a:effectLst/>
                        <a:latin typeface="Tw Cen MT" pitchFamily="34" charset="0"/>
                      </a:endParaRPr>
                    </a:p>
                    <a:p>
                      <a:pPr algn="ctr">
                        <a:lnSpc>
                          <a:spcPct val="100000"/>
                        </a:lnSpc>
                        <a:spcAft>
                          <a:spcPts val="0"/>
                        </a:spcAft>
                      </a:pPr>
                      <a:r>
                        <a:rPr lang="es-ES_tradnl" sz="1200" dirty="0" smtClean="0">
                          <a:effectLst/>
                          <a:latin typeface="Tw Cen MT" pitchFamily="34" charset="0"/>
                        </a:rPr>
                        <a:t>3.3 1,000 </a:t>
                      </a:r>
                      <a:r>
                        <a:rPr lang="es-ES_tradnl" sz="1200" dirty="0">
                          <a:effectLst/>
                          <a:latin typeface="Tw Cen MT" pitchFamily="34" charset="0"/>
                        </a:rPr>
                        <a:t>personas capacitadas al año</a:t>
                      </a:r>
                      <a:r>
                        <a:rPr lang="es-ES_tradnl" sz="1200" dirty="0" smtClean="0">
                          <a:effectLst/>
                          <a:latin typeface="Tw Cen MT" pitchFamily="34" charset="0"/>
                        </a:rPr>
                        <a:t>.</a:t>
                      </a:r>
                    </a:p>
                    <a:p>
                      <a:pPr algn="ctr">
                        <a:lnSpc>
                          <a:spcPct val="100000"/>
                        </a:lnSpc>
                        <a:spcAft>
                          <a:spcPts val="0"/>
                        </a:spcAft>
                      </a:pPr>
                      <a:r>
                        <a:rPr lang="es-ES_tradnl" sz="1200" dirty="0" smtClean="0">
                          <a:effectLst/>
                          <a:latin typeface="Tw Cen MT" pitchFamily="34" charset="0"/>
                        </a:rPr>
                        <a:t>3.4 Realización de 5 estudios</a:t>
                      </a:r>
                      <a:r>
                        <a:rPr lang="es-ES_tradnl" sz="1200" baseline="0" dirty="0" smtClean="0">
                          <a:effectLst/>
                          <a:latin typeface="Tw Cen MT" pitchFamily="34" charset="0"/>
                        </a:rPr>
                        <a:t> al año de mercados destinos de exportaciones dominicanas</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n-US" sz="1200" dirty="0">
                          <a:effectLst/>
                          <a:latin typeface="Tw Cen MT" pitchFamily="34" charset="0"/>
                        </a:rPr>
                        <a:t>MIC, CEI-RD, PROINDUSTRIA, CNZFE, CONEP, AIRD, ADOZONA, ADOEXPO</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n-US" sz="1200" dirty="0" smtClean="0">
                          <a:effectLst/>
                          <a:latin typeface="Tw Cen MT" pitchFamily="34" charset="0"/>
                        </a:rPr>
                        <a:t>1er </a:t>
                      </a:r>
                      <a:r>
                        <a:rPr lang="en-US" sz="1200" dirty="0" err="1" smtClean="0">
                          <a:effectLst/>
                          <a:latin typeface="Tw Cen MT" pitchFamily="34" charset="0"/>
                        </a:rPr>
                        <a:t>trimestre</a:t>
                      </a:r>
                      <a:r>
                        <a:rPr lang="en-US" sz="1200" baseline="0" dirty="0" smtClean="0">
                          <a:effectLst/>
                          <a:latin typeface="Tw Cen MT" pitchFamily="34" charset="0"/>
                        </a:rPr>
                        <a:t> </a:t>
                      </a:r>
                      <a:r>
                        <a:rPr lang="en-US" sz="1200" dirty="0" smtClean="0">
                          <a:effectLst/>
                          <a:latin typeface="Tw Cen MT" pitchFamily="34" charset="0"/>
                        </a:rPr>
                        <a:t>2017</a:t>
                      </a:r>
                      <a:endParaRPr lang="es-DO" sz="1200" dirty="0">
                        <a:effectLst/>
                        <a:latin typeface="Tw Cen MT" pitchFamily="34" charset="0"/>
                        <a:ea typeface="Calibri" panose="020F0502020204030204" pitchFamily="34" charset="0"/>
                        <a:cs typeface="Times New Roman" panose="02020603050405020304" pitchFamily="18" charset="0"/>
                      </a:endParaRPr>
                    </a:p>
                  </a:txBody>
                  <a:tcPr/>
                </a:tc>
              </a:tr>
              <a:tr h="522979">
                <a:tc>
                  <a:txBody>
                    <a:bodyPr/>
                    <a:lstStyle/>
                    <a:p>
                      <a:pPr algn="just">
                        <a:lnSpc>
                          <a:spcPct val="115000"/>
                        </a:lnSpc>
                        <a:spcAft>
                          <a:spcPts val="1000"/>
                        </a:spcAft>
                      </a:pPr>
                      <a:r>
                        <a:rPr lang="es-US" sz="1200" noProof="0" smtClean="0">
                          <a:effectLst/>
                          <a:latin typeface="Tw Cen MT" pitchFamily="34" charset="0"/>
                        </a:rPr>
                        <a:t>4. Aprovechar los acuerdos</a:t>
                      </a:r>
                      <a:r>
                        <a:rPr lang="es-US" sz="1200" baseline="0" noProof="0" smtClean="0">
                          <a:effectLst/>
                          <a:latin typeface="Tw Cen MT" pitchFamily="34" charset="0"/>
                        </a:rPr>
                        <a:t> </a:t>
                      </a:r>
                      <a:r>
                        <a:rPr lang="es-US" sz="1200" noProof="0" smtClean="0">
                          <a:effectLst/>
                          <a:latin typeface="Tw Cen MT" pitchFamily="34" charset="0"/>
                        </a:rPr>
                        <a:t>de libre comercio</a:t>
                      </a:r>
                      <a:r>
                        <a:rPr lang="es-US" sz="1200" baseline="0" noProof="0" smtClean="0">
                          <a:effectLst/>
                          <a:latin typeface="Tw Cen MT" pitchFamily="34" charset="0"/>
                        </a:rPr>
                        <a:t> suscritos por el país</a:t>
                      </a:r>
                      <a:endParaRPr lang="es-US" sz="1200" noProof="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00000"/>
                        </a:lnSpc>
                        <a:spcAft>
                          <a:spcPts val="0"/>
                        </a:spcAft>
                      </a:pPr>
                      <a:r>
                        <a:rPr lang="es-US" sz="1200" noProof="0" dirty="0" smtClean="0">
                          <a:effectLst/>
                          <a:latin typeface="Tw Cen MT" pitchFamily="34" charset="0"/>
                        </a:rPr>
                        <a:t>4.1 Inclusión del tema en</a:t>
                      </a:r>
                      <a:r>
                        <a:rPr lang="es-US" sz="1200" baseline="0" noProof="0" dirty="0" smtClean="0">
                          <a:effectLst/>
                          <a:latin typeface="Tw Cen MT" pitchFamily="34" charset="0"/>
                        </a:rPr>
                        <a:t> el plan de trabajo de la Mesa de Exportación</a:t>
                      </a:r>
                    </a:p>
                    <a:p>
                      <a:pPr algn="ctr">
                        <a:lnSpc>
                          <a:spcPct val="100000"/>
                        </a:lnSpc>
                        <a:spcAft>
                          <a:spcPts val="0"/>
                        </a:spcAft>
                      </a:pPr>
                      <a:r>
                        <a:rPr lang="es-US" sz="1200" baseline="0" noProof="0" dirty="0" smtClean="0">
                          <a:effectLst/>
                          <a:latin typeface="Tw Cen MT" pitchFamily="34" charset="0"/>
                        </a:rPr>
                        <a:t>4.2 Analizar esquemas de libre comercio que puedan ser implementados para favorecer al sector exportador (ej. Acuerdos Alcance Parcial).  </a:t>
                      </a:r>
                      <a:endParaRPr lang="es-US" sz="1200" noProof="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US" sz="1200" noProof="0" dirty="0" smtClean="0">
                          <a:effectLst/>
                          <a:latin typeface="Tw Cen MT" pitchFamily="34" charset="0"/>
                        </a:rPr>
                        <a:t>MIC, CEI-RD, PROINDUSTRIA, MIREX, CNZFE, CONEP, AIRD, ADOZONA, ADOEXPO</a:t>
                      </a:r>
                      <a:endParaRPr lang="es-US" sz="1200" noProof="0" dirty="0">
                        <a:effectLst/>
                        <a:latin typeface="Tw Cen MT" pitchFamily="34" charset="0"/>
                        <a:ea typeface="Calibri" panose="020F0502020204030204" pitchFamily="34" charset="0"/>
                        <a:cs typeface="Times New Roman" panose="02020603050405020304" pitchFamily="18" charset="0"/>
                      </a:endParaRPr>
                    </a:p>
                  </a:txBody>
                  <a:tcPr/>
                </a:tc>
                <a:tc>
                  <a:txBody>
                    <a:bodyPr/>
                    <a:lstStyle/>
                    <a:p>
                      <a:pPr algn="ctr">
                        <a:lnSpc>
                          <a:spcPct val="115000"/>
                        </a:lnSpc>
                        <a:spcAft>
                          <a:spcPts val="1000"/>
                        </a:spcAft>
                      </a:pPr>
                      <a:r>
                        <a:rPr lang="es-US" sz="1200" noProof="0" dirty="0" smtClean="0">
                          <a:effectLst/>
                          <a:latin typeface="Tw Cen MT" pitchFamily="34" charset="0"/>
                        </a:rPr>
                        <a:t>3er</a:t>
                      </a:r>
                      <a:r>
                        <a:rPr lang="es-US" sz="1200" baseline="0" noProof="0" dirty="0" smtClean="0">
                          <a:effectLst/>
                          <a:latin typeface="Tw Cen MT" pitchFamily="34" charset="0"/>
                        </a:rPr>
                        <a:t> trimestre </a:t>
                      </a:r>
                      <a:r>
                        <a:rPr lang="es-US" sz="1200" noProof="0" dirty="0" smtClean="0">
                          <a:effectLst/>
                          <a:latin typeface="Tw Cen MT" pitchFamily="34" charset="0"/>
                        </a:rPr>
                        <a:t>2016</a:t>
                      </a:r>
                      <a:endParaRPr lang="es-US" sz="1200" noProof="0" dirty="0">
                        <a:effectLst/>
                        <a:latin typeface="Tw Cen MT" pitchFamily="34" charset="0"/>
                        <a:ea typeface="Calibri" panose="020F0502020204030204" pitchFamily="34" charset="0"/>
                        <a:cs typeface="Times New Roman" panose="02020603050405020304" pitchFamily="18" charset="0"/>
                      </a:endParaRPr>
                    </a:p>
                  </a:txBody>
                  <a:tcPr/>
                </a:tc>
              </a:tr>
            </a:tbl>
          </a:graphicData>
        </a:graphic>
      </p:graphicFrame>
      <p:sp>
        <p:nvSpPr>
          <p:cNvPr id="7"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8"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14"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15"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25581265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ounded Rectangle 31"/>
          <p:cNvSpPr/>
          <p:nvPr/>
        </p:nvSpPr>
        <p:spPr>
          <a:xfrm>
            <a:off x="152400" y="3290248"/>
            <a:ext cx="6781799" cy="949656"/>
          </a:xfrm>
          <a:prstGeom prst="roundRect">
            <a:avLst/>
          </a:prstGeom>
          <a:ln>
            <a:solidFill>
              <a:schemeClr val="tx1">
                <a:lumMod val="50000"/>
                <a:lumOff val="50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7" name="10 Marcador de contenido"/>
          <p:cNvSpPr>
            <a:spLocks noGrp="1"/>
          </p:cNvSpPr>
          <p:nvPr>
            <p:ph idx="1"/>
          </p:nvPr>
        </p:nvSpPr>
        <p:spPr>
          <a:xfrm>
            <a:off x="-1" y="1752600"/>
            <a:ext cx="7606173" cy="1280995"/>
          </a:xfrm>
          <a:prstGeom prst="homePlate">
            <a:avLst/>
          </a:prstGeom>
          <a:solidFill>
            <a:srgbClr val="0070C0"/>
          </a:solidFill>
        </p:spPr>
        <p:txBody>
          <a:bodyPr anchor="ctr">
            <a:noAutofit/>
          </a:bodyPr>
          <a:lstStyle/>
          <a:p>
            <a:pPr marL="0" indent="0" algn="ctr">
              <a:buNone/>
            </a:pPr>
            <a:r>
              <a:rPr lang="es-ES" sz="2200" b="1" dirty="0" smtClean="0">
                <a:solidFill>
                  <a:schemeClr val="bg1"/>
                </a:solidFill>
                <a:effectLst>
                  <a:outerShdw blurRad="38100" dist="38100" dir="2700000" algn="tl">
                    <a:srgbClr val="000000">
                      <a:alpha val="43137"/>
                    </a:srgbClr>
                  </a:outerShdw>
                </a:effectLst>
                <a:latin typeface="Tw Cen MT" pitchFamily="34" charset="0"/>
              </a:rPr>
              <a:t>MEJORAR LA INFRAESTRUCTURA, FORTALECER EL COMERCIO Y LA PROMOCIÓN DEL PAÍS EN EL EXTERIOR</a:t>
            </a:r>
          </a:p>
          <a:p>
            <a:pPr marL="0" lvl="0" indent="0" algn="ctr">
              <a:spcBef>
                <a:spcPts val="0"/>
              </a:spcBef>
              <a:buNone/>
            </a:pPr>
            <a:r>
              <a:rPr lang="en-US" sz="2000" dirty="0" smtClean="0">
                <a:solidFill>
                  <a:schemeClr val="bg1">
                    <a:lumMod val="95000"/>
                  </a:schemeClr>
                </a:solidFill>
                <a:latin typeface="Tw Cen MT" pitchFamily="34" charset="0"/>
              </a:rPr>
              <a:t>Líder</a:t>
            </a:r>
            <a:r>
              <a:rPr lang="en-US" sz="2000" dirty="0">
                <a:solidFill>
                  <a:schemeClr val="bg1">
                    <a:lumMod val="95000"/>
                  </a:schemeClr>
                </a:solidFill>
                <a:latin typeface="Tw Cen MT" pitchFamily="34" charset="0"/>
              </a:rPr>
              <a:t>: </a:t>
            </a:r>
            <a:r>
              <a:rPr lang="en-US" sz="2000" dirty="0" smtClean="0">
                <a:solidFill>
                  <a:schemeClr val="bg1">
                    <a:lumMod val="95000"/>
                  </a:schemeClr>
                </a:solidFill>
                <a:latin typeface="Tw Cen MT" pitchFamily="34" charset="0"/>
              </a:rPr>
              <a:t>Circe Almánzar</a:t>
            </a:r>
            <a:endParaRPr lang="en-US" sz="2000" dirty="0">
              <a:solidFill>
                <a:schemeClr val="bg1">
                  <a:lumMod val="95000"/>
                </a:schemeClr>
              </a:solidFill>
              <a:latin typeface="Tw Cen MT" pitchFamily="34" charset="0"/>
            </a:endParaRPr>
          </a:p>
        </p:txBody>
      </p:sp>
      <p:sp>
        <p:nvSpPr>
          <p:cNvPr id="18" name="3 Elipse"/>
          <p:cNvSpPr/>
          <p:nvPr/>
        </p:nvSpPr>
        <p:spPr>
          <a:xfrm>
            <a:off x="228600" y="3518848"/>
            <a:ext cx="512064" cy="512064"/>
          </a:xfrm>
          <a:prstGeom prst="ellipse">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r>
              <a:rPr lang="en-US" sz="3200" b="1" dirty="0">
                <a:solidFill>
                  <a:prstClr val="white"/>
                </a:solidFill>
                <a:latin typeface="Tw Cen MT" pitchFamily="34" charset="0"/>
              </a:rPr>
              <a:t>1</a:t>
            </a:r>
          </a:p>
        </p:txBody>
      </p:sp>
      <p:sp>
        <p:nvSpPr>
          <p:cNvPr id="19" name="11 CuadroTexto"/>
          <p:cNvSpPr txBox="1"/>
          <p:nvPr/>
        </p:nvSpPr>
        <p:spPr>
          <a:xfrm>
            <a:off x="762001" y="4361445"/>
            <a:ext cx="6172198"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Hacer de la República Dominicana un </a:t>
            </a:r>
            <a:r>
              <a:rPr lang="es-ES" sz="2000" b="1" dirty="0" err="1">
                <a:solidFill>
                  <a:prstClr val="black"/>
                </a:solidFill>
                <a:latin typeface="Tw Cen MT" pitchFamily="34" charset="0"/>
              </a:rPr>
              <a:t>hub</a:t>
            </a:r>
            <a:r>
              <a:rPr lang="es-ES" sz="2000" b="1" dirty="0">
                <a:solidFill>
                  <a:prstClr val="black"/>
                </a:solidFill>
                <a:latin typeface="Tw Cen MT" pitchFamily="34" charset="0"/>
              </a:rPr>
              <a:t> en transporte, conectividad logística y atracción ferial (Transporte de carga y de pasajeros competitivo y confiable)</a:t>
            </a:r>
          </a:p>
        </p:txBody>
      </p:sp>
      <p:sp>
        <p:nvSpPr>
          <p:cNvPr id="21" name="12 Elipse"/>
          <p:cNvSpPr/>
          <p:nvPr/>
        </p:nvSpPr>
        <p:spPr>
          <a:xfrm>
            <a:off x="228600" y="4560940"/>
            <a:ext cx="512064" cy="512064"/>
          </a:xfrm>
          <a:prstGeom prst="ellipse">
            <a:avLst/>
          </a:prstGeom>
          <a:solidFill>
            <a:schemeClr val="accent5">
              <a:lumMod val="60000"/>
              <a:lumOff val="40000"/>
            </a:schemeClr>
          </a:solidFill>
          <a:ln>
            <a:solidFill>
              <a:schemeClr val="accent5">
                <a:lumMod val="60000"/>
                <a:lumOff val="40000"/>
              </a:schemeClr>
            </a:solid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defTabSz="457200"/>
            <a:r>
              <a:rPr lang="en-US" sz="3200" b="1" dirty="0">
                <a:solidFill>
                  <a:prstClr val="white"/>
                </a:solidFill>
                <a:latin typeface="Tw Cen MT" pitchFamily="34" charset="0"/>
              </a:rPr>
              <a:t>2</a:t>
            </a:r>
          </a:p>
        </p:txBody>
      </p:sp>
      <p:sp>
        <p:nvSpPr>
          <p:cNvPr id="22" name="13 CuadroTexto"/>
          <p:cNvSpPr txBox="1"/>
          <p:nvPr/>
        </p:nvSpPr>
        <p:spPr>
          <a:xfrm>
            <a:off x="762001" y="5466307"/>
            <a:ext cx="6172198"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Marca País: Promoción y apoyo logístico en el exterior y diplomacia comercial y la creación de una disciplina de exportación</a:t>
            </a:r>
          </a:p>
        </p:txBody>
      </p:sp>
      <p:sp>
        <p:nvSpPr>
          <p:cNvPr id="23" name="14 Elipse"/>
          <p:cNvSpPr/>
          <p:nvPr/>
        </p:nvSpPr>
        <p:spPr>
          <a:xfrm>
            <a:off x="228600" y="5685356"/>
            <a:ext cx="512064" cy="512064"/>
          </a:xfrm>
          <a:prstGeom prst="ellipse">
            <a:avLst/>
          </a:prstGeom>
          <a:solidFill>
            <a:srgbClr val="0070C0"/>
          </a:solidFill>
          <a:ln>
            <a:solidFill>
              <a:srgbClr val="0070C0"/>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defTabSz="457200"/>
            <a:r>
              <a:rPr lang="en-US" sz="3200" b="1" dirty="0">
                <a:solidFill>
                  <a:prstClr val="white"/>
                </a:solidFill>
                <a:latin typeface="Tw Cen MT" pitchFamily="34" charset="0"/>
              </a:rPr>
              <a:t>3</a:t>
            </a:r>
          </a:p>
        </p:txBody>
      </p:sp>
      <p:sp>
        <p:nvSpPr>
          <p:cNvPr id="24" name="19 CuadroTexto"/>
          <p:cNvSpPr txBox="1"/>
          <p:nvPr/>
        </p:nvSpPr>
        <p:spPr>
          <a:xfrm>
            <a:off x="828733" y="3276600"/>
            <a:ext cx="6105466" cy="1015663"/>
          </a:xfrm>
          <a:prstGeom prst="rect">
            <a:avLst/>
          </a:prstGeom>
          <a:noFill/>
        </p:spPr>
        <p:txBody>
          <a:bodyPr wrap="square" rtlCol="0">
            <a:spAutoFit/>
          </a:bodyPr>
          <a:lstStyle/>
          <a:p>
            <a:pPr defTabSz="457200"/>
            <a:r>
              <a:rPr lang="es-ES" sz="2000" b="1" dirty="0">
                <a:solidFill>
                  <a:prstClr val="black"/>
                </a:solidFill>
                <a:latin typeface="Tw Cen MT" pitchFamily="34" charset="0"/>
              </a:rPr>
              <a:t>Políticas activas de desarrollo productivo e infraestructura (industrias, zona franca, turismo, vivienda, </a:t>
            </a:r>
            <a:r>
              <a:rPr lang="es-ES" sz="2000" b="1" dirty="0" smtClean="0">
                <a:solidFill>
                  <a:prstClr val="black"/>
                </a:solidFill>
                <a:latin typeface="Tw Cen MT" pitchFamily="34" charset="0"/>
              </a:rPr>
              <a:t>etc.)</a:t>
            </a:r>
            <a:endParaRPr lang="es-ES" sz="2000" b="1" dirty="0">
              <a:solidFill>
                <a:prstClr val="black"/>
              </a:solidFill>
              <a:latin typeface="Tw Cen MT" pitchFamily="34" charset="0"/>
            </a:endParaRPr>
          </a:p>
        </p:txBody>
      </p:sp>
      <p:sp>
        <p:nvSpPr>
          <p:cNvPr id="25" name="1 Rectángulo"/>
          <p:cNvSpPr/>
          <p:nvPr/>
        </p:nvSpPr>
        <p:spPr>
          <a:xfrm>
            <a:off x="7560392" y="1941860"/>
            <a:ext cx="1523174" cy="861774"/>
          </a:xfrm>
          <a:prstGeom prst="rect">
            <a:avLst/>
          </a:prstGeom>
          <a:noFill/>
        </p:spPr>
        <p:txBody>
          <a:bodyPr wrap="none" lIns="91440" tIns="45720" rIns="91440" bIns="45720">
            <a:spAutoFit/>
          </a:bodyPr>
          <a:lstStyle/>
          <a:p>
            <a:pPr algn="ctr" defTabSz="457200"/>
            <a:r>
              <a:rPr lang="es-ES" sz="5000" dirty="0">
                <a:ln w="10160">
                  <a:solidFill>
                    <a:schemeClr val="accent1"/>
                  </a:solidFill>
                  <a:prstDash val="solid"/>
                </a:ln>
                <a:solidFill>
                  <a:srgbClr val="FFFFFF"/>
                </a:solidFill>
                <a:effectLst>
                  <a:outerShdw blurRad="38100" dist="32000" dir="5400000" algn="tl">
                    <a:srgbClr val="000000">
                      <a:alpha val="30000"/>
                    </a:srgbClr>
                  </a:outerShdw>
                </a:effectLst>
                <a:latin typeface="Tw Cen MT" pitchFamily="34" charset="0"/>
              </a:rPr>
              <a:t>EJE </a:t>
            </a:r>
            <a:r>
              <a:rPr lang="es-ES" sz="5000" dirty="0" smtClean="0">
                <a:ln w="10160">
                  <a:solidFill>
                    <a:schemeClr val="accent1"/>
                  </a:solidFill>
                  <a:prstDash val="solid"/>
                </a:ln>
                <a:solidFill>
                  <a:srgbClr val="FFFFFF"/>
                </a:solidFill>
                <a:effectLst>
                  <a:outerShdw blurRad="38100" dist="32000" dir="5400000" algn="tl">
                    <a:srgbClr val="000000">
                      <a:alpha val="30000"/>
                    </a:srgbClr>
                  </a:outerShdw>
                </a:effectLst>
                <a:latin typeface="Tw Cen MT" pitchFamily="34" charset="0"/>
              </a:rPr>
              <a:t>4</a:t>
            </a:r>
            <a:endParaRPr lang="es-ES" sz="5000" dirty="0">
              <a:ln w="10160">
                <a:solidFill>
                  <a:schemeClr val="accent1"/>
                </a:solidFill>
                <a:prstDash val="solid"/>
              </a:ln>
              <a:solidFill>
                <a:srgbClr val="FFFFFF"/>
              </a:solidFill>
              <a:effectLst>
                <a:outerShdw blurRad="38100" dist="32000" dir="5400000" algn="tl">
                  <a:srgbClr val="000000">
                    <a:alpha val="30000"/>
                  </a:srgbClr>
                </a:outerShdw>
              </a:effectLst>
              <a:latin typeface="Tw Cen MT" pitchFamily="34" charset="0"/>
            </a:endParaRPr>
          </a:p>
        </p:txBody>
      </p:sp>
      <p:sp>
        <p:nvSpPr>
          <p:cNvPr id="26"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27"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28"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29"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
        <p:nvSpPr>
          <p:cNvPr id="7" name="Rounded Rectangle 6"/>
          <p:cNvSpPr/>
          <p:nvPr/>
        </p:nvSpPr>
        <p:spPr>
          <a:xfrm>
            <a:off x="7066649" y="3587088"/>
            <a:ext cx="1911303"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r>
              <a:rPr lang="en-US" b="1" dirty="0">
                <a:solidFill>
                  <a:schemeClr val="tx1">
                    <a:lumMod val="85000"/>
                    <a:lumOff val="15000"/>
                  </a:schemeClr>
                </a:solidFill>
                <a:latin typeface="Tw Cen MT" pitchFamily="34" charset="0"/>
              </a:rPr>
              <a:t>Roberto </a:t>
            </a:r>
            <a:r>
              <a:rPr lang="en-US" b="1" dirty="0" err="1">
                <a:solidFill>
                  <a:schemeClr val="tx1">
                    <a:lumMod val="85000"/>
                    <a:lumOff val="15000"/>
                  </a:schemeClr>
                </a:solidFill>
                <a:latin typeface="Tw Cen MT" pitchFamily="34" charset="0"/>
              </a:rPr>
              <a:t>Despradel</a:t>
            </a:r>
            <a:endParaRPr lang="en-US" b="1" dirty="0">
              <a:solidFill>
                <a:schemeClr val="tx1">
                  <a:lumMod val="85000"/>
                  <a:lumOff val="15000"/>
                </a:schemeClr>
              </a:solidFill>
              <a:latin typeface="Tw Cen MT" pitchFamily="34" charset="0"/>
            </a:endParaRPr>
          </a:p>
        </p:txBody>
      </p:sp>
      <p:sp>
        <p:nvSpPr>
          <p:cNvPr id="30" name="Rounded Rectangle 29"/>
          <p:cNvSpPr/>
          <p:nvPr/>
        </p:nvSpPr>
        <p:spPr>
          <a:xfrm>
            <a:off x="7066648" y="4640871"/>
            <a:ext cx="1911304"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pPr algn="ctr"/>
            <a:r>
              <a:rPr lang="en-US" b="1" dirty="0">
                <a:solidFill>
                  <a:schemeClr val="tx1">
                    <a:lumMod val="85000"/>
                    <a:lumOff val="15000"/>
                  </a:schemeClr>
                </a:solidFill>
                <a:latin typeface="Tw Cen MT" pitchFamily="34" charset="0"/>
              </a:rPr>
              <a:t>José Manuel Torres</a:t>
            </a:r>
          </a:p>
        </p:txBody>
      </p:sp>
      <p:sp>
        <p:nvSpPr>
          <p:cNvPr id="31" name="Rounded Rectangle 30"/>
          <p:cNvSpPr/>
          <p:nvPr/>
        </p:nvSpPr>
        <p:spPr>
          <a:xfrm>
            <a:off x="7066649" y="5737076"/>
            <a:ext cx="1911303" cy="408623"/>
          </a:xfrm>
          <a:prstGeom prst="roundRect">
            <a:avLst/>
          </a:prstGeom>
        </p:spPr>
        <p:style>
          <a:lnRef idx="2">
            <a:schemeClr val="accent1"/>
          </a:lnRef>
          <a:fillRef idx="1">
            <a:schemeClr val="lt1"/>
          </a:fillRef>
          <a:effectRef idx="0">
            <a:schemeClr val="accent1"/>
          </a:effectRef>
          <a:fontRef idx="minor">
            <a:schemeClr val="dk1"/>
          </a:fontRef>
        </p:style>
        <p:txBody>
          <a:bodyPr wrap="none">
            <a:noAutofit/>
          </a:bodyPr>
          <a:lstStyle/>
          <a:p>
            <a:pPr algn="ctr" fontAlgn="ctr"/>
            <a:r>
              <a:rPr lang="es-DO" b="1" dirty="0">
                <a:latin typeface="Tw Cen MT" pitchFamily="34" charset="0"/>
              </a:rPr>
              <a:t>Mario Pujols</a:t>
            </a:r>
          </a:p>
        </p:txBody>
      </p:sp>
      <p:sp>
        <p:nvSpPr>
          <p:cNvPr id="20" name="Rectangle 19"/>
          <p:cNvSpPr/>
          <p:nvPr/>
        </p:nvSpPr>
        <p:spPr>
          <a:xfrm>
            <a:off x="152399" y="4446068"/>
            <a:ext cx="8885077" cy="2022254"/>
          </a:xfrm>
          <a:prstGeom prst="rect">
            <a:avLst/>
          </a:prstGeom>
          <a:solidFill>
            <a:srgbClr val="FFFFFF">
              <a:alpha val="80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Tree>
    <p:extLst>
      <p:ext uri="{BB962C8B-B14F-4D97-AF65-F5344CB8AC3E}">
        <p14:creationId xmlns:p14="http://schemas.microsoft.com/office/powerpoint/2010/main" xmlns="" val="1849305543"/>
      </p:ext>
    </p:extLst>
  </p:cSld>
  <p:clrMapOvr>
    <a:masterClrMapping/>
  </p:clrMapOvr>
  <p:transition>
    <p:fad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
        <p:nvSpPr>
          <p:cNvPr id="4" name="Content Placeholder 3"/>
          <p:cNvSpPr>
            <a:spLocks noGrp="1"/>
          </p:cNvSpPr>
          <p:nvPr>
            <p:ph idx="1"/>
          </p:nvPr>
        </p:nvSpPr>
        <p:spPr/>
        <p:txBody>
          <a:bodyPr anchor="ctr">
            <a:normAutofit/>
          </a:bodyPr>
          <a:lstStyle/>
          <a:p>
            <a:pPr marL="0" indent="0" algn="ctr">
              <a:spcBef>
                <a:spcPts val="0"/>
              </a:spcBef>
              <a:buClr>
                <a:schemeClr val="accent5">
                  <a:lumMod val="75000"/>
                </a:schemeClr>
              </a:buClr>
              <a:buNone/>
            </a:pPr>
            <a:r>
              <a:rPr lang="en-US" sz="4400" b="1" i="1" dirty="0" err="1" smtClean="0">
                <a:latin typeface="Tw Cen MT" pitchFamily="34" charset="0"/>
              </a:rPr>
              <a:t>Muchas</a:t>
            </a:r>
            <a:r>
              <a:rPr lang="en-US" sz="4400" b="1" i="1" dirty="0" smtClean="0">
                <a:latin typeface="Tw Cen MT" pitchFamily="34" charset="0"/>
              </a:rPr>
              <a:t> gracias!!</a:t>
            </a:r>
            <a:endParaRPr lang="en-US" sz="3600" dirty="0">
              <a:latin typeface="Tw Cen MT" pitchFamily="34" charset="0"/>
            </a:endParaRPr>
          </a:p>
        </p:txBody>
      </p:sp>
    </p:spTree>
    <p:extLst>
      <p:ext uri="{BB962C8B-B14F-4D97-AF65-F5344CB8AC3E}">
        <p14:creationId xmlns:p14="http://schemas.microsoft.com/office/powerpoint/2010/main" xmlns="" val="1270602457"/>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3 Marcador de contenido"/>
          <p:cNvGraphicFramePr>
            <a:graphicFrameLocks/>
          </p:cNvGraphicFramePr>
          <p:nvPr>
            <p:extLst>
              <p:ext uri="{D42A27DB-BD31-4B8C-83A1-F6EECF244321}">
                <p14:modId xmlns:p14="http://schemas.microsoft.com/office/powerpoint/2010/main" xmlns="" val="3704661782"/>
              </p:ext>
            </p:extLst>
          </p:nvPr>
        </p:nvGraphicFramePr>
        <p:xfrm>
          <a:off x="304800" y="2819400"/>
          <a:ext cx="8458200" cy="2042160"/>
        </p:xfrm>
        <a:graphic>
          <a:graphicData uri="http://schemas.openxmlformats.org/drawingml/2006/table">
            <a:tbl>
              <a:tblPr firstRow="1" bandRow="1">
                <a:tableStyleId>{3B4B98B0-60AC-42C2-AFA5-B58CD77FA1E5}</a:tableStyleId>
              </a:tblPr>
              <a:tblGrid>
                <a:gridCol w="8458200"/>
              </a:tblGrid>
              <a:tr h="1676400">
                <a:tc>
                  <a:txBody>
                    <a:bodyPr/>
                    <a:lstStyle/>
                    <a:p>
                      <a:r>
                        <a:rPr lang="es-DO" sz="1600" b="1" noProof="0" dirty="0" smtClean="0">
                          <a:latin typeface="Tw Cen MT" pitchFamily="34" charset="0"/>
                        </a:rPr>
                        <a:t>Problemática 1/Contexto:</a:t>
                      </a:r>
                    </a:p>
                    <a:p>
                      <a:pPr algn="just"/>
                      <a:r>
                        <a:rPr lang="es-ES" sz="1400" b="0" strike="noStrike" noProof="0" dirty="0" smtClean="0">
                          <a:latin typeface="Tw Cen MT" pitchFamily="34" charset="0"/>
                        </a:rPr>
                        <a:t>La falta de normativas y  la inadecuada implementación de las ya existentes, afectan los niveles de competitividad de las empresas y el adecuado comportamiento del mercado, creando condiciones de competencia desleal,  incremento de la informalidad</a:t>
                      </a:r>
                      <a:r>
                        <a:rPr lang="es-ES" sz="1400" b="0" strike="noStrike" noProof="0" dirty="0" smtClean="0">
                          <a:solidFill>
                            <a:schemeClr val="tx1"/>
                          </a:solidFill>
                          <a:latin typeface="Tw Cen MT" pitchFamily="34" charset="0"/>
                        </a:rPr>
                        <a:t>, evasión fiscal </a:t>
                      </a:r>
                      <a:r>
                        <a:rPr lang="es-ES" sz="1400" b="0" strike="noStrike" noProof="0" dirty="0" smtClean="0">
                          <a:latin typeface="Tw Cen MT" pitchFamily="34" charset="0"/>
                        </a:rPr>
                        <a:t>y el contrabando,  reduciendo la capacidad de competir de forma eficiente en el mercado.  Estos elementos crean incertidumbre entre los agentes económicos desincentivando la inversión. </a:t>
                      </a:r>
                    </a:p>
                    <a:p>
                      <a:pPr algn="just"/>
                      <a:r>
                        <a:rPr lang="es-ES" sz="1400" b="0" strike="noStrike" noProof="0" dirty="0" smtClean="0">
                          <a:latin typeface="Tw Cen MT" pitchFamily="34" charset="0"/>
                        </a:rPr>
                        <a:t>En un contexto de apertura comercial donde mas del 50% de lo importado tiene como origen países con los cuales tenemos acuerdos comerciales,  es importante contar con un marco normativo que aporte capacidades para competir, fomente el empleo formal, la inversión y la innovación. </a:t>
                      </a:r>
                    </a:p>
                  </a:txBody>
                  <a:tcPr/>
                </a:tc>
              </a:tr>
            </a:tbl>
          </a:graphicData>
        </a:graphic>
      </p:graphicFrame>
      <p:graphicFrame>
        <p:nvGraphicFramePr>
          <p:cNvPr id="26" name="3 Marcador de contenido"/>
          <p:cNvGraphicFramePr>
            <a:graphicFrameLocks/>
          </p:cNvGraphicFramePr>
          <p:nvPr>
            <p:extLst>
              <p:ext uri="{D42A27DB-BD31-4B8C-83A1-F6EECF244321}">
                <p14:modId xmlns:p14="http://schemas.microsoft.com/office/powerpoint/2010/main" xmlns="" val="1959686858"/>
              </p:ext>
            </p:extLst>
          </p:nvPr>
        </p:nvGraphicFramePr>
        <p:xfrm>
          <a:off x="304800" y="4953000"/>
          <a:ext cx="4953000" cy="1828800"/>
        </p:xfrm>
        <a:graphic>
          <a:graphicData uri="http://schemas.openxmlformats.org/drawingml/2006/table">
            <a:tbl>
              <a:tblPr bandRow="1">
                <a:tableStyleId>{3B4B98B0-60AC-42C2-AFA5-B58CD77FA1E5}</a:tableStyleId>
              </a:tblPr>
              <a:tblGrid>
                <a:gridCol w="4953000"/>
              </a:tblGrid>
              <a:tr h="1828800">
                <a:tc>
                  <a:txBody>
                    <a:bodyPr/>
                    <a:lstStyle/>
                    <a:p>
                      <a:pPr algn="just"/>
                      <a:r>
                        <a:rPr lang="en-US" sz="1600" b="1" dirty="0" smtClean="0">
                          <a:latin typeface="Tw Cen MT" pitchFamily="34" charset="0"/>
                        </a:rPr>
                        <a:t>Objetivo 1:</a:t>
                      </a:r>
                    </a:p>
                    <a:p>
                      <a:pPr algn="just"/>
                      <a:r>
                        <a:rPr lang="es-ES" sz="1400" noProof="0" dirty="0" smtClean="0">
                          <a:latin typeface="Tw Cen MT" pitchFamily="34" charset="0"/>
                        </a:rPr>
                        <a:t>Robustecer el marco </a:t>
                      </a:r>
                      <a:r>
                        <a:rPr lang="es-ES" sz="1400" noProof="0" dirty="0" smtClean="0">
                          <a:solidFill>
                            <a:schemeClr val="tx1"/>
                          </a:solidFill>
                          <a:latin typeface="Tw Cen MT" pitchFamily="34" charset="0"/>
                        </a:rPr>
                        <a:t>normativo, eficientizar  las capacidades de los organismos gubernamentales, y una mejor coordinación entre  las diferencias agencias gubernamentales, y entre </a:t>
                      </a:r>
                      <a:r>
                        <a:rPr lang="es-ES" sz="1400" noProof="0" dirty="0" smtClean="0">
                          <a:latin typeface="Tw Cen MT" pitchFamily="34" charset="0"/>
                        </a:rPr>
                        <a:t>estas y el sector privado,  con el objetivo de  fomentar  las inversiones, la creación de empleos formales, asistiendo a fortalecer los niveles de competitividad de los sectores productivos,  en un marco de sana competencia y bajo un entorno de apertura comercial</a:t>
                      </a:r>
                    </a:p>
                  </a:txBody>
                  <a:tcPr/>
                </a:tc>
              </a:tr>
            </a:tbl>
          </a:graphicData>
        </a:graphic>
      </p:graphicFrame>
      <p:graphicFrame>
        <p:nvGraphicFramePr>
          <p:cNvPr id="27" name="5 Tabla"/>
          <p:cNvGraphicFramePr>
            <a:graphicFrameLocks noGrp="1"/>
          </p:cNvGraphicFramePr>
          <p:nvPr>
            <p:extLst>
              <p:ext uri="{D42A27DB-BD31-4B8C-83A1-F6EECF244321}">
                <p14:modId xmlns:p14="http://schemas.microsoft.com/office/powerpoint/2010/main" xmlns="" val="1299498673"/>
              </p:ext>
            </p:extLst>
          </p:nvPr>
        </p:nvGraphicFramePr>
        <p:xfrm>
          <a:off x="304800" y="2362200"/>
          <a:ext cx="8458200" cy="370840"/>
        </p:xfrm>
        <a:graphic>
          <a:graphicData uri="http://schemas.openxmlformats.org/drawingml/2006/table">
            <a:tbl>
              <a:tblPr firstRow="1" bandRow="1">
                <a:tableStyleId>{5C22544A-7EE6-4342-B048-85BDC9FD1C3A}</a:tableStyleId>
              </a:tblPr>
              <a:tblGrid>
                <a:gridCol w="1524000"/>
                <a:gridCol w="3048000"/>
                <a:gridCol w="1600200"/>
                <a:gridCol w="2286000"/>
              </a:tblGrid>
              <a:tr h="370840">
                <a:tc>
                  <a:txBody>
                    <a:bodyPr/>
                    <a:lstStyle/>
                    <a:p>
                      <a:pPr algn="r"/>
                      <a:r>
                        <a:rPr lang="en-US" sz="1600" dirty="0" smtClean="0">
                          <a:solidFill>
                            <a:schemeClr val="bg1"/>
                          </a:solidFill>
                          <a:latin typeface="Tw Cen MT" pitchFamily="34" charset="0"/>
                        </a:rPr>
                        <a:t>Líder de </a:t>
                      </a: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Circe Almánzar</a:t>
                      </a:r>
                      <a:endParaRPr lang="en-US" sz="1600" dirty="0">
                        <a:solidFill>
                          <a:schemeClr val="tx1">
                            <a:lumMod val="85000"/>
                            <a:lumOff val="15000"/>
                          </a:schemeClr>
                        </a:solidFill>
                        <a:latin typeface="Tw Cen MT" pitchFamily="34" charset="0"/>
                      </a:endParaRPr>
                    </a:p>
                  </a:txBody>
                  <a:tcPr>
                    <a:solidFill>
                      <a:schemeClr val="bg2"/>
                    </a:solidFill>
                  </a:tcPr>
                </a:tc>
                <a:tc>
                  <a:txBody>
                    <a:bodyPr/>
                    <a:lstStyle/>
                    <a:p>
                      <a:pPr algn="r"/>
                      <a:r>
                        <a:rPr lang="en-US" sz="1600" dirty="0" smtClean="0">
                          <a:solidFill>
                            <a:schemeClr val="bg1"/>
                          </a:solidFill>
                          <a:latin typeface="Tw Cen MT" pitchFamily="34" charset="0"/>
                        </a:rPr>
                        <a:t>Líder de Mesa:</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Roberto </a:t>
                      </a:r>
                      <a:r>
                        <a:rPr lang="en-US" sz="1600" dirty="0" err="1" smtClean="0">
                          <a:solidFill>
                            <a:schemeClr val="tx1">
                              <a:lumMod val="85000"/>
                              <a:lumOff val="15000"/>
                            </a:schemeClr>
                          </a:solidFill>
                          <a:latin typeface="Tw Cen MT" pitchFamily="34" charset="0"/>
                        </a:rPr>
                        <a:t>Despradel</a:t>
                      </a:r>
                      <a:endParaRPr lang="en-US" sz="1600" dirty="0" smtClean="0">
                        <a:solidFill>
                          <a:schemeClr val="tx1">
                            <a:lumMod val="85000"/>
                            <a:lumOff val="15000"/>
                          </a:schemeClr>
                        </a:solidFill>
                        <a:latin typeface="Tw Cen MT" pitchFamily="34" charset="0"/>
                      </a:endParaRPr>
                    </a:p>
                  </a:txBody>
                  <a:tcPr>
                    <a:solidFill>
                      <a:schemeClr val="bg2"/>
                    </a:solidFill>
                  </a:tcPr>
                </a:tc>
              </a:tr>
            </a:tbl>
          </a:graphicData>
        </a:graphic>
      </p:graphicFrame>
      <p:graphicFrame>
        <p:nvGraphicFramePr>
          <p:cNvPr id="28" name="12 Tabla"/>
          <p:cNvGraphicFramePr>
            <a:graphicFrameLocks noGrp="1"/>
          </p:cNvGraphicFramePr>
          <p:nvPr>
            <p:extLst>
              <p:ext uri="{D42A27DB-BD31-4B8C-83A1-F6EECF244321}">
                <p14:modId xmlns:p14="http://schemas.microsoft.com/office/powerpoint/2010/main" xmlns="" val="2291498749"/>
              </p:ext>
            </p:extLst>
          </p:nvPr>
        </p:nvGraphicFramePr>
        <p:xfrm>
          <a:off x="304800" y="1143000"/>
          <a:ext cx="8458200" cy="1249680"/>
        </p:xfrm>
        <a:graphic>
          <a:graphicData uri="http://schemas.openxmlformats.org/drawingml/2006/table">
            <a:tbl>
              <a:tblPr firstRow="1" bandRow="1">
                <a:tableStyleId>{5C22544A-7EE6-4342-B048-85BDC9FD1C3A}</a:tableStyleId>
              </a:tblPr>
              <a:tblGrid>
                <a:gridCol w="1524000"/>
                <a:gridCol w="3048000"/>
                <a:gridCol w="1600200"/>
                <a:gridCol w="2286000"/>
              </a:tblGrid>
              <a:tr h="838200">
                <a:tc>
                  <a:txBody>
                    <a:bodyPr/>
                    <a:lstStyle/>
                    <a:p>
                      <a:pPr algn="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 </a:t>
                      </a:r>
                      <a:endParaRPr lang="en-US" sz="1600" dirty="0">
                        <a:solidFill>
                          <a:schemeClr val="bg1"/>
                        </a:solidFill>
                        <a:latin typeface="Tw Cen MT" pitchFamily="34" charset="0"/>
                      </a:endParaRPr>
                    </a:p>
                  </a:txBody>
                  <a:tcPr/>
                </a:tc>
                <a:tc>
                  <a:txBody>
                    <a:bodyPr/>
                    <a:lstStyle/>
                    <a:p>
                      <a:r>
                        <a:rPr lang="es-ES" sz="1600" b="1" kern="1200" dirty="0" smtClean="0">
                          <a:solidFill>
                            <a:schemeClr val="tx1"/>
                          </a:solidFill>
                          <a:effectLst/>
                          <a:latin typeface="Tw Cen MT" pitchFamily="34" charset="0"/>
                          <a:ea typeface="+mn-ea"/>
                          <a:cs typeface="+mn-cs"/>
                        </a:rPr>
                        <a:t>Mejorar la infraestructura, fortalecer  el comercio y la promoción del país en el exterior</a:t>
                      </a:r>
                    </a:p>
                  </a:txBody>
                  <a:tcPr>
                    <a:solidFill>
                      <a:schemeClr val="bg2"/>
                    </a:solidFill>
                  </a:tcPr>
                </a:tc>
                <a:tc>
                  <a:txBody>
                    <a:bodyPr/>
                    <a:lstStyle/>
                    <a:p>
                      <a:pPr algn="r"/>
                      <a:r>
                        <a:rPr lang="en-US" sz="1600" dirty="0" smtClean="0">
                          <a:solidFill>
                            <a:schemeClr val="bg1"/>
                          </a:solidFill>
                          <a:latin typeface="Tw Cen MT" pitchFamily="34" charset="0"/>
                        </a:rPr>
                        <a:t>Tema:</a:t>
                      </a:r>
                      <a:endParaRPr lang="en-US" sz="1600" dirty="0">
                        <a:solidFill>
                          <a:schemeClr val="bg1"/>
                        </a:solidFill>
                        <a:latin typeface="Tw Cen MT"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DO" sz="1600" b="1" kern="1200" dirty="0" smtClean="0">
                          <a:solidFill>
                            <a:schemeClr val="tx1">
                              <a:lumMod val="85000"/>
                              <a:lumOff val="15000"/>
                            </a:schemeClr>
                          </a:solidFill>
                          <a:effectLst/>
                          <a:latin typeface="Tw Cen MT" pitchFamily="34" charset="0"/>
                          <a:ea typeface="+mn-ea"/>
                          <a:cs typeface="+mn-cs"/>
                        </a:rPr>
                        <a:t>Políticas activas de desarrollo productivo e infraestructura </a:t>
                      </a:r>
                      <a:r>
                        <a:rPr lang="es-DO" sz="1400" b="1" kern="1200" dirty="0" smtClean="0">
                          <a:solidFill>
                            <a:schemeClr val="tx1">
                              <a:lumMod val="85000"/>
                              <a:lumOff val="15000"/>
                            </a:schemeClr>
                          </a:solidFill>
                          <a:effectLst/>
                          <a:latin typeface="Tw Cen MT" pitchFamily="34" charset="0"/>
                          <a:ea typeface="+mn-ea"/>
                          <a:cs typeface="+mn-cs"/>
                        </a:rPr>
                        <a:t>(industrias, zona franca, turismo, vivienda, etc.)</a:t>
                      </a:r>
                    </a:p>
                  </a:txBody>
                  <a:tcPr>
                    <a:solidFill>
                      <a:schemeClr val="bg2"/>
                    </a:solidFill>
                  </a:tcPr>
                </a:tc>
              </a:tr>
            </a:tbl>
          </a:graphicData>
        </a:graphic>
      </p:graphicFrame>
      <p:graphicFrame>
        <p:nvGraphicFramePr>
          <p:cNvPr id="29" name="3 Marcador de contenido"/>
          <p:cNvGraphicFramePr>
            <a:graphicFrameLocks/>
          </p:cNvGraphicFramePr>
          <p:nvPr>
            <p:extLst>
              <p:ext uri="{D42A27DB-BD31-4B8C-83A1-F6EECF244321}">
                <p14:modId xmlns:p14="http://schemas.microsoft.com/office/powerpoint/2010/main" xmlns="" val="1678729165"/>
              </p:ext>
            </p:extLst>
          </p:nvPr>
        </p:nvGraphicFramePr>
        <p:xfrm>
          <a:off x="5333999" y="4953000"/>
          <a:ext cx="3703477" cy="1828800"/>
        </p:xfrm>
        <a:graphic>
          <a:graphicData uri="http://schemas.openxmlformats.org/drawingml/2006/table">
            <a:tbl>
              <a:tblPr firstRow="1" bandRow="1">
                <a:tableStyleId>{3B4B98B0-60AC-42C2-AFA5-B58CD77FA1E5}</a:tableStyleId>
              </a:tblPr>
              <a:tblGrid>
                <a:gridCol w="3703477"/>
              </a:tblGrid>
              <a:tr h="1828800">
                <a:tc>
                  <a:txBody>
                    <a:bodyPr/>
                    <a:lstStyle/>
                    <a:p>
                      <a:r>
                        <a:rPr lang="es-DO" sz="1600" noProof="0" dirty="0" smtClean="0">
                          <a:latin typeface="Tw Cen MT" pitchFamily="34" charset="0"/>
                        </a:rPr>
                        <a:t>Indicadores: </a:t>
                      </a:r>
                    </a:p>
                    <a:p>
                      <a:pPr marL="0" indent="0">
                        <a:buFont typeface="Arial" pitchFamily="34" charset="0"/>
                        <a:buNone/>
                      </a:pPr>
                      <a:r>
                        <a:rPr lang="es-ES" sz="1400" b="0" noProof="0" dirty="0" smtClean="0">
                          <a:latin typeface="Tw Cen MT" pitchFamily="34" charset="0"/>
                        </a:rPr>
                        <a:t>Ser el país  mejor posicionado entre los pares centroamericanos y del caribe en los indicadores del:</a:t>
                      </a:r>
                      <a:br>
                        <a:rPr lang="es-ES" sz="1400" b="0" noProof="0" dirty="0" smtClean="0">
                          <a:latin typeface="Tw Cen MT" pitchFamily="34" charset="0"/>
                        </a:rPr>
                      </a:br>
                      <a:r>
                        <a:rPr lang="es-ES" sz="1400" b="0" noProof="0" dirty="0" smtClean="0">
                          <a:latin typeface="Tw Cen MT" pitchFamily="34" charset="0"/>
                        </a:rPr>
                        <a:t>1) </a:t>
                      </a:r>
                      <a:r>
                        <a:rPr lang="es-ES" sz="1400" b="0" noProof="0" dirty="0" err="1" smtClean="0">
                          <a:latin typeface="Tw Cen MT" pitchFamily="34" charset="0"/>
                        </a:rPr>
                        <a:t>Doing</a:t>
                      </a:r>
                      <a:r>
                        <a:rPr lang="es-ES" sz="1400" b="0" noProof="0" dirty="0" smtClean="0">
                          <a:latin typeface="Tw Cen MT" pitchFamily="34" charset="0"/>
                        </a:rPr>
                        <a:t> </a:t>
                      </a:r>
                      <a:r>
                        <a:rPr lang="es-ES" sz="1400" b="0" noProof="0" dirty="0" err="1" smtClean="0">
                          <a:latin typeface="Tw Cen MT" pitchFamily="34" charset="0"/>
                        </a:rPr>
                        <a:t>Bussines</a:t>
                      </a:r>
                      <a:r>
                        <a:rPr lang="es-ES" sz="1400" b="0" noProof="0" dirty="0" smtClean="0">
                          <a:latin typeface="Tw Cen MT" pitchFamily="34" charset="0"/>
                        </a:rPr>
                        <a:t> del Banco Mundial- En el corto plazo - 2 años </a:t>
                      </a:r>
                    </a:p>
                    <a:p>
                      <a:pPr marL="0" indent="0">
                        <a:buFont typeface="Arial" pitchFamily="34" charset="0"/>
                        <a:buNone/>
                      </a:pPr>
                      <a:r>
                        <a:rPr lang="es-ES" sz="1400" b="0" noProof="0" dirty="0" smtClean="0">
                          <a:latin typeface="Tw Cen MT" pitchFamily="34" charset="0"/>
                        </a:rPr>
                        <a:t>2) Ranking de Competitividad  Global del Foro Económico Mundial – en el mediano plazo 4 años </a:t>
                      </a:r>
                    </a:p>
                  </a:txBody>
                  <a:tcPr/>
                </a:tc>
              </a:tr>
            </a:tbl>
          </a:graphicData>
        </a:graphic>
      </p:graphicFrame>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313955246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graphicFrame>
        <p:nvGraphicFramePr>
          <p:cNvPr id="7" name="3 Marcador de contenido"/>
          <p:cNvGraphicFramePr>
            <a:graphicFrameLocks/>
          </p:cNvGraphicFramePr>
          <p:nvPr>
            <p:extLst>
              <p:ext uri="{D42A27DB-BD31-4B8C-83A1-F6EECF244321}">
                <p14:modId xmlns:p14="http://schemas.microsoft.com/office/powerpoint/2010/main" xmlns="" val="676745278"/>
              </p:ext>
            </p:extLst>
          </p:nvPr>
        </p:nvGraphicFramePr>
        <p:xfrm>
          <a:off x="89848" y="1219200"/>
          <a:ext cx="8961277" cy="5402161"/>
        </p:xfrm>
        <a:graphic>
          <a:graphicData uri="http://schemas.openxmlformats.org/drawingml/2006/table">
            <a:tbl>
              <a:tblPr firstRow="1" bandRow="1">
                <a:tableStyleId>{BC89EF96-8CEA-46FF-86C4-4CE0E7609802}</a:tableStyleId>
              </a:tblPr>
              <a:tblGrid>
                <a:gridCol w="3110552"/>
                <a:gridCol w="2667000"/>
                <a:gridCol w="1842448"/>
                <a:gridCol w="1341277"/>
              </a:tblGrid>
              <a:tr h="405702">
                <a:tc>
                  <a:txBody>
                    <a:bodyPr/>
                    <a:lstStyle/>
                    <a:p>
                      <a:pPr algn="ctr"/>
                      <a:r>
                        <a:rPr lang="es-DO" sz="1400" noProof="0" dirty="0" smtClean="0">
                          <a:latin typeface="Tw Cen MT" pitchFamily="34" charset="0"/>
                        </a:rPr>
                        <a:t>Propuestas de solución</a:t>
                      </a:r>
                      <a:endParaRPr lang="es-DO" sz="1400" noProof="0" dirty="0">
                        <a:latin typeface="Tw Cen MT" pitchFamily="34" charset="0"/>
                      </a:endParaRPr>
                    </a:p>
                  </a:txBody>
                  <a:tcPr anchor="ctr"/>
                </a:tc>
                <a:tc>
                  <a:txBody>
                    <a:bodyPr/>
                    <a:lstStyle/>
                    <a:p>
                      <a:pPr algn="ctr"/>
                      <a:r>
                        <a:rPr lang="en-US" sz="1400" dirty="0" err="1" smtClean="0">
                          <a:latin typeface="Tw Cen MT" pitchFamily="34" charset="0"/>
                        </a:rPr>
                        <a:t>Indicador</a:t>
                      </a:r>
                      <a:endParaRPr lang="en-US" sz="14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err="1" smtClean="0">
                          <a:latin typeface="Tw Cen MT" pitchFamily="34" charset="0"/>
                        </a:rPr>
                        <a:t>Actores</a:t>
                      </a:r>
                      <a:r>
                        <a:rPr lang="en-US" sz="1400" dirty="0" smtClean="0">
                          <a:latin typeface="Tw Cen MT" pitchFamily="34" charset="0"/>
                        </a:rPr>
                        <a:t> que</a:t>
                      </a:r>
                      <a:r>
                        <a:rPr lang="en-US" sz="1400" baseline="0" dirty="0" smtClean="0">
                          <a:latin typeface="Tw Cen MT" pitchFamily="34" charset="0"/>
                        </a:rPr>
                        <a:t> </a:t>
                      </a:r>
                      <a:r>
                        <a:rPr lang="en-US" sz="1400" baseline="0" dirty="0" err="1" smtClean="0">
                          <a:latin typeface="Tw Cen MT" pitchFamily="34" charset="0"/>
                        </a:rPr>
                        <a:t>intervienen</a:t>
                      </a:r>
                      <a:endParaRPr lang="en-US" sz="1400" dirty="0" smtClean="0">
                        <a:latin typeface="Tw Cen MT" pitchFamily="34" charset="0"/>
                      </a:endParaRPr>
                    </a:p>
                  </a:txBody>
                  <a:tcPr anchor="ctr"/>
                </a:tc>
                <a:tc>
                  <a:txBody>
                    <a:bodyPr/>
                    <a:lstStyle/>
                    <a:p>
                      <a:pPr algn="ctr"/>
                      <a:r>
                        <a:rPr lang="en-US" sz="1400" dirty="0" err="1" smtClean="0">
                          <a:latin typeface="Tw Cen MT" pitchFamily="34" charset="0"/>
                        </a:rPr>
                        <a:t>Fecha</a:t>
                      </a:r>
                      <a:r>
                        <a:rPr lang="en-US" sz="1400" dirty="0" smtClean="0">
                          <a:latin typeface="Tw Cen MT" pitchFamily="34" charset="0"/>
                        </a:rPr>
                        <a:t> meta</a:t>
                      </a:r>
                      <a:r>
                        <a:rPr lang="en-US" sz="1400" baseline="0" dirty="0" smtClean="0">
                          <a:latin typeface="Tw Cen MT" pitchFamily="34" charset="0"/>
                        </a:rPr>
                        <a:t> </a:t>
                      </a:r>
                      <a:r>
                        <a:rPr lang="en-US" sz="1050" dirty="0" smtClean="0">
                          <a:latin typeface="Tw Cen MT" pitchFamily="34" charset="0"/>
                        </a:rPr>
                        <a:t>(</a:t>
                      </a:r>
                      <a:r>
                        <a:rPr lang="en-US" sz="1050" dirty="0" err="1" smtClean="0">
                          <a:latin typeface="Tw Cen MT" pitchFamily="34" charset="0"/>
                        </a:rPr>
                        <a:t>trimestre</a:t>
                      </a:r>
                      <a:r>
                        <a:rPr lang="en-US" sz="1050" dirty="0" smtClean="0">
                          <a:latin typeface="Tw Cen MT" pitchFamily="34" charset="0"/>
                        </a:rPr>
                        <a:t>/</a:t>
                      </a:r>
                      <a:r>
                        <a:rPr lang="en-US" sz="1050" dirty="0" err="1" smtClean="0">
                          <a:latin typeface="Tw Cen MT" pitchFamily="34" charset="0"/>
                        </a:rPr>
                        <a:t>año</a:t>
                      </a:r>
                      <a:r>
                        <a:rPr lang="en-US" sz="1050" dirty="0" smtClean="0">
                          <a:latin typeface="Tw Cen MT" pitchFamily="34" charset="0"/>
                        </a:rPr>
                        <a:t>)</a:t>
                      </a:r>
                      <a:endParaRPr lang="en-US" sz="1050" dirty="0">
                        <a:latin typeface="Tw Cen MT" pitchFamily="34" charset="0"/>
                      </a:endParaRPr>
                    </a:p>
                  </a:txBody>
                  <a:tcPr anchor="ctr"/>
                </a:tc>
              </a:tr>
              <a:tr h="1110343">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200" noProof="0" dirty="0" smtClean="0">
                          <a:latin typeface="Tw Cen MT" pitchFamily="34" charset="0"/>
                        </a:rPr>
                        <a:t>Establecer</a:t>
                      </a:r>
                      <a:r>
                        <a:rPr lang="es-DO" sz="1200" baseline="0" noProof="0" dirty="0" smtClean="0">
                          <a:latin typeface="Tw Cen MT" pitchFamily="34" charset="0"/>
                        </a:rPr>
                        <a:t> mecanismos institucionales que monitoreen los cambios en las leyes que realizan los países de la región, para fines de atracción de inversiones, fomento de competitividad, y crecimiento de las exportaciones, en las áreas de industria, agricultura, zonas francas y turismo</a:t>
                      </a:r>
                      <a:endParaRPr lang="es-DO" sz="1200" noProof="0" dirty="0" smtClean="0">
                        <a:latin typeface="Tw Cen MT" pitchFamily="34" charset="0"/>
                      </a:endParaRPr>
                    </a:p>
                  </a:txBody>
                  <a:tcPr/>
                </a:tc>
                <a:tc>
                  <a:txBody>
                    <a:bodyPr/>
                    <a:lstStyle/>
                    <a:p>
                      <a:pPr algn="ctr"/>
                      <a:r>
                        <a:rPr lang="es-DO" sz="1200" noProof="0" dirty="0" smtClean="0">
                          <a:latin typeface="Tw Cen MT" pitchFamily="34" charset="0"/>
                        </a:rPr>
                        <a:t>Creación de un área especializada en la institución oficial correspondiente </a:t>
                      </a:r>
                      <a:r>
                        <a:rPr lang="es-DO" sz="1200" baseline="0" noProof="0" dirty="0" smtClean="0">
                          <a:latin typeface="Tw Cen MT" pitchFamily="34" charset="0"/>
                        </a:rPr>
                        <a:t>para el monitoreo de estos cambios</a:t>
                      </a:r>
                      <a:endParaRPr lang="es-DO" sz="1200" noProof="0" dirty="0">
                        <a:latin typeface="Tw Cen MT" pitchFamily="34" charset="0"/>
                      </a:endParaRPr>
                    </a:p>
                  </a:txBody>
                  <a:tcPr/>
                </a:tc>
                <a:tc>
                  <a:txBody>
                    <a:bodyPr/>
                    <a:lstStyle/>
                    <a:p>
                      <a:pPr algn="ctr"/>
                      <a:r>
                        <a:rPr lang="es-DO" sz="1200" noProof="0" dirty="0" smtClean="0">
                          <a:latin typeface="Tw Cen MT" pitchFamily="34" charset="0"/>
                        </a:rPr>
                        <a:t>Ministerio de la Presidencia, MIC, MIREX, CEI-RD, Ministerio Agricultura, CNZFE, AIRD, JAD, ASONAHORES, ADOEXPO,</a:t>
                      </a:r>
                      <a:r>
                        <a:rPr lang="es-DO" sz="1200" baseline="0" noProof="0" dirty="0" smtClean="0">
                          <a:latin typeface="Tw Cen MT" pitchFamily="34" charset="0"/>
                        </a:rPr>
                        <a:t> ADOZONA</a:t>
                      </a:r>
                      <a:endParaRPr lang="es-DO" sz="1200" noProof="0" dirty="0">
                        <a:latin typeface="Tw Cen MT" pitchFamily="34" charset="0"/>
                      </a:endParaRPr>
                    </a:p>
                  </a:txBody>
                  <a:tcPr/>
                </a:tc>
                <a:tc>
                  <a:txBody>
                    <a:bodyPr/>
                    <a:lstStyle/>
                    <a:p>
                      <a:pPr algn="ctr"/>
                      <a:r>
                        <a:rPr lang="es-DO" sz="1200" noProof="0" dirty="0" smtClean="0">
                          <a:latin typeface="Tw Cen MT" pitchFamily="34" charset="0"/>
                        </a:rPr>
                        <a:t>2do trimestre 2016</a:t>
                      </a:r>
                      <a:endParaRPr lang="es-DO" sz="1200" noProof="0" dirty="0">
                        <a:latin typeface="Tw Cen MT" pitchFamily="34" charset="0"/>
                      </a:endParaRPr>
                    </a:p>
                  </a:txBody>
                  <a:tcPr/>
                </a:tc>
              </a:tr>
              <a:tr h="1409281">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200" noProof="0" dirty="0" smtClean="0">
                          <a:latin typeface="Tw Cen MT" pitchFamily="34" charset="0"/>
                        </a:rPr>
                        <a:t>Fortalecimiento</a:t>
                      </a:r>
                      <a:r>
                        <a:rPr lang="es-DO" sz="1200" baseline="0" noProof="0" dirty="0" smtClean="0">
                          <a:latin typeface="Tw Cen MT" pitchFamily="34" charset="0"/>
                        </a:rPr>
                        <a:t> de las instancias gubernamentales responsables de implementar  las normas y reglamentos técnicos, tanto a nivel de infraestructura (laboratorios para la verificación de la conformidad), como a nivel de preparación de personal </a:t>
                      </a:r>
                      <a:endParaRPr lang="es-DO" sz="1200" noProof="0" dirty="0" smtClean="0">
                        <a:latin typeface="Tw Cen MT" pitchFamily="34" charset="0"/>
                      </a:endParaRPr>
                    </a:p>
                  </a:txBody>
                  <a:tcPr/>
                </a:tc>
                <a:tc>
                  <a:txBody>
                    <a:bodyPr/>
                    <a:lstStyle/>
                    <a:p>
                      <a:pPr algn="ctr"/>
                      <a:r>
                        <a:rPr lang="es-DO" sz="1200" noProof="0" dirty="0" smtClean="0">
                          <a:latin typeface="Tw Cen MT" pitchFamily="34" charset="0"/>
                        </a:rPr>
                        <a:t>% de normas de calidad y reglamentos técnicos en capacidad de cumplirse</a:t>
                      </a:r>
                      <a:r>
                        <a:rPr lang="es-DO" sz="1200" baseline="0" noProof="0" dirty="0" smtClean="0">
                          <a:latin typeface="Tw Cen MT" pitchFamily="34" charset="0"/>
                        </a:rPr>
                        <a:t> a cabalidad</a:t>
                      </a:r>
                      <a:endParaRPr lang="es-DO" sz="1200" noProof="0" dirty="0">
                        <a:latin typeface="Tw Cen MT" pitchFamily="34" charset="0"/>
                      </a:endParaRPr>
                    </a:p>
                  </a:txBody>
                  <a:tcPr/>
                </a:tc>
                <a:tc>
                  <a:txBody>
                    <a:bodyPr/>
                    <a:lstStyle/>
                    <a:p>
                      <a:pPr algn="ctr"/>
                      <a:r>
                        <a:rPr lang="es-DO" sz="1200" noProof="0" dirty="0" smtClean="0">
                          <a:solidFill>
                            <a:schemeClr val="tx1"/>
                          </a:solidFill>
                          <a:latin typeface="Tw Cen MT" pitchFamily="34" charset="0"/>
                        </a:rPr>
                        <a:t>CODOCA y otros actores </a:t>
                      </a:r>
                      <a:endParaRPr lang="es-DO" sz="1200" noProof="0" dirty="0">
                        <a:solidFill>
                          <a:schemeClr val="tx1"/>
                        </a:solidFill>
                        <a:latin typeface="Tw Cen MT" pitchFamily="34" charset="0"/>
                      </a:endParaRPr>
                    </a:p>
                  </a:txBody>
                  <a:tcPr/>
                </a:tc>
                <a:tc>
                  <a:txBody>
                    <a:bodyPr/>
                    <a:lstStyle/>
                    <a:p>
                      <a:pPr algn="ctr"/>
                      <a:r>
                        <a:rPr lang="es-DO" sz="1200" noProof="0" dirty="0" smtClean="0">
                          <a:latin typeface="Tw Cen MT" pitchFamily="34" charset="0"/>
                        </a:rPr>
                        <a:t>3er trimestre del 2016</a:t>
                      </a:r>
                      <a:endParaRPr lang="es-DO" sz="1200" noProof="0" dirty="0">
                        <a:latin typeface="Tw Cen MT" pitchFamily="34" charset="0"/>
                      </a:endParaRPr>
                    </a:p>
                  </a:txBody>
                  <a:tcPr/>
                </a:tc>
              </a:tr>
              <a:tr h="960874">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200" noProof="0" dirty="0" smtClean="0">
                          <a:latin typeface="Tw Cen MT" pitchFamily="34" charset="0"/>
                        </a:rPr>
                        <a:t>Agilizar</a:t>
                      </a:r>
                      <a:r>
                        <a:rPr lang="es-DO" sz="1200" baseline="0" noProof="0" dirty="0" smtClean="0">
                          <a:latin typeface="Tw Cen MT" pitchFamily="34" charset="0"/>
                        </a:rPr>
                        <a:t> los procesos de emisión de licencias y autorizaciones vinculadas con elementos de permisología, para fines  de fomento de los sectores productivos</a:t>
                      </a:r>
                    </a:p>
                    <a:p>
                      <a:pPr marL="0" marR="0" lvl="2" indent="0" algn="l" defTabSz="914400" rtl="0" eaLnBrk="1" fontAlgn="auto" latinLnBrk="0" hangingPunct="1">
                        <a:lnSpc>
                          <a:spcPct val="100000"/>
                        </a:lnSpc>
                        <a:spcBef>
                          <a:spcPts val="0"/>
                        </a:spcBef>
                        <a:spcAft>
                          <a:spcPts val="0"/>
                        </a:spcAft>
                        <a:buClrTx/>
                        <a:buSzTx/>
                        <a:buFontTx/>
                        <a:buNone/>
                        <a:tabLst/>
                        <a:defRPr/>
                      </a:pPr>
                      <a:endParaRPr lang="es-DO" sz="1200" baseline="0" noProof="0" dirty="0" smtClean="0">
                        <a:latin typeface="Tw Cen MT" pitchFamily="34" charset="0"/>
                      </a:endParaRPr>
                    </a:p>
                  </a:txBody>
                  <a:tcPr/>
                </a:tc>
                <a:tc>
                  <a:txBody>
                    <a:bodyPr/>
                    <a:lstStyle/>
                    <a:p>
                      <a:pPr algn="just">
                        <a:buFont typeface="Arial" pitchFamily="34" charset="0"/>
                        <a:buChar char="•"/>
                      </a:pPr>
                      <a:r>
                        <a:rPr lang="es-DO" sz="1200" noProof="0" dirty="0" smtClean="0">
                          <a:latin typeface="Tw Cen MT" pitchFamily="34" charset="0"/>
                        </a:rPr>
                        <a:t>Cumplimiento</a:t>
                      </a:r>
                      <a:r>
                        <a:rPr lang="es-DO" sz="1200" baseline="0" noProof="0" dirty="0" smtClean="0">
                          <a:latin typeface="Tw Cen MT" pitchFamily="34" charset="0"/>
                        </a:rPr>
                        <a:t> de productos en el mercado.</a:t>
                      </a:r>
                    </a:p>
                    <a:p>
                      <a:pPr algn="just">
                        <a:buFont typeface="Arial" pitchFamily="34" charset="0"/>
                        <a:buChar char="•"/>
                      </a:pPr>
                      <a:r>
                        <a:rPr lang="es-DO" sz="1200" baseline="0" noProof="0" dirty="0" smtClean="0">
                          <a:solidFill>
                            <a:schemeClr val="tx1"/>
                          </a:solidFill>
                          <a:latin typeface="Tw Cen MT" pitchFamily="34" charset="0"/>
                        </a:rPr>
                        <a:t>Reducción de tiempos en la emisión de los permisos.</a:t>
                      </a:r>
                    </a:p>
                    <a:p>
                      <a:pPr algn="just">
                        <a:buFont typeface="Arial" pitchFamily="34" charset="0"/>
                        <a:buChar char="•"/>
                      </a:pPr>
                      <a:r>
                        <a:rPr lang="es-DO" sz="1200" baseline="0" noProof="0" dirty="0" smtClean="0">
                          <a:solidFill>
                            <a:schemeClr val="tx1"/>
                          </a:solidFill>
                          <a:latin typeface="Tw Cen MT" pitchFamily="34" charset="0"/>
                        </a:rPr>
                        <a:t>Implementación de mecanismos legales de delegación de autorizaciones. </a:t>
                      </a:r>
                    </a:p>
                    <a:p>
                      <a:pPr algn="just">
                        <a:buFont typeface="Arial" pitchFamily="34" charset="0"/>
                        <a:buChar char="•"/>
                      </a:pPr>
                      <a:r>
                        <a:rPr lang="es-DO" sz="1200" baseline="0" noProof="0" dirty="0" smtClean="0">
                          <a:solidFill>
                            <a:schemeClr val="tx1"/>
                          </a:solidFill>
                          <a:latin typeface="Tw Cen MT" pitchFamily="34" charset="0"/>
                        </a:rPr>
                        <a:t>Fortalecer las ventanillas publicas</a:t>
                      </a:r>
                    </a:p>
                    <a:p>
                      <a:pPr algn="just">
                        <a:buFont typeface="Arial" pitchFamily="34" charset="0"/>
                        <a:buChar char="•"/>
                      </a:pPr>
                      <a:endParaRPr lang="es-DO" sz="1200" baseline="0" noProof="0" dirty="0" smtClean="0">
                        <a:solidFill>
                          <a:srgbClr val="FF0000"/>
                        </a:solidFill>
                        <a:latin typeface="Tw Cen MT" pitchFamily="34" charset="0"/>
                      </a:endParaRPr>
                    </a:p>
                    <a:p>
                      <a:pPr algn="just">
                        <a:buFont typeface="Arial" pitchFamily="34" charset="0"/>
                        <a:buChar char="•"/>
                      </a:pPr>
                      <a:endParaRPr lang="es-DO" sz="1200" baseline="0" noProof="0" dirty="0" smtClean="0">
                        <a:solidFill>
                          <a:srgbClr val="FF0000"/>
                        </a:solidFill>
                        <a:latin typeface="Tw Cen MT" pitchFamily="34" charset="0"/>
                      </a:endParaRPr>
                    </a:p>
                    <a:p>
                      <a:pPr algn="ctr"/>
                      <a:endParaRPr lang="es-DO" sz="1200" baseline="0" noProof="0" dirty="0" smtClean="0">
                        <a:solidFill>
                          <a:srgbClr val="FF0000"/>
                        </a:solidFill>
                        <a:latin typeface="Tw Cen MT" pitchFamily="34" charset="0"/>
                      </a:endParaRPr>
                    </a:p>
                    <a:p>
                      <a:pPr algn="ctr"/>
                      <a:endParaRPr lang="es-DO" sz="1200" noProof="0" dirty="0">
                        <a:solidFill>
                          <a:srgbClr val="FF0000"/>
                        </a:solidFill>
                        <a:latin typeface="Tw Cen MT" pitchFamily="34" charset="0"/>
                      </a:endParaRPr>
                    </a:p>
                  </a:txBody>
                  <a:tcPr/>
                </a:tc>
                <a:tc>
                  <a:txBody>
                    <a:bodyPr/>
                    <a:lstStyle/>
                    <a:p>
                      <a:pPr algn="ctr"/>
                      <a:r>
                        <a:rPr lang="es-DO" sz="1200" noProof="0" dirty="0" smtClean="0">
                          <a:latin typeface="Tw Cen MT" pitchFamily="34" charset="0"/>
                        </a:rPr>
                        <a:t>PROCONSUMIDOR, MISPAS,</a:t>
                      </a:r>
                      <a:r>
                        <a:rPr lang="es-DO" sz="1200" baseline="0" noProof="0" dirty="0" smtClean="0">
                          <a:latin typeface="Tw Cen MT" pitchFamily="34" charset="0"/>
                        </a:rPr>
                        <a:t> MIMARENA, Ministerio Agricultura, Ayuntamientos AIRD, CONEP, ADOEXPO, ADOZONA, </a:t>
                      </a:r>
                      <a:r>
                        <a:rPr lang="es-DO" sz="1200" baseline="0" noProof="0" dirty="0" smtClean="0">
                          <a:solidFill>
                            <a:schemeClr val="tx1"/>
                          </a:solidFill>
                          <a:latin typeface="Tw Cen MT" pitchFamily="34" charset="0"/>
                        </a:rPr>
                        <a:t>ASONAHORES, ACROPOVI, CEI-RD, MITUR, Obras publicas, Salud Pública, Aduanas</a:t>
                      </a:r>
                      <a:endParaRPr lang="es-DO" sz="1200" noProof="0" dirty="0">
                        <a:solidFill>
                          <a:schemeClr val="tx1"/>
                        </a:solidFill>
                        <a:latin typeface="Tw Cen MT" pitchFamily="34" charset="0"/>
                      </a:endParaRPr>
                    </a:p>
                  </a:txBody>
                  <a:tcPr/>
                </a:tc>
                <a:tc>
                  <a:txBody>
                    <a:bodyPr/>
                    <a:lstStyle/>
                    <a:p>
                      <a:pPr algn="ctr"/>
                      <a:r>
                        <a:rPr lang="es-DO" sz="1200" noProof="0" dirty="0" smtClean="0">
                          <a:latin typeface="Tw Cen MT" pitchFamily="34" charset="0"/>
                        </a:rPr>
                        <a:t>1er trimestre</a:t>
                      </a:r>
                      <a:r>
                        <a:rPr lang="es-DO" sz="1200" baseline="0" noProof="0" dirty="0" smtClean="0">
                          <a:latin typeface="Tw Cen MT" pitchFamily="34" charset="0"/>
                        </a:rPr>
                        <a:t> 2017</a:t>
                      </a:r>
                      <a:endParaRPr lang="es-DO" sz="1200" noProof="0" dirty="0">
                        <a:latin typeface="Tw Cen MT" pitchFamily="34" charset="0"/>
                      </a:endParaRPr>
                    </a:p>
                  </a:txBody>
                  <a:tcPr/>
                </a:tc>
              </a:tr>
            </a:tbl>
          </a:graphicData>
        </a:graphic>
      </p:graphicFrame>
    </p:spTree>
    <p:extLst>
      <p:ext uri="{BB962C8B-B14F-4D97-AF65-F5344CB8AC3E}">
        <p14:creationId xmlns:p14="http://schemas.microsoft.com/office/powerpoint/2010/main" xmlns="" val="481087490"/>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graphicFrame>
        <p:nvGraphicFramePr>
          <p:cNvPr id="7" name="3 Marcador de contenido"/>
          <p:cNvGraphicFramePr>
            <a:graphicFrameLocks/>
          </p:cNvGraphicFramePr>
          <p:nvPr>
            <p:extLst>
              <p:ext uri="{D42A27DB-BD31-4B8C-83A1-F6EECF244321}">
                <p14:modId xmlns:p14="http://schemas.microsoft.com/office/powerpoint/2010/main" xmlns="" val="1236776264"/>
              </p:ext>
            </p:extLst>
          </p:nvPr>
        </p:nvGraphicFramePr>
        <p:xfrm>
          <a:off x="89848" y="1219200"/>
          <a:ext cx="8961277" cy="5547360"/>
        </p:xfrm>
        <a:graphic>
          <a:graphicData uri="http://schemas.openxmlformats.org/drawingml/2006/table">
            <a:tbl>
              <a:tblPr firstRow="1" bandRow="1">
                <a:tableStyleId>{BC89EF96-8CEA-46FF-86C4-4CE0E7609802}</a:tableStyleId>
              </a:tblPr>
              <a:tblGrid>
                <a:gridCol w="3948752"/>
                <a:gridCol w="2209800"/>
                <a:gridCol w="1461448"/>
                <a:gridCol w="1341277"/>
              </a:tblGrid>
              <a:tr h="405702">
                <a:tc>
                  <a:txBody>
                    <a:bodyPr/>
                    <a:lstStyle/>
                    <a:p>
                      <a:pPr algn="ctr"/>
                      <a:r>
                        <a:rPr lang="es-DO" sz="1600" noProof="0" dirty="0" smtClean="0">
                          <a:latin typeface="Tw Cen MT" pitchFamily="34" charset="0"/>
                        </a:rPr>
                        <a:t>Propuestas de solución</a:t>
                      </a:r>
                      <a:endParaRPr lang="es-DO" sz="1600" noProof="0" dirty="0">
                        <a:latin typeface="Tw Cen MT" pitchFamily="34" charset="0"/>
                      </a:endParaRPr>
                    </a:p>
                  </a:txBody>
                  <a:tcPr anchor="ctr"/>
                </a:tc>
                <a:tc>
                  <a:txBody>
                    <a:bodyPr/>
                    <a:lstStyle/>
                    <a:p>
                      <a:pPr algn="ctr"/>
                      <a:r>
                        <a:rPr lang="en-US" sz="1600" dirty="0" err="1" smtClean="0">
                          <a:latin typeface="Tw Cen MT" pitchFamily="34" charset="0"/>
                        </a:rPr>
                        <a:t>Indicador</a:t>
                      </a:r>
                      <a:endParaRPr lang="en-US" sz="16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latin typeface="Tw Cen MT" pitchFamily="34" charset="0"/>
                        </a:rPr>
                        <a:t>Actores</a:t>
                      </a:r>
                      <a:r>
                        <a:rPr lang="en-US" sz="1600" dirty="0" smtClean="0">
                          <a:latin typeface="Tw Cen MT" pitchFamily="34" charset="0"/>
                        </a:rPr>
                        <a:t> que</a:t>
                      </a:r>
                      <a:r>
                        <a:rPr lang="en-US" sz="1600" baseline="0" dirty="0" smtClean="0">
                          <a:latin typeface="Tw Cen MT" pitchFamily="34" charset="0"/>
                        </a:rPr>
                        <a:t> </a:t>
                      </a:r>
                      <a:r>
                        <a:rPr lang="en-US" sz="1600" baseline="0" dirty="0" err="1" smtClean="0">
                          <a:latin typeface="Tw Cen MT" pitchFamily="34" charset="0"/>
                        </a:rPr>
                        <a:t>intervienen</a:t>
                      </a:r>
                      <a:endParaRPr lang="en-US" sz="1600" dirty="0" smtClean="0">
                        <a:latin typeface="Tw Cen MT" pitchFamily="34" charset="0"/>
                      </a:endParaRPr>
                    </a:p>
                  </a:txBody>
                  <a:tcPr anchor="ctr"/>
                </a:tc>
                <a:tc>
                  <a:txBody>
                    <a:bodyPr/>
                    <a:lstStyle/>
                    <a:p>
                      <a:pPr algn="ctr"/>
                      <a:r>
                        <a:rPr lang="en-US" sz="1600" dirty="0" err="1" smtClean="0">
                          <a:latin typeface="Tw Cen MT" pitchFamily="34" charset="0"/>
                        </a:rPr>
                        <a:t>Fecha</a:t>
                      </a:r>
                      <a:r>
                        <a:rPr lang="en-US" sz="1600" dirty="0" smtClean="0">
                          <a:latin typeface="Tw Cen MT" pitchFamily="34" charset="0"/>
                        </a:rPr>
                        <a:t> meta</a:t>
                      </a:r>
                      <a:r>
                        <a:rPr lang="en-US" sz="1600" baseline="0" dirty="0" smtClean="0">
                          <a:latin typeface="Tw Cen MT" pitchFamily="34" charset="0"/>
                        </a:rPr>
                        <a:t> </a:t>
                      </a:r>
                      <a:r>
                        <a:rPr lang="en-US" sz="1100" dirty="0" smtClean="0">
                          <a:latin typeface="Tw Cen MT" pitchFamily="34" charset="0"/>
                        </a:rPr>
                        <a:t>(</a:t>
                      </a:r>
                      <a:r>
                        <a:rPr lang="en-US" sz="1100" dirty="0" err="1" smtClean="0">
                          <a:latin typeface="Tw Cen MT" pitchFamily="34" charset="0"/>
                        </a:rPr>
                        <a:t>trimestre</a:t>
                      </a:r>
                      <a:r>
                        <a:rPr lang="en-US" sz="1100" dirty="0" smtClean="0">
                          <a:latin typeface="Tw Cen MT" pitchFamily="34" charset="0"/>
                        </a:rPr>
                        <a:t>/</a:t>
                      </a:r>
                      <a:r>
                        <a:rPr lang="en-US" sz="1100" dirty="0" err="1" smtClean="0">
                          <a:latin typeface="Tw Cen MT" pitchFamily="34" charset="0"/>
                        </a:rPr>
                        <a:t>año</a:t>
                      </a:r>
                      <a:r>
                        <a:rPr lang="en-US" sz="1100" dirty="0" smtClean="0">
                          <a:latin typeface="Tw Cen MT" pitchFamily="34" charset="0"/>
                        </a:rPr>
                        <a:t>)</a:t>
                      </a:r>
                      <a:endParaRPr lang="en-US" sz="1100" dirty="0">
                        <a:latin typeface="Tw Cen MT" pitchFamily="34" charset="0"/>
                      </a:endParaRPr>
                    </a:p>
                  </a:txBody>
                  <a:tcPr anchor="ctr"/>
                </a:tc>
              </a:tr>
              <a:tr h="1110343">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400" noProof="0" dirty="0" smtClean="0">
                          <a:latin typeface="Tw Cen MT" pitchFamily="34" charset="0"/>
                        </a:rPr>
                        <a:t>Establecer mecanismos</a:t>
                      </a:r>
                      <a:r>
                        <a:rPr lang="es-DO" sz="1400" baseline="0" noProof="0" dirty="0" smtClean="0">
                          <a:latin typeface="Tw Cen MT" pitchFamily="34" charset="0"/>
                        </a:rPr>
                        <a:t> que desincentiven la competencia desl</a:t>
                      </a:r>
                      <a:r>
                        <a:rPr lang="es-DO" sz="1400" baseline="0" noProof="0" dirty="0" smtClean="0">
                          <a:solidFill>
                            <a:schemeClr val="tx1"/>
                          </a:solidFill>
                          <a:latin typeface="Tw Cen MT" pitchFamily="34" charset="0"/>
                        </a:rPr>
                        <a:t>eal, la evasión fiscal que fomenten la formalidad y el  cumplimiento del marco legal y las reglamentaciones técnicas</a:t>
                      </a:r>
                      <a:r>
                        <a:rPr lang="es-DO" sz="1400" baseline="0" noProof="0" dirty="0" smtClean="0">
                          <a:latin typeface="Tw Cen MT" pitchFamily="34" charset="0"/>
                        </a:rPr>
                        <a:t>, en  los distintos eslabones de la cadena de valor.</a:t>
                      </a:r>
                      <a:endParaRPr lang="es-DO" sz="1400" strike="sngStrike" noProof="0" dirty="0" smtClean="0">
                        <a:solidFill>
                          <a:srgbClr val="FF0000"/>
                        </a:solidFill>
                        <a:latin typeface="Tw Cen MT" pitchFamily="34" charset="0"/>
                      </a:endParaRPr>
                    </a:p>
                  </a:txBody>
                  <a:tcPr/>
                </a:tc>
                <a:tc>
                  <a:txBody>
                    <a:bodyPr/>
                    <a:lstStyle/>
                    <a:p>
                      <a:pPr algn="ctr"/>
                      <a:r>
                        <a:rPr lang="es-DO" sz="1400" noProof="0" dirty="0" smtClean="0">
                          <a:latin typeface="Tw Cen MT" pitchFamily="34" charset="0"/>
                        </a:rPr>
                        <a:t>Definición</a:t>
                      </a:r>
                      <a:r>
                        <a:rPr lang="es-DO" sz="1400" baseline="0" noProof="0" dirty="0" smtClean="0">
                          <a:latin typeface="Tw Cen MT" pitchFamily="34" charset="0"/>
                        </a:rPr>
                        <a:t> de una métrica objetiva para seguimiento   </a:t>
                      </a:r>
                      <a:endParaRPr lang="es-DO" sz="1400" noProof="0" dirty="0">
                        <a:latin typeface="Tw Cen MT" pitchFamily="34" charset="0"/>
                      </a:endParaRPr>
                    </a:p>
                  </a:txBody>
                  <a:tcPr/>
                </a:tc>
                <a:tc>
                  <a:txBody>
                    <a:bodyPr/>
                    <a:lstStyle/>
                    <a:p>
                      <a:pPr algn="ctr"/>
                      <a:r>
                        <a:rPr lang="es-DO" sz="1400" noProof="0" dirty="0" smtClean="0">
                          <a:solidFill>
                            <a:schemeClr val="tx1"/>
                          </a:solidFill>
                          <a:latin typeface="Tw Cen MT" pitchFamily="34" charset="0"/>
                        </a:rPr>
                        <a:t>Mesa</a:t>
                      </a:r>
                      <a:r>
                        <a:rPr lang="es-DO" sz="1400" baseline="0" noProof="0" dirty="0" smtClean="0">
                          <a:solidFill>
                            <a:schemeClr val="tx1"/>
                          </a:solidFill>
                          <a:latin typeface="Tw Cen MT" pitchFamily="34" charset="0"/>
                        </a:rPr>
                        <a:t> de Contrabando y Otros actores</a:t>
                      </a:r>
                      <a:endParaRPr lang="es-DO" sz="1400" strike="sngStrike" noProof="0" dirty="0">
                        <a:solidFill>
                          <a:schemeClr val="tx1"/>
                        </a:solidFill>
                        <a:latin typeface="Tw Cen MT" pitchFamily="34" charset="0"/>
                      </a:endParaRPr>
                    </a:p>
                  </a:txBody>
                  <a:tcPr/>
                </a:tc>
                <a:tc>
                  <a:txBody>
                    <a:bodyPr/>
                    <a:lstStyle/>
                    <a:p>
                      <a:pPr algn="ctr"/>
                      <a:r>
                        <a:rPr lang="es-DO" sz="1400" noProof="0" dirty="0" smtClean="0">
                          <a:latin typeface="Tw Cen MT" pitchFamily="34" charset="0"/>
                        </a:rPr>
                        <a:t>1er trimestre 2016</a:t>
                      </a:r>
                      <a:endParaRPr lang="es-DO" sz="1400" noProof="0" dirty="0">
                        <a:latin typeface="Tw Cen MT" pitchFamily="34" charset="0"/>
                      </a:endParaRPr>
                    </a:p>
                  </a:txBody>
                  <a:tcPr/>
                </a:tc>
              </a:tr>
              <a:tr h="1409281">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400" noProof="0" dirty="0" smtClean="0">
                          <a:latin typeface="Tw Cen MT" pitchFamily="34" charset="0"/>
                        </a:rPr>
                        <a:t>Incorporar dentro del Presupuesto Nacional</a:t>
                      </a:r>
                      <a:r>
                        <a:rPr lang="es-DO" sz="1400" baseline="0" noProof="0" dirty="0" smtClean="0">
                          <a:latin typeface="Tw Cen MT" pitchFamily="34" charset="0"/>
                        </a:rPr>
                        <a:t> partidas </a:t>
                      </a:r>
                      <a:r>
                        <a:rPr lang="es-DO" sz="1400" baseline="0" noProof="0" dirty="0" smtClean="0">
                          <a:solidFill>
                            <a:schemeClr val="tx1"/>
                          </a:solidFill>
                          <a:latin typeface="Tw Cen MT" pitchFamily="34" charset="0"/>
                        </a:rPr>
                        <a:t>que cubran las indemnizaciones pendientes </a:t>
                      </a:r>
                      <a:r>
                        <a:rPr lang="es-DO" sz="1400" noProof="0" dirty="0" smtClean="0">
                          <a:solidFill>
                            <a:schemeClr val="tx1"/>
                          </a:solidFill>
                          <a:latin typeface="Tw Cen MT" pitchFamily="34" charset="0"/>
                        </a:rPr>
                        <a:t>a las</a:t>
                      </a:r>
                      <a:r>
                        <a:rPr lang="es-DO" sz="1400" baseline="0" noProof="0" dirty="0" smtClean="0">
                          <a:solidFill>
                            <a:schemeClr val="tx1"/>
                          </a:solidFill>
                          <a:latin typeface="Tw Cen MT" pitchFamily="34" charset="0"/>
                        </a:rPr>
                        <a:t> personas físicas y morales y cuyos terrenos hayan sido expropiados por el Estado Incluir dentro del presupuestos de todas las nuevas obras los costos por los terrenos privados expropiados utilizados en las obras. </a:t>
                      </a:r>
                      <a:endParaRPr lang="es-DO" sz="1400" noProof="0" dirty="0" smtClean="0">
                        <a:solidFill>
                          <a:schemeClr val="tx1"/>
                        </a:solidFill>
                        <a:latin typeface="Tw Cen MT" pitchFamily="34" charset="0"/>
                      </a:endParaRPr>
                    </a:p>
                  </a:txBody>
                  <a:tcPr/>
                </a:tc>
                <a:tc>
                  <a:txBody>
                    <a:bodyPr/>
                    <a:lstStyle/>
                    <a:p>
                      <a:pPr algn="ctr"/>
                      <a:r>
                        <a:rPr lang="es-DO" sz="1400" baseline="0" noProof="0" dirty="0" smtClean="0">
                          <a:solidFill>
                            <a:schemeClr val="tx1"/>
                          </a:solidFill>
                          <a:latin typeface="Tw Cen MT" pitchFamily="34" charset="0"/>
                        </a:rPr>
                        <a:t>Hacer un diagnostico en los mismos terrenos.</a:t>
                      </a:r>
                    </a:p>
                    <a:p>
                      <a:pPr algn="ctr"/>
                      <a:endParaRPr lang="es-DO" sz="1400" baseline="0" noProof="0" dirty="0" smtClean="0">
                        <a:solidFill>
                          <a:schemeClr val="tx1"/>
                        </a:solidFill>
                        <a:latin typeface="Tw Cen MT" pitchFamily="34" charset="0"/>
                      </a:endParaRPr>
                    </a:p>
                    <a:p>
                      <a:pPr algn="ctr"/>
                      <a:r>
                        <a:rPr lang="es-DO" sz="1400" baseline="0" noProof="0" dirty="0" smtClean="0">
                          <a:solidFill>
                            <a:schemeClr val="tx1"/>
                          </a:solidFill>
                          <a:latin typeface="Tw Cen MT" pitchFamily="34" charset="0"/>
                        </a:rPr>
                        <a:t>Porcentaje de obras que incluyan gastos por expropiación. </a:t>
                      </a:r>
                    </a:p>
                    <a:p>
                      <a:pPr algn="ctr"/>
                      <a:endParaRPr lang="es-DO" sz="1400" noProof="0" dirty="0" smtClean="0">
                        <a:latin typeface="Tw Cen MT" pitchFamily="34" charset="0"/>
                      </a:endParaRPr>
                    </a:p>
                    <a:p>
                      <a:pPr algn="ctr"/>
                      <a:r>
                        <a:rPr lang="es-DO" sz="1400" noProof="0" dirty="0" smtClean="0">
                          <a:latin typeface="Tw Cen MT" pitchFamily="34" charset="0"/>
                        </a:rPr>
                        <a:t>% de pagos</a:t>
                      </a:r>
                      <a:r>
                        <a:rPr lang="es-DO" sz="1400" baseline="0" noProof="0" dirty="0" smtClean="0">
                          <a:latin typeface="Tw Cen MT" pitchFamily="34" charset="0"/>
                        </a:rPr>
                        <a:t> de propiedades indemnizadas, con relación al monto total</a:t>
                      </a:r>
                      <a:endParaRPr lang="es-DO" sz="1400" noProof="0" dirty="0">
                        <a:latin typeface="Tw Cen MT" pitchFamily="34" charset="0"/>
                      </a:endParaRPr>
                    </a:p>
                  </a:txBody>
                  <a:tcPr/>
                </a:tc>
                <a:tc>
                  <a:txBody>
                    <a:bodyPr/>
                    <a:lstStyle/>
                    <a:p>
                      <a:pPr algn="ctr"/>
                      <a:r>
                        <a:rPr lang="es-DO" sz="1400" noProof="0" dirty="0" smtClean="0">
                          <a:latin typeface="Tw Cen MT" pitchFamily="34" charset="0"/>
                        </a:rPr>
                        <a:t>DIGEPRES,  JAD,</a:t>
                      </a:r>
                      <a:r>
                        <a:rPr lang="es-DO" sz="1400" baseline="0" noProof="0" dirty="0" smtClean="0">
                          <a:latin typeface="Tw Cen MT" pitchFamily="34" charset="0"/>
                        </a:rPr>
                        <a:t> Ministerio de Hacienda, </a:t>
                      </a:r>
                      <a:r>
                        <a:rPr lang="es-DO" sz="1400" baseline="0" noProof="0" dirty="0" smtClean="0">
                          <a:solidFill>
                            <a:schemeClr val="tx1"/>
                          </a:solidFill>
                          <a:latin typeface="Tw Cen MT" pitchFamily="34" charset="0"/>
                        </a:rPr>
                        <a:t>ASONAHORES y otros actores del sector privado. </a:t>
                      </a:r>
                      <a:endParaRPr lang="es-DO" sz="1400" noProof="0" dirty="0">
                        <a:solidFill>
                          <a:schemeClr val="tx1"/>
                        </a:solidFill>
                        <a:latin typeface="Tw Cen MT" pitchFamily="34" charset="0"/>
                      </a:endParaRPr>
                    </a:p>
                  </a:txBody>
                  <a:tcPr/>
                </a:tc>
                <a:tc>
                  <a:txBody>
                    <a:bodyPr/>
                    <a:lstStyle/>
                    <a:p>
                      <a:pPr algn="ctr"/>
                      <a:r>
                        <a:rPr lang="es-DO" sz="1400" noProof="0" dirty="0" smtClean="0">
                          <a:latin typeface="Tw Cen MT" pitchFamily="34" charset="0"/>
                        </a:rPr>
                        <a:t>En cada presupuesto</a:t>
                      </a:r>
                      <a:r>
                        <a:rPr lang="es-DO" sz="1400" baseline="0" noProof="0" dirty="0" smtClean="0">
                          <a:latin typeface="Tw Cen MT" pitchFamily="34" charset="0"/>
                        </a:rPr>
                        <a:t> nacional, iniciando en el 2017</a:t>
                      </a:r>
                      <a:endParaRPr lang="es-DO" sz="1400" noProof="0" dirty="0">
                        <a:latin typeface="Tw Cen MT" pitchFamily="34" charset="0"/>
                      </a:endParaRPr>
                    </a:p>
                  </a:txBody>
                  <a:tcPr/>
                </a:tc>
              </a:tr>
              <a:tr h="960874">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400" kern="1200" baseline="0" noProof="0" dirty="0" smtClean="0">
                          <a:solidFill>
                            <a:schemeClr val="tx1"/>
                          </a:solidFill>
                          <a:latin typeface="Tw Cen MT" pitchFamily="34" charset="0"/>
                          <a:ea typeface="+mn-ea"/>
                          <a:cs typeface="+mn-cs"/>
                        </a:rPr>
                        <a:t>Reforzar los niveles de control , fiscalización y la penalización de la informalidad, evasión fiscal y contrabando de productos de alcohol y tabaco. </a:t>
                      </a:r>
                    </a:p>
                  </a:txBody>
                  <a:tcPr/>
                </a:tc>
                <a:tc>
                  <a:txBody>
                    <a:bodyPr/>
                    <a:lstStyle/>
                    <a:p>
                      <a:pPr algn="ctr"/>
                      <a:r>
                        <a:rPr lang="es-DO" sz="1400" noProof="0" dirty="0" smtClean="0">
                          <a:solidFill>
                            <a:schemeClr val="tx1"/>
                          </a:solidFill>
                          <a:latin typeface="Tw Cen MT" pitchFamily="34" charset="0"/>
                        </a:rPr>
                        <a:t>Funcionamiento de Procompetencia.</a:t>
                      </a:r>
                    </a:p>
                    <a:p>
                      <a:pPr algn="ctr"/>
                      <a:r>
                        <a:rPr lang="es-DO" sz="1400" noProof="0" dirty="0" smtClean="0">
                          <a:solidFill>
                            <a:schemeClr val="tx1"/>
                          </a:solidFill>
                          <a:latin typeface="Tw Cen MT" pitchFamily="34" charset="0"/>
                        </a:rPr>
                        <a:t>Nueva reglamentación (ley,</a:t>
                      </a:r>
                      <a:r>
                        <a:rPr lang="es-DO" sz="1400" baseline="0" noProof="0" dirty="0" smtClean="0">
                          <a:solidFill>
                            <a:schemeClr val="tx1"/>
                          </a:solidFill>
                          <a:latin typeface="Tw Cen MT" pitchFamily="34" charset="0"/>
                        </a:rPr>
                        <a:t> reglamento)</a:t>
                      </a:r>
                      <a:endParaRPr lang="es-DO" sz="1400" noProof="0" dirty="0">
                        <a:solidFill>
                          <a:schemeClr val="tx1"/>
                        </a:solidFill>
                        <a:latin typeface="Tw Cen MT" pitchFamily="34" charset="0"/>
                      </a:endParaRPr>
                    </a:p>
                  </a:txBody>
                  <a:tcPr/>
                </a:tc>
                <a:tc>
                  <a:txBody>
                    <a:bodyPr/>
                    <a:lstStyle/>
                    <a:p>
                      <a:pPr algn="ctr"/>
                      <a:r>
                        <a:rPr lang="es-DO" sz="1400" noProof="0" dirty="0" smtClean="0">
                          <a:latin typeface="Tw Cen MT" pitchFamily="34" charset="0"/>
                        </a:rPr>
                        <a:t>Procuraduría General de la República, DGII,</a:t>
                      </a:r>
                      <a:r>
                        <a:rPr lang="es-DO" sz="1400" baseline="0" noProof="0" dirty="0" smtClean="0">
                          <a:latin typeface="Tw Cen MT" pitchFamily="34" charset="0"/>
                        </a:rPr>
                        <a:t> DGA, AIRD, ADOPRON, ASOCIGAR, ADOFACE </a:t>
                      </a:r>
                      <a:endParaRPr lang="es-DO" sz="1400" noProof="0" dirty="0">
                        <a:latin typeface="Tw Cen MT" pitchFamily="34" charset="0"/>
                      </a:endParaRPr>
                    </a:p>
                  </a:txBody>
                  <a:tcPr/>
                </a:tc>
                <a:tc>
                  <a:txBody>
                    <a:bodyPr/>
                    <a:lstStyle/>
                    <a:p>
                      <a:pPr algn="ctr"/>
                      <a:r>
                        <a:rPr lang="es-DO" sz="1400" noProof="0" dirty="0" smtClean="0">
                          <a:latin typeface="Tw Cen MT" pitchFamily="34" charset="0"/>
                        </a:rPr>
                        <a:t>1er trimestre 2016</a:t>
                      </a:r>
                      <a:endParaRPr lang="es-DO" sz="1400" noProof="0" dirty="0">
                        <a:latin typeface="Tw Cen MT" pitchFamily="34" charset="0"/>
                      </a:endParaRPr>
                    </a:p>
                  </a:txBody>
                  <a:tcPr/>
                </a:tc>
              </a:tr>
            </a:tbl>
          </a:graphicData>
        </a:graphic>
      </p:graphicFrame>
    </p:spTree>
    <p:extLst>
      <p:ext uri="{BB962C8B-B14F-4D97-AF65-F5344CB8AC3E}">
        <p14:creationId xmlns:p14="http://schemas.microsoft.com/office/powerpoint/2010/main" xmlns="" val="3763755356"/>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0" name="3 Marcador de contenido"/>
          <p:cNvGraphicFramePr>
            <a:graphicFrameLocks/>
          </p:cNvGraphicFramePr>
          <p:nvPr>
            <p:extLst>
              <p:ext uri="{D42A27DB-BD31-4B8C-83A1-F6EECF244321}">
                <p14:modId xmlns:p14="http://schemas.microsoft.com/office/powerpoint/2010/main" xmlns="" val="2486239047"/>
              </p:ext>
            </p:extLst>
          </p:nvPr>
        </p:nvGraphicFramePr>
        <p:xfrm>
          <a:off x="304800" y="2819400"/>
          <a:ext cx="8458200" cy="1676400"/>
        </p:xfrm>
        <a:graphic>
          <a:graphicData uri="http://schemas.openxmlformats.org/drawingml/2006/table">
            <a:tbl>
              <a:tblPr firstRow="1" bandRow="1">
                <a:tableStyleId>{3B4B98B0-60AC-42C2-AFA5-B58CD77FA1E5}</a:tableStyleId>
              </a:tblPr>
              <a:tblGrid>
                <a:gridCol w="8458200"/>
              </a:tblGrid>
              <a:tr h="1676400">
                <a:tc>
                  <a:txBody>
                    <a:bodyPr/>
                    <a:lstStyle/>
                    <a:p>
                      <a:r>
                        <a:rPr lang="es-DO" sz="1600" b="1" noProof="0" dirty="0" smtClean="0">
                          <a:latin typeface="Tw Cen MT" pitchFamily="34" charset="0"/>
                        </a:rPr>
                        <a:t>Problemática 2/Contexto:</a:t>
                      </a:r>
                    </a:p>
                    <a:p>
                      <a:pPr algn="just"/>
                      <a:r>
                        <a:rPr lang="es-ES" sz="1400" b="0" strike="noStrike" noProof="0" dirty="0" smtClean="0">
                          <a:latin typeface="Tw Cen MT" pitchFamily="34" charset="0"/>
                        </a:rPr>
                        <a:t>Se aprecia una falta de planes de desarrollo de los sectores productivos, en base a actividades estratégicas por zonas geográficas. </a:t>
                      </a:r>
                    </a:p>
                    <a:p>
                      <a:pPr algn="just"/>
                      <a:r>
                        <a:rPr lang="es-ES" sz="1400" b="0" strike="noStrike" noProof="0" dirty="0" smtClean="0">
                          <a:latin typeface="Tw Cen MT" pitchFamily="34" charset="0"/>
                        </a:rPr>
                        <a:t>No se percibe una definición de planes estratégicos de desarrollo provinciales, alineados entre las diferentes autoridades oficiales a nivel provincial y nacional, ni la coordinación entre estas y los sectores privados. </a:t>
                      </a:r>
                    </a:p>
                    <a:p>
                      <a:pPr algn="just"/>
                      <a:r>
                        <a:rPr lang="es-ES" sz="1400" b="0" strike="noStrike" noProof="0" dirty="0" smtClean="0">
                          <a:latin typeface="Tw Cen MT" pitchFamily="34" charset="0"/>
                        </a:rPr>
                        <a:t>Faltan planes  provinciales que permitan ejecutar la estrategia nacional de desarrollo en torno a potenciar los recursos locales para  aprovechar las oportunidades de los mercados globales</a:t>
                      </a:r>
                    </a:p>
                  </a:txBody>
                  <a:tcPr/>
                </a:tc>
              </a:tr>
            </a:tbl>
          </a:graphicData>
        </a:graphic>
      </p:graphicFrame>
      <p:graphicFrame>
        <p:nvGraphicFramePr>
          <p:cNvPr id="26" name="3 Marcador de contenido"/>
          <p:cNvGraphicFramePr>
            <a:graphicFrameLocks/>
          </p:cNvGraphicFramePr>
          <p:nvPr>
            <p:extLst>
              <p:ext uri="{D42A27DB-BD31-4B8C-83A1-F6EECF244321}">
                <p14:modId xmlns:p14="http://schemas.microsoft.com/office/powerpoint/2010/main" xmlns="" val="1520235288"/>
              </p:ext>
            </p:extLst>
          </p:nvPr>
        </p:nvGraphicFramePr>
        <p:xfrm>
          <a:off x="304800" y="4724400"/>
          <a:ext cx="4953000" cy="1981200"/>
        </p:xfrm>
        <a:graphic>
          <a:graphicData uri="http://schemas.openxmlformats.org/drawingml/2006/table">
            <a:tbl>
              <a:tblPr bandRow="1">
                <a:tableStyleId>{3B4B98B0-60AC-42C2-AFA5-B58CD77FA1E5}</a:tableStyleId>
              </a:tblPr>
              <a:tblGrid>
                <a:gridCol w="4953000"/>
              </a:tblGrid>
              <a:tr h="1981200">
                <a:tc>
                  <a:txBody>
                    <a:bodyPr/>
                    <a:lstStyle/>
                    <a:p>
                      <a:pPr algn="just"/>
                      <a:r>
                        <a:rPr lang="en-US" sz="1600" b="1" dirty="0" smtClean="0">
                          <a:latin typeface="Tw Cen MT" pitchFamily="34" charset="0"/>
                        </a:rPr>
                        <a:t>Objetivo 2:</a:t>
                      </a:r>
                    </a:p>
                    <a:p>
                      <a:pPr algn="just"/>
                      <a:r>
                        <a:rPr lang="es-ES" sz="1400" noProof="0" dirty="0" smtClean="0">
                          <a:latin typeface="Tw Cen MT" pitchFamily="34" charset="0"/>
                        </a:rPr>
                        <a:t>Contar con un involucramiento activo de los sectores productivos en los planes de desarrollo provinciales,</a:t>
                      </a:r>
                      <a:r>
                        <a:rPr lang="es-ES" sz="1400" baseline="0" noProof="0" dirty="0" smtClean="0">
                          <a:latin typeface="Tw Cen MT" pitchFamily="34" charset="0"/>
                        </a:rPr>
                        <a:t> </a:t>
                      </a:r>
                      <a:r>
                        <a:rPr lang="es-ES" sz="1400" noProof="0" dirty="0" smtClean="0">
                          <a:solidFill>
                            <a:schemeClr val="tx1"/>
                          </a:solidFill>
                          <a:latin typeface="Tw Cen MT" pitchFamily="34" charset="0"/>
                        </a:rPr>
                        <a:t>regionales o por actividades estratégicas</a:t>
                      </a:r>
                      <a:r>
                        <a:rPr lang="es-ES" sz="1400" baseline="0" noProof="0" dirty="0" smtClean="0">
                          <a:solidFill>
                            <a:schemeClr val="tx1"/>
                          </a:solidFill>
                          <a:latin typeface="Tw Cen MT" pitchFamily="34" charset="0"/>
                        </a:rPr>
                        <a:t> </a:t>
                      </a:r>
                      <a:r>
                        <a:rPr lang="es-ES" sz="1400" noProof="0" dirty="0" smtClean="0">
                          <a:solidFill>
                            <a:schemeClr val="tx1"/>
                          </a:solidFill>
                          <a:latin typeface="Tw Cen MT" pitchFamily="34" charset="0"/>
                        </a:rPr>
                        <a:t>, tanto a nivel de infraestructura como en el desarrollo de capacidades locales,  propiciando una mejor </a:t>
                      </a:r>
                      <a:r>
                        <a:rPr lang="es-ES" sz="1400" noProof="0" dirty="0" smtClean="0">
                          <a:latin typeface="Tw Cen MT" pitchFamily="34" charset="0"/>
                        </a:rPr>
                        <a:t>coordinación entre las distintas instancias oficiales regionales y nacionales. </a:t>
                      </a:r>
                    </a:p>
                  </a:txBody>
                  <a:tcPr/>
                </a:tc>
              </a:tr>
            </a:tbl>
          </a:graphicData>
        </a:graphic>
      </p:graphicFrame>
      <p:graphicFrame>
        <p:nvGraphicFramePr>
          <p:cNvPr id="27" name="5 Tabla"/>
          <p:cNvGraphicFramePr>
            <a:graphicFrameLocks noGrp="1"/>
          </p:cNvGraphicFramePr>
          <p:nvPr>
            <p:extLst>
              <p:ext uri="{D42A27DB-BD31-4B8C-83A1-F6EECF244321}">
                <p14:modId xmlns:p14="http://schemas.microsoft.com/office/powerpoint/2010/main" xmlns="" val="2910625846"/>
              </p:ext>
            </p:extLst>
          </p:nvPr>
        </p:nvGraphicFramePr>
        <p:xfrm>
          <a:off x="304800" y="2362200"/>
          <a:ext cx="8458200" cy="370840"/>
        </p:xfrm>
        <a:graphic>
          <a:graphicData uri="http://schemas.openxmlformats.org/drawingml/2006/table">
            <a:tbl>
              <a:tblPr firstRow="1" bandRow="1">
                <a:tableStyleId>{5C22544A-7EE6-4342-B048-85BDC9FD1C3A}</a:tableStyleId>
              </a:tblPr>
              <a:tblGrid>
                <a:gridCol w="1524000"/>
                <a:gridCol w="3048000"/>
                <a:gridCol w="1600200"/>
                <a:gridCol w="2286000"/>
              </a:tblGrid>
              <a:tr h="370840">
                <a:tc>
                  <a:txBody>
                    <a:bodyPr/>
                    <a:lstStyle/>
                    <a:p>
                      <a:pPr algn="r"/>
                      <a:r>
                        <a:rPr lang="en-US" sz="1600" dirty="0" smtClean="0">
                          <a:solidFill>
                            <a:schemeClr val="bg1"/>
                          </a:solidFill>
                          <a:latin typeface="Tw Cen MT" pitchFamily="34" charset="0"/>
                        </a:rPr>
                        <a:t>Líder de </a:t>
                      </a: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Circe Almánzar</a:t>
                      </a:r>
                      <a:endParaRPr lang="en-US" sz="1600" dirty="0">
                        <a:solidFill>
                          <a:schemeClr val="tx1">
                            <a:lumMod val="85000"/>
                            <a:lumOff val="15000"/>
                          </a:schemeClr>
                        </a:solidFill>
                        <a:latin typeface="Tw Cen MT" pitchFamily="34" charset="0"/>
                      </a:endParaRPr>
                    </a:p>
                  </a:txBody>
                  <a:tcPr>
                    <a:solidFill>
                      <a:schemeClr val="bg2"/>
                    </a:solidFill>
                  </a:tcPr>
                </a:tc>
                <a:tc>
                  <a:txBody>
                    <a:bodyPr/>
                    <a:lstStyle/>
                    <a:p>
                      <a:pPr algn="r"/>
                      <a:r>
                        <a:rPr lang="en-US" sz="1600" dirty="0" smtClean="0">
                          <a:solidFill>
                            <a:schemeClr val="bg1"/>
                          </a:solidFill>
                          <a:latin typeface="Tw Cen MT" pitchFamily="34" charset="0"/>
                        </a:rPr>
                        <a:t>Líder de Mesa:</a:t>
                      </a:r>
                      <a:endParaRPr lang="en-US" sz="1600" dirty="0">
                        <a:solidFill>
                          <a:schemeClr val="bg1"/>
                        </a:solidFill>
                        <a:latin typeface="Tw Cen MT" pitchFamily="34" charset="0"/>
                      </a:endParaRPr>
                    </a:p>
                  </a:txBody>
                  <a:tcPr/>
                </a:tc>
                <a:tc>
                  <a:txBody>
                    <a:bodyPr/>
                    <a:lstStyle/>
                    <a:p>
                      <a:r>
                        <a:rPr lang="en-US" sz="1600" dirty="0" smtClean="0">
                          <a:solidFill>
                            <a:schemeClr val="tx1">
                              <a:lumMod val="85000"/>
                              <a:lumOff val="15000"/>
                            </a:schemeClr>
                          </a:solidFill>
                          <a:latin typeface="Tw Cen MT" pitchFamily="34" charset="0"/>
                        </a:rPr>
                        <a:t>Roberto </a:t>
                      </a:r>
                      <a:r>
                        <a:rPr lang="en-US" sz="1600" dirty="0" err="1" smtClean="0">
                          <a:solidFill>
                            <a:schemeClr val="tx1">
                              <a:lumMod val="85000"/>
                              <a:lumOff val="15000"/>
                            </a:schemeClr>
                          </a:solidFill>
                          <a:latin typeface="Tw Cen MT" pitchFamily="34" charset="0"/>
                        </a:rPr>
                        <a:t>Despradel</a:t>
                      </a:r>
                      <a:endParaRPr lang="en-US" sz="1600" dirty="0" smtClean="0">
                        <a:solidFill>
                          <a:schemeClr val="tx1">
                            <a:lumMod val="85000"/>
                            <a:lumOff val="15000"/>
                          </a:schemeClr>
                        </a:solidFill>
                        <a:latin typeface="Tw Cen MT" pitchFamily="34" charset="0"/>
                      </a:endParaRPr>
                    </a:p>
                  </a:txBody>
                  <a:tcPr>
                    <a:solidFill>
                      <a:schemeClr val="bg2"/>
                    </a:solidFill>
                  </a:tcPr>
                </a:tc>
              </a:tr>
            </a:tbl>
          </a:graphicData>
        </a:graphic>
      </p:graphicFrame>
      <p:graphicFrame>
        <p:nvGraphicFramePr>
          <p:cNvPr id="28" name="12 Tabla"/>
          <p:cNvGraphicFramePr>
            <a:graphicFrameLocks noGrp="1"/>
          </p:cNvGraphicFramePr>
          <p:nvPr>
            <p:extLst>
              <p:ext uri="{D42A27DB-BD31-4B8C-83A1-F6EECF244321}">
                <p14:modId xmlns:p14="http://schemas.microsoft.com/office/powerpoint/2010/main" xmlns="" val="234556689"/>
              </p:ext>
            </p:extLst>
          </p:nvPr>
        </p:nvGraphicFramePr>
        <p:xfrm>
          <a:off x="304800" y="1143000"/>
          <a:ext cx="8458200" cy="1249680"/>
        </p:xfrm>
        <a:graphic>
          <a:graphicData uri="http://schemas.openxmlformats.org/drawingml/2006/table">
            <a:tbl>
              <a:tblPr firstRow="1" bandRow="1">
                <a:tableStyleId>{5C22544A-7EE6-4342-B048-85BDC9FD1C3A}</a:tableStyleId>
              </a:tblPr>
              <a:tblGrid>
                <a:gridCol w="1524000"/>
                <a:gridCol w="3048000"/>
                <a:gridCol w="1600200"/>
                <a:gridCol w="2286000"/>
              </a:tblGrid>
              <a:tr h="838200">
                <a:tc>
                  <a:txBody>
                    <a:bodyPr/>
                    <a:lstStyle/>
                    <a:p>
                      <a:pPr algn="r"/>
                      <a:r>
                        <a:rPr lang="en-US" sz="1600" dirty="0" err="1" smtClean="0">
                          <a:solidFill>
                            <a:schemeClr val="bg1"/>
                          </a:solidFill>
                          <a:latin typeface="Tw Cen MT" pitchFamily="34" charset="0"/>
                        </a:rPr>
                        <a:t>Eje</a:t>
                      </a:r>
                      <a:r>
                        <a:rPr lang="en-US" sz="1600" dirty="0" smtClean="0">
                          <a:solidFill>
                            <a:schemeClr val="bg1"/>
                          </a:solidFill>
                          <a:latin typeface="Tw Cen MT" pitchFamily="34" charset="0"/>
                        </a:rPr>
                        <a:t>: </a:t>
                      </a:r>
                      <a:endParaRPr lang="en-US" sz="1600" dirty="0">
                        <a:solidFill>
                          <a:schemeClr val="bg1"/>
                        </a:solidFill>
                        <a:latin typeface="Tw Cen MT" pitchFamily="34" charset="0"/>
                      </a:endParaRPr>
                    </a:p>
                  </a:txBody>
                  <a:tcPr/>
                </a:tc>
                <a:tc>
                  <a:txBody>
                    <a:bodyPr/>
                    <a:lstStyle/>
                    <a:p>
                      <a:r>
                        <a:rPr lang="es-ES" sz="1600" b="1" kern="1200" dirty="0" smtClean="0">
                          <a:solidFill>
                            <a:schemeClr val="tx1"/>
                          </a:solidFill>
                          <a:effectLst/>
                          <a:latin typeface="Tw Cen MT" pitchFamily="34" charset="0"/>
                          <a:ea typeface="+mn-ea"/>
                          <a:cs typeface="+mn-cs"/>
                        </a:rPr>
                        <a:t>Mejorar la infraestructura, fortalecer  el comercio y la promoción del país en el exterior</a:t>
                      </a:r>
                    </a:p>
                  </a:txBody>
                  <a:tcPr>
                    <a:solidFill>
                      <a:schemeClr val="bg2"/>
                    </a:solidFill>
                  </a:tcPr>
                </a:tc>
                <a:tc>
                  <a:txBody>
                    <a:bodyPr/>
                    <a:lstStyle/>
                    <a:p>
                      <a:pPr algn="r"/>
                      <a:r>
                        <a:rPr lang="en-US" sz="1600" dirty="0" smtClean="0">
                          <a:solidFill>
                            <a:schemeClr val="bg1"/>
                          </a:solidFill>
                          <a:latin typeface="Tw Cen MT" pitchFamily="34" charset="0"/>
                        </a:rPr>
                        <a:t>Tema:</a:t>
                      </a:r>
                      <a:endParaRPr lang="en-US" sz="1600" dirty="0">
                        <a:solidFill>
                          <a:schemeClr val="bg1"/>
                        </a:solidFill>
                        <a:latin typeface="Tw Cen MT"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s-DO" sz="1600" b="1" kern="1200" dirty="0" smtClean="0">
                          <a:solidFill>
                            <a:schemeClr val="tx1">
                              <a:lumMod val="85000"/>
                              <a:lumOff val="15000"/>
                            </a:schemeClr>
                          </a:solidFill>
                          <a:effectLst/>
                          <a:latin typeface="Tw Cen MT" pitchFamily="34" charset="0"/>
                          <a:ea typeface="+mn-ea"/>
                          <a:cs typeface="+mn-cs"/>
                        </a:rPr>
                        <a:t>Políticas activas de desarrollo productivo e infraestructura </a:t>
                      </a:r>
                      <a:r>
                        <a:rPr lang="es-DO" sz="1400" b="1" kern="1200" dirty="0" smtClean="0">
                          <a:solidFill>
                            <a:schemeClr val="tx1">
                              <a:lumMod val="85000"/>
                              <a:lumOff val="15000"/>
                            </a:schemeClr>
                          </a:solidFill>
                          <a:effectLst/>
                          <a:latin typeface="Tw Cen MT" pitchFamily="34" charset="0"/>
                          <a:ea typeface="+mn-ea"/>
                          <a:cs typeface="+mn-cs"/>
                        </a:rPr>
                        <a:t>(industrias, zona franca, turismo, vivienda, etc.)</a:t>
                      </a:r>
                    </a:p>
                  </a:txBody>
                  <a:tcPr>
                    <a:solidFill>
                      <a:schemeClr val="bg2"/>
                    </a:solidFill>
                  </a:tcPr>
                </a:tc>
              </a:tr>
            </a:tbl>
          </a:graphicData>
        </a:graphic>
      </p:graphicFrame>
      <p:graphicFrame>
        <p:nvGraphicFramePr>
          <p:cNvPr id="29" name="3 Marcador de contenido"/>
          <p:cNvGraphicFramePr>
            <a:graphicFrameLocks/>
          </p:cNvGraphicFramePr>
          <p:nvPr>
            <p:extLst>
              <p:ext uri="{D42A27DB-BD31-4B8C-83A1-F6EECF244321}">
                <p14:modId xmlns:p14="http://schemas.microsoft.com/office/powerpoint/2010/main" xmlns="" val="3905391372"/>
              </p:ext>
            </p:extLst>
          </p:nvPr>
        </p:nvGraphicFramePr>
        <p:xfrm>
          <a:off x="5334000" y="4724400"/>
          <a:ext cx="3429000" cy="1981200"/>
        </p:xfrm>
        <a:graphic>
          <a:graphicData uri="http://schemas.openxmlformats.org/drawingml/2006/table">
            <a:tbl>
              <a:tblPr firstRow="1" bandRow="1">
                <a:tableStyleId>{3B4B98B0-60AC-42C2-AFA5-B58CD77FA1E5}</a:tableStyleId>
              </a:tblPr>
              <a:tblGrid>
                <a:gridCol w="3429000"/>
              </a:tblGrid>
              <a:tr h="1981200">
                <a:tc>
                  <a:txBody>
                    <a:bodyPr/>
                    <a:lstStyle/>
                    <a:p>
                      <a:r>
                        <a:rPr lang="es-DO" sz="1600" noProof="0" dirty="0" smtClean="0">
                          <a:latin typeface="Tw Cen MT" pitchFamily="34" charset="0"/>
                        </a:rPr>
                        <a:t>Indicadores: </a:t>
                      </a:r>
                    </a:p>
                    <a:p>
                      <a:pPr marL="342900" indent="-342900">
                        <a:buFont typeface="+mj-lt"/>
                        <a:buAutoNum type="arabicParenR"/>
                      </a:pPr>
                      <a:r>
                        <a:rPr lang="es-DO" sz="1400" b="0" noProof="0" dirty="0" smtClean="0">
                          <a:latin typeface="Tw Cen MT" pitchFamily="34" charset="0"/>
                        </a:rPr>
                        <a:t>% de provincias y</a:t>
                      </a:r>
                      <a:r>
                        <a:rPr lang="es-DO" sz="1400" b="0" baseline="0" noProof="0" dirty="0" smtClean="0">
                          <a:latin typeface="Tw Cen MT" pitchFamily="34" charset="0"/>
                        </a:rPr>
                        <a:t> regiones</a:t>
                      </a:r>
                      <a:r>
                        <a:rPr lang="es-DO" sz="1400" b="0" noProof="0" dirty="0" smtClean="0">
                          <a:latin typeface="Tw Cen MT" pitchFamily="34" charset="0"/>
                        </a:rPr>
                        <a:t> </a:t>
                      </a:r>
                      <a:r>
                        <a:rPr lang="es-DO" sz="1400" b="0" noProof="0" dirty="0" smtClean="0">
                          <a:solidFill>
                            <a:schemeClr val="tx1"/>
                          </a:solidFill>
                          <a:latin typeface="Tw Cen MT" pitchFamily="34" charset="0"/>
                        </a:rPr>
                        <a:t>con planes y</a:t>
                      </a:r>
                      <a:r>
                        <a:rPr lang="es-DO" sz="1400" b="0" baseline="0" noProof="0" dirty="0" smtClean="0">
                          <a:solidFill>
                            <a:schemeClr val="tx1"/>
                          </a:solidFill>
                          <a:latin typeface="Tw Cen MT" pitchFamily="34" charset="0"/>
                        </a:rPr>
                        <a:t> actividades estratégicas </a:t>
                      </a:r>
                      <a:r>
                        <a:rPr lang="es-DO" sz="1400" b="0" noProof="0" dirty="0" smtClean="0">
                          <a:solidFill>
                            <a:schemeClr val="tx1"/>
                          </a:solidFill>
                          <a:latin typeface="Tw Cen MT" pitchFamily="34" charset="0"/>
                        </a:rPr>
                        <a:t>de desarrollo</a:t>
                      </a:r>
                      <a:r>
                        <a:rPr lang="es-DO" sz="1400" b="0" baseline="0" noProof="0" dirty="0" smtClean="0">
                          <a:solidFill>
                            <a:schemeClr val="tx1"/>
                          </a:solidFill>
                          <a:latin typeface="Tw Cen MT" pitchFamily="34" charset="0"/>
                        </a:rPr>
                        <a:t> consensuados sector publico -privado</a:t>
                      </a:r>
                      <a:endParaRPr lang="es-DO" sz="1400" b="1" noProof="0" dirty="0" smtClean="0">
                        <a:solidFill>
                          <a:schemeClr val="tx1"/>
                        </a:solidFill>
                        <a:latin typeface="Tw Cen MT" pitchFamily="34" charset="0"/>
                      </a:endParaRPr>
                    </a:p>
                  </a:txBody>
                  <a:tcPr/>
                </a:tc>
              </a:tr>
            </a:tbl>
          </a:graphicData>
        </a:graphic>
      </p:graphicFrame>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spTree>
    <p:extLst>
      <p:ext uri="{BB962C8B-B14F-4D97-AF65-F5344CB8AC3E}">
        <p14:creationId xmlns:p14="http://schemas.microsoft.com/office/powerpoint/2010/main" xmlns="" val="121169325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graphicFrame>
        <p:nvGraphicFramePr>
          <p:cNvPr id="7" name="3 Marcador de contenido"/>
          <p:cNvGraphicFramePr>
            <a:graphicFrameLocks/>
          </p:cNvGraphicFramePr>
          <p:nvPr>
            <p:extLst>
              <p:ext uri="{D42A27DB-BD31-4B8C-83A1-F6EECF244321}">
                <p14:modId xmlns:p14="http://schemas.microsoft.com/office/powerpoint/2010/main" xmlns="" val="4237079037"/>
              </p:ext>
            </p:extLst>
          </p:nvPr>
        </p:nvGraphicFramePr>
        <p:xfrm>
          <a:off x="89848" y="1219200"/>
          <a:ext cx="8961277" cy="5379720"/>
        </p:xfrm>
        <a:graphic>
          <a:graphicData uri="http://schemas.openxmlformats.org/drawingml/2006/table">
            <a:tbl>
              <a:tblPr firstRow="1" bandRow="1">
                <a:tableStyleId>{BC89EF96-8CEA-46FF-86C4-4CE0E7609802}</a:tableStyleId>
              </a:tblPr>
              <a:tblGrid>
                <a:gridCol w="3567752"/>
                <a:gridCol w="1676400"/>
                <a:gridCol w="2375848"/>
                <a:gridCol w="1341277"/>
              </a:tblGrid>
              <a:tr h="405702">
                <a:tc>
                  <a:txBody>
                    <a:bodyPr/>
                    <a:lstStyle/>
                    <a:p>
                      <a:pPr algn="ctr"/>
                      <a:r>
                        <a:rPr lang="es-DO" sz="1600" noProof="0" dirty="0" smtClean="0">
                          <a:latin typeface="Tw Cen MT" pitchFamily="34" charset="0"/>
                        </a:rPr>
                        <a:t>Propuestas de solución</a:t>
                      </a:r>
                      <a:endParaRPr lang="es-DO" sz="1600" noProof="0" dirty="0">
                        <a:latin typeface="Tw Cen MT" pitchFamily="34" charset="0"/>
                      </a:endParaRPr>
                    </a:p>
                  </a:txBody>
                  <a:tcPr anchor="ctr"/>
                </a:tc>
                <a:tc>
                  <a:txBody>
                    <a:bodyPr/>
                    <a:lstStyle/>
                    <a:p>
                      <a:pPr algn="ctr"/>
                      <a:r>
                        <a:rPr lang="en-US" sz="1600" dirty="0" err="1" smtClean="0">
                          <a:latin typeface="Tw Cen MT" pitchFamily="34" charset="0"/>
                        </a:rPr>
                        <a:t>Indicador</a:t>
                      </a:r>
                      <a:endParaRPr lang="en-US" sz="16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latin typeface="Tw Cen MT" pitchFamily="34" charset="0"/>
                        </a:rPr>
                        <a:t>Actores</a:t>
                      </a:r>
                      <a:r>
                        <a:rPr lang="en-US" sz="1600" dirty="0" smtClean="0">
                          <a:latin typeface="Tw Cen MT" pitchFamily="34" charset="0"/>
                        </a:rPr>
                        <a:t> que</a:t>
                      </a:r>
                      <a:r>
                        <a:rPr lang="en-US" sz="1600" baseline="0" dirty="0" smtClean="0">
                          <a:latin typeface="Tw Cen MT" pitchFamily="34" charset="0"/>
                        </a:rPr>
                        <a:t> </a:t>
                      </a:r>
                      <a:r>
                        <a:rPr lang="en-US" sz="1600" baseline="0" dirty="0" err="1" smtClean="0">
                          <a:latin typeface="Tw Cen MT" pitchFamily="34" charset="0"/>
                        </a:rPr>
                        <a:t>intervienen</a:t>
                      </a:r>
                      <a:endParaRPr lang="en-US" sz="1600" dirty="0" smtClean="0">
                        <a:latin typeface="Tw Cen MT" pitchFamily="34" charset="0"/>
                      </a:endParaRPr>
                    </a:p>
                  </a:txBody>
                  <a:tcPr anchor="ctr"/>
                </a:tc>
                <a:tc>
                  <a:txBody>
                    <a:bodyPr/>
                    <a:lstStyle/>
                    <a:p>
                      <a:pPr algn="ctr"/>
                      <a:r>
                        <a:rPr lang="en-US" sz="1600" dirty="0" err="1" smtClean="0">
                          <a:latin typeface="Tw Cen MT" pitchFamily="34" charset="0"/>
                        </a:rPr>
                        <a:t>Fecha</a:t>
                      </a:r>
                      <a:r>
                        <a:rPr lang="en-US" sz="1600" dirty="0" smtClean="0">
                          <a:latin typeface="Tw Cen MT" pitchFamily="34" charset="0"/>
                        </a:rPr>
                        <a:t> meta</a:t>
                      </a:r>
                      <a:r>
                        <a:rPr lang="en-US" sz="1600" baseline="0" dirty="0" smtClean="0">
                          <a:latin typeface="Tw Cen MT" pitchFamily="34" charset="0"/>
                        </a:rPr>
                        <a:t> </a:t>
                      </a:r>
                      <a:r>
                        <a:rPr lang="en-US" sz="1100" dirty="0" smtClean="0">
                          <a:latin typeface="Tw Cen MT" pitchFamily="34" charset="0"/>
                        </a:rPr>
                        <a:t>(</a:t>
                      </a:r>
                      <a:r>
                        <a:rPr lang="en-US" sz="1100" dirty="0" err="1" smtClean="0">
                          <a:latin typeface="Tw Cen MT" pitchFamily="34" charset="0"/>
                        </a:rPr>
                        <a:t>trimestre</a:t>
                      </a:r>
                      <a:r>
                        <a:rPr lang="en-US" sz="1100" dirty="0" smtClean="0">
                          <a:latin typeface="Tw Cen MT" pitchFamily="34" charset="0"/>
                        </a:rPr>
                        <a:t>/</a:t>
                      </a:r>
                      <a:r>
                        <a:rPr lang="en-US" sz="1100" dirty="0" err="1" smtClean="0">
                          <a:latin typeface="Tw Cen MT" pitchFamily="34" charset="0"/>
                        </a:rPr>
                        <a:t>año</a:t>
                      </a:r>
                      <a:r>
                        <a:rPr lang="en-US" sz="1100" dirty="0" smtClean="0">
                          <a:latin typeface="Tw Cen MT" pitchFamily="34" charset="0"/>
                        </a:rPr>
                        <a:t>)</a:t>
                      </a:r>
                      <a:endParaRPr lang="en-US" sz="1100" dirty="0">
                        <a:latin typeface="Tw Cen MT" pitchFamily="34" charset="0"/>
                      </a:endParaRPr>
                    </a:p>
                  </a:txBody>
                  <a:tcPr anchor="ctr"/>
                </a:tc>
              </a:tr>
              <a:tr h="1110343">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400" noProof="0" dirty="0" smtClean="0">
                          <a:latin typeface="Tw Cen MT" pitchFamily="34" charset="0"/>
                        </a:rPr>
                        <a:t>Elaborar</a:t>
                      </a:r>
                      <a:r>
                        <a:rPr lang="es-DO" sz="1400" baseline="0" noProof="0" dirty="0" smtClean="0">
                          <a:latin typeface="Tw Cen MT" pitchFamily="34" charset="0"/>
                        </a:rPr>
                        <a:t> planes de desarrollo provinciales, regionales </a:t>
                      </a:r>
                      <a:r>
                        <a:rPr lang="es-DO" sz="1400" baseline="0" noProof="0" dirty="0" smtClean="0">
                          <a:solidFill>
                            <a:schemeClr val="tx1"/>
                          </a:solidFill>
                          <a:latin typeface="Tw Cen MT" pitchFamily="34" charset="0"/>
                        </a:rPr>
                        <a:t>y por actividades estratégicas,  tanto de inversión como de desarrollo de capacidades, de consenso con los sectores productivos, que incluyan </a:t>
                      </a:r>
                      <a:r>
                        <a:rPr lang="es-DO" sz="1400" baseline="0" noProof="0" dirty="0" smtClean="0">
                          <a:latin typeface="Tw Cen MT" pitchFamily="34" charset="0"/>
                        </a:rPr>
                        <a:t>mecanismos e instituciones  de coordinación entre el sector publico y privado, para un eficiente desarrollo de zonas productivas</a:t>
                      </a:r>
                      <a:endParaRPr lang="es-DO" sz="1400" noProof="0" dirty="0" smtClean="0">
                        <a:latin typeface="Tw Cen MT" pitchFamily="34" charset="0"/>
                      </a:endParaRPr>
                    </a:p>
                  </a:txBody>
                  <a:tcPr/>
                </a:tc>
                <a:tc>
                  <a:txBody>
                    <a:bodyPr/>
                    <a:lstStyle/>
                    <a:p>
                      <a:pPr algn="ctr"/>
                      <a:endParaRPr lang="es-DO" sz="1400" noProof="0" dirty="0" smtClean="0">
                        <a:latin typeface="Tw Cen MT" pitchFamily="34" charset="0"/>
                      </a:endParaRPr>
                    </a:p>
                    <a:p>
                      <a:pPr algn="ctr"/>
                      <a:r>
                        <a:rPr lang="es-DO" sz="1400" noProof="0" dirty="0" smtClean="0">
                          <a:latin typeface="Tw Cen MT" pitchFamily="34" charset="0"/>
                        </a:rPr>
                        <a:t>Número de planes </a:t>
                      </a:r>
                      <a:r>
                        <a:rPr lang="es-DO" sz="1400" noProof="0" dirty="0" smtClean="0">
                          <a:solidFill>
                            <a:schemeClr val="tx1"/>
                          </a:solidFill>
                          <a:latin typeface="Tw Cen MT" pitchFamily="34" charset="0"/>
                        </a:rPr>
                        <a:t>de</a:t>
                      </a:r>
                      <a:r>
                        <a:rPr lang="es-DO" sz="1400" baseline="0" noProof="0" dirty="0" smtClean="0">
                          <a:solidFill>
                            <a:schemeClr val="tx1"/>
                          </a:solidFill>
                          <a:latin typeface="Tw Cen MT" pitchFamily="34" charset="0"/>
                        </a:rPr>
                        <a:t> desarrollo </a:t>
                      </a:r>
                      <a:r>
                        <a:rPr lang="es-DO" sz="1400" noProof="0" dirty="0" smtClean="0">
                          <a:latin typeface="Tw Cen MT" pitchFamily="34" charset="0"/>
                        </a:rPr>
                        <a:t>consensuados </a:t>
                      </a:r>
                      <a:r>
                        <a:rPr lang="es-DO" sz="1400" baseline="0" noProof="0" dirty="0" smtClean="0">
                          <a:latin typeface="Tw Cen MT" pitchFamily="34" charset="0"/>
                        </a:rPr>
                        <a:t>por provincia</a:t>
                      </a:r>
                      <a:endParaRPr lang="es-DO" sz="1400" noProof="0" dirty="0">
                        <a:latin typeface="Tw Cen MT" pitchFamily="34" charset="0"/>
                      </a:endParaRPr>
                    </a:p>
                  </a:txBody>
                  <a:tcPr/>
                </a:tc>
                <a:tc>
                  <a:txBody>
                    <a:bodyPr/>
                    <a:lstStyle/>
                    <a:p>
                      <a:pPr algn="ctr"/>
                      <a:r>
                        <a:rPr lang="es-DO" sz="1400" noProof="0" dirty="0" smtClean="0">
                          <a:latin typeface="Tw Cen MT" pitchFamily="34" charset="0"/>
                        </a:rPr>
                        <a:t>Ministerio de la Presidencia, Ministerio</a:t>
                      </a:r>
                      <a:r>
                        <a:rPr lang="es-DO" sz="1400" baseline="0" noProof="0" dirty="0" smtClean="0">
                          <a:latin typeface="Tw Cen MT" pitchFamily="34" charset="0"/>
                        </a:rPr>
                        <a:t> de Economía, MIC,  los actores establecidos en la  </a:t>
                      </a:r>
                      <a:r>
                        <a:rPr lang="es-DO" sz="1400" baseline="0" noProof="0" dirty="0" smtClean="0">
                          <a:solidFill>
                            <a:schemeClr val="tx1"/>
                          </a:solidFill>
                          <a:latin typeface="Tw Cen MT" pitchFamily="34" charset="0"/>
                        </a:rPr>
                        <a:t>Ley Orgánica Planificación e inversión Publica </a:t>
                      </a:r>
                      <a:r>
                        <a:rPr lang="es-DO" sz="1400" baseline="0" noProof="0" dirty="0" smtClean="0">
                          <a:latin typeface="Tw Cen MT" pitchFamily="34" charset="0"/>
                        </a:rPr>
                        <a:t>y otras leyes correspondientes, CONEP, AIRD, JAD, ASONAHORES, ADOZONA, asociaciones regionales</a:t>
                      </a:r>
                      <a:endParaRPr lang="es-DO" sz="1400" noProof="0" dirty="0">
                        <a:latin typeface="Tw Cen MT" pitchFamily="34" charset="0"/>
                      </a:endParaRPr>
                    </a:p>
                  </a:txBody>
                  <a:tcPr/>
                </a:tc>
                <a:tc>
                  <a:txBody>
                    <a:bodyPr/>
                    <a:lstStyle/>
                    <a:p>
                      <a:pPr algn="ctr"/>
                      <a:r>
                        <a:rPr lang="es-DO" sz="1400" noProof="0" dirty="0" smtClean="0">
                          <a:latin typeface="Tw Cen MT" pitchFamily="34" charset="0"/>
                        </a:rPr>
                        <a:t>1er trimestre 2017</a:t>
                      </a:r>
                      <a:endParaRPr lang="es-DO" sz="1400" noProof="0" dirty="0">
                        <a:latin typeface="Tw Cen MT" pitchFamily="34" charset="0"/>
                      </a:endParaRPr>
                    </a:p>
                  </a:txBody>
                  <a:tcPr/>
                </a:tc>
              </a:tr>
              <a:tr h="1409281">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400" noProof="0" dirty="0" smtClean="0">
                          <a:latin typeface="Tw Cen MT" pitchFamily="34" charset="0"/>
                        </a:rPr>
                        <a:t>Impulsar</a:t>
                      </a:r>
                      <a:r>
                        <a:rPr lang="es-DO" sz="1400" baseline="0" noProof="0" dirty="0" smtClean="0">
                          <a:latin typeface="Tw Cen MT" pitchFamily="34" charset="0"/>
                        </a:rPr>
                        <a:t> una alianza con el Poder Legislativo y establecer mecanismos operativos, con el fin de garantizar la aprobación de leyes que no afecten y promuevan la competitividad de los sectores productivos-</a:t>
                      </a:r>
                      <a:endParaRPr lang="es-DO" sz="1400" noProof="0" dirty="0" smtClean="0">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DO" sz="1400" noProof="0" dirty="0" smtClean="0">
                          <a:solidFill>
                            <a:schemeClr val="tx1"/>
                          </a:solidFill>
                          <a:latin typeface="Tw Cen MT" pitchFamily="34" charset="0"/>
                        </a:rPr>
                        <a:t>Derogar Ley de Notarios</a:t>
                      </a:r>
                    </a:p>
                    <a:p>
                      <a:pPr marL="0" marR="0" indent="0" algn="ctr" defTabSz="914400" rtl="0" eaLnBrk="1" fontAlgn="auto" latinLnBrk="0" hangingPunct="1">
                        <a:lnSpc>
                          <a:spcPct val="100000"/>
                        </a:lnSpc>
                        <a:spcBef>
                          <a:spcPts val="0"/>
                        </a:spcBef>
                        <a:spcAft>
                          <a:spcPts val="0"/>
                        </a:spcAft>
                        <a:buClrTx/>
                        <a:buSzTx/>
                        <a:buFontTx/>
                        <a:buNone/>
                        <a:tabLst/>
                        <a:defRPr/>
                      </a:pPr>
                      <a:endParaRPr lang="es-DO" sz="1400" noProof="0" dirty="0" smtClean="0">
                        <a:solidFill>
                          <a:schemeClr val="tx1"/>
                        </a:solidFill>
                        <a:latin typeface="Tw Cen MT" pitchFamily="34" charset="0"/>
                      </a:endParaRPr>
                    </a:p>
                    <a:p>
                      <a:pPr algn="ctr"/>
                      <a:r>
                        <a:rPr lang="es-DO" sz="1400" noProof="0" dirty="0" smtClean="0">
                          <a:solidFill>
                            <a:schemeClr val="tx1"/>
                          </a:solidFill>
                          <a:latin typeface="Tw Cen MT" pitchFamily="34" charset="0"/>
                        </a:rPr>
                        <a:t>Número de iniciativas</a:t>
                      </a:r>
                      <a:r>
                        <a:rPr lang="es-DO" sz="1400" baseline="0" noProof="0" dirty="0" smtClean="0">
                          <a:solidFill>
                            <a:schemeClr val="tx1"/>
                          </a:solidFill>
                          <a:latin typeface="Tw Cen MT" pitchFamily="34" charset="0"/>
                        </a:rPr>
                        <a:t> consensuadas</a:t>
                      </a:r>
                    </a:p>
                    <a:p>
                      <a:pPr algn="ctr"/>
                      <a:r>
                        <a:rPr lang="es-DO" sz="1400" baseline="0" noProof="0" dirty="0" smtClean="0">
                          <a:solidFill>
                            <a:schemeClr val="tx1"/>
                          </a:solidFill>
                          <a:latin typeface="Tw Cen MT" pitchFamily="34" charset="0"/>
                        </a:rPr>
                        <a:t>Mejora de la ley de 189-11 sobre el Desarrollo de mercado hipotecario y fideicomiso.</a:t>
                      </a:r>
                    </a:p>
                    <a:p>
                      <a:pPr algn="ctr"/>
                      <a:endParaRPr lang="es-DO" sz="1400" baseline="0" noProof="0" dirty="0" smtClean="0">
                        <a:latin typeface="Tw Cen MT" pitchFamily="34" charset="0"/>
                      </a:endParaRPr>
                    </a:p>
                    <a:p>
                      <a:pPr algn="ctr"/>
                      <a:endParaRPr lang="es-DO" sz="1400" noProof="0" dirty="0">
                        <a:latin typeface="Tw Cen MT" pitchFamily="34" charset="0"/>
                      </a:endParaRPr>
                    </a:p>
                  </a:txBody>
                  <a:tcPr/>
                </a:tc>
                <a:tc>
                  <a:txBody>
                    <a:bodyPr/>
                    <a:lstStyle/>
                    <a:p>
                      <a:pPr algn="ctr"/>
                      <a:r>
                        <a:rPr lang="es-DO" sz="1400" noProof="0" dirty="0" smtClean="0">
                          <a:latin typeface="Tw Cen MT" pitchFamily="34" charset="0"/>
                        </a:rPr>
                        <a:t>Congreso Nacional, MIC, ASONAHORES, CONEP, AIRD, ADOZONA,</a:t>
                      </a:r>
                      <a:r>
                        <a:rPr lang="es-DO" sz="1400" baseline="0" noProof="0" dirty="0" smtClean="0">
                          <a:latin typeface="Tw Cen MT" pitchFamily="34" charset="0"/>
                        </a:rPr>
                        <a:t> otras…</a:t>
                      </a:r>
                      <a:endParaRPr lang="es-DO" sz="1400" noProof="0" dirty="0">
                        <a:latin typeface="Tw Cen MT" pitchFamily="34" charset="0"/>
                      </a:endParaRPr>
                    </a:p>
                  </a:txBody>
                  <a:tcPr/>
                </a:tc>
                <a:tc>
                  <a:txBody>
                    <a:bodyPr/>
                    <a:lstStyle/>
                    <a:p>
                      <a:pPr algn="ctr"/>
                      <a:r>
                        <a:rPr lang="es-DO" sz="1400" noProof="0" dirty="0" smtClean="0">
                          <a:latin typeface="Tw Cen MT" pitchFamily="34" charset="0"/>
                        </a:rPr>
                        <a:t>3er</a:t>
                      </a:r>
                      <a:r>
                        <a:rPr lang="es-DO" sz="1400" baseline="0" noProof="0" dirty="0" smtClean="0">
                          <a:latin typeface="Tw Cen MT" pitchFamily="34" charset="0"/>
                        </a:rPr>
                        <a:t> trimestre 2016</a:t>
                      </a:r>
                      <a:endParaRPr lang="es-DO" sz="1400" noProof="0" dirty="0">
                        <a:latin typeface="Tw Cen MT" pitchFamily="34" charset="0"/>
                      </a:endParaRPr>
                    </a:p>
                  </a:txBody>
                  <a:tcPr/>
                </a:tc>
              </a:tr>
            </a:tbl>
          </a:graphicData>
        </a:graphic>
      </p:graphicFrame>
    </p:spTree>
    <p:extLst>
      <p:ext uri="{BB962C8B-B14F-4D97-AF65-F5344CB8AC3E}">
        <p14:creationId xmlns:p14="http://schemas.microsoft.com/office/powerpoint/2010/main" xmlns="" val="3886875841"/>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4 Rectángulo"/>
          <p:cNvSpPr/>
          <p:nvPr/>
        </p:nvSpPr>
        <p:spPr>
          <a:xfrm>
            <a:off x="-7938" y="0"/>
            <a:ext cx="7856538" cy="1073150"/>
          </a:xfrm>
          <a:prstGeom prst="rect">
            <a:avLst/>
          </a:prstGeom>
          <a:solidFill>
            <a:schemeClr val="tx2">
              <a:lumMod val="25000"/>
            </a:schemeClr>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2" name="7 Rectángulo"/>
          <p:cNvSpPr/>
          <p:nvPr/>
        </p:nvSpPr>
        <p:spPr>
          <a:xfrm>
            <a:off x="7848600" y="-7938"/>
            <a:ext cx="1280219" cy="1073151"/>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endParaRPr lang="en-US" dirty="0">
              <a:solidFill>
                <a:prstClr val="white"/>
              </a:solidFill>
            </a:endParaRPr>
          </a:p>
        </p:txBody>
      </p:sp>
      <p:sp>
        <p:nvSpPr>
          <p:cNvPr id="33" name="3 CuadroTexto"/>
          <p:cNvSpPr txBox="1">
            <a:spLocks noChangeArrowheads="1"/>
          </p:cNvSpPr>
          <p:nvPr/>
        </p:nvSpPr>
        <p:spPr bwMode="auto">
          <a:xfrm>
            <a:off x="76200" y="152400"/>
            <a:ext cx="6153351" cy="707886"/>
          </a:xfrm>
          <a:prstGeom prst="rect">
            <a:avLst/>
          </a:prstGeom>
          <a:noFill/>
          <a:ln w="9525">
            <a:noFill/>
            <a:miter lim="800000"/>
            <a:headEnd/>
            <a:tailEnd/>
          </a:ln>
        </p:spPr>
        <p:txBody>
          <a:bodyPr wrap="none">
            <a:spAutoFit/>
          </a:bodyPr>
          <a:lstStyle/>
          <a:p>
            <a:pPr defTabSz="457200" fontAlgn="base">
              <a:spcBef>
                <a:spcPct val="0"/>
              </a:spcBef>
              <a:spcAft>
                <a:spcPct val="0"/>
              </a:spcAft>
            </a:pPr>
            <a:r>
              <a:rPr lang="es-DO" altLang="en-US" sz="4000" dirty="0" smtClean="0">
                <a:solidFill>
                  <a:prstClr val="white"/>
                </a:solidFill>
                <a:latin typeface="Tw Cen MT" pitchFamily="34" charset="0"/>
              </a:rPr>
              <a:t>Resultados Mesas de Trabajo</a:t>
            </a:r>
            <a:endParaRPr lang="en-US" altLang="en-US" sz="4000" dirty="0">
              <a:solidFill>
                <a:prstClr val="white"/>
              </a:solidFill>
              <a:latin typeface="Tw Cen MT" pitchFamily="34" charset="0"/>
            </a:endParaRPr>
          </a:p>
        </p:txBody>
      </p:sp>
      <p:pic>
        <p:nvPicPr>
          <p:cNvPr id="34" name="0 Imagen"/>
          <p:cNvPicPr/>
          <p:nvPr/>
        </p:nvPicPr>
        <p:blipFill>
          <a:blip r:embed="rId2" cstate="print">
            <a:extLst>
              <a:ext uri="{28A0092B-C50C-407E-A947-70E740481C1C}">
                <a14:useLocalDpi xmlns:a14="http://schemas.microsoft.com/office/drawing/2010/main" xmlns="" val="0"/>
              </a:ext>
            </a:extLst>
          </a:blip>
          <a:stretch>
            <a:fillRect/>
          </a:stretch>
        </p:blipFill>
        <p:spPr>
          <a:xfrm>
            <a:off x="7934759" y="-13648"/>
            <a:ext cx="1102718" cy="1069848"/>
          </a:xfrm>
          <a:prstGeom prst="rect">
            <a:avLst/>
          </a:prstGeom>
        </p:spPr>
      </p:pic>
      <p:graphicFrame>
        <p:nvGraphicFramePr>
          <p:cNvPr id="7" name="3 Marcador de contenido"/>
          <p:cNvGraphicFramePr>
            <a:graphicFrameLocks/>
          </p:cNvGraphicFramePr>
          <p:nvPr>
            <p:extLst>
              <p:ext uri="{D42A27DB-BD31-4B8C-83A1-F6EECF244321}">
                <p14:modId xmlns:p14="http://schemas.microsoft.com/office/powerpoint/2010/main" xmlns="" val="4044264850"/>
              </p:ext>
            </p:extLst>
          </p:nvPr>
        </p:nvGraphicFramePr>
        <p:xfrm>
          <a:off x="89848" y="1219200"/>
          <a:ext cx="8961277" cy="4731601"/>
        </p:xfrm>
        <a:graphic>
          <a:graphicData uri="http://schemas.openxmlformats.org/drawingml/2006/table">
            <a:tbl>
              <a:tblPr firstRow="1" bandRow="1">
                <a:tableStyleId>{BC89EF96-8CEA-46FF-86C4-4CE0E7609802}</a:tableStyleId>
              </a:tblPr>
              <a:tblGrid>
                <a:gridCol w="4101152"/>
                <a:gridCol w="1676400"/>
                <a:gridCol w="1842448"/>
                <a:gridCol w="1341277"/>
              </a:tblGrid>
              <a:tr h="405702">
                <a:tc>
                  <a:txBody>
                    <a:bodyPr/>
                    <a:lstStyle/>
                    <a:p>
                      <a:pPr algn="ctr"/>
                      <a:r>
                        <a:rPr lang="es-DO" sz="1600" noProof="0" dirty="0" smtClean="0">
                          <a:latin typeface="Tw Cen MT" pitchFamily="34" charset="0"/>
                        </a:rPr>
                        <a:t>Propuestas de solución</a:t>
                      </a:r>
                      <a:endParaRPr lang="es-DO" sz="1600" noProof="0" dirty="0">
                        <a:latin typeface="Tw Cen MT" pitchFamily="34" charset="0"/>
                      </a:endParaRPr>
                    </a:p>
                  </a:txBody>
                  <a:tcPr anchor="ctr"/>
                </a:tc>
                <a:tc>
                  <a:txBody>
                    <a:bodyPr/>
                    <a:lstStyle/>
                    <a:p>
                      <a:pPr algn="ctr"/>
                      <a:r>
                        <a:rPr lang="en-US" sz="1600" dirty="0" err="1" smtClean="0">
                          <a:latin typeface="Tw Cen MT" pitchFamily="34" charset="0"/>
                        </a:rPr>
                        <a:t>Indicador</a:t>
                      </a:r>
                      <a:endParaRPr lang="en-US" sz="1600" dirty="0">
                        <a:latin typeface="Tw Cen MT" pitchFamily="34" charset="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dirty="0" err="1" smtClean="0">
                          <a:latin typeface="Tw Cen MT" pitchFamily="34" charset="0"/>
                        </a:rPr>
                        <a:t>Actores</a:t>
                      </a:r>
                      <a:r>
                        <a:rPr lang="en-US" sz="1600" dirty="0" smtClean="0">
                          <a:latin typeface="Tw Cen MT" pitchFamily="34" charset="0"/>
                        </a:rPr>
                        <a:t> que</a:t>
                      </a:r>
                      <a:r>
                        <a:rPr lang="en-US" sz="1600" baseline="0" dirty="0" smtClean="0">
                          <a:latin typeface="Tw Cen MT" pitchFamily="34" charset="0"/>
                        </a:rPr>
                        <a:t> </a:t>
                      </a:r>
                      <a:r>
                        <a:rPr lang="en-US" sz="1600" baseline="0" dirty="0" err="1" smtClean="0">
                          <a:latin typeface="Tw Cen MT" pitchFamily="34" charset="0"/>
                        </a:rPr>
                        <a:t>intervienen</a:t>
                      </a:r>
                      <a:endParaRPr lang="en-US" sz="1600" dirty="0" smtClean="0">
                        <a:latin typeface="Tw Cen MT" pitchFamily="34" charset="0"/>
                      </a:endParaRPr>
                    </a:p>
                  </a:txBody>
                  <a:tcPr anchor="ctr"/>
                </a:tc>
                <a:tc>
                  <a:txBody>
                    <a:bodyPr/>
                    <a:lstStyle/>
                    <a:p>
                      <a:pPr algn="ctr"/>
                      <a:r>
                        <a:rPr lang="en-US" sz="1600" dirty="0" err="1" smtClean="0">
                          <a:latin typeface="Tw Cen MT" pitchFamily="34" charset="0"/>
                        </a:rPr>
                        <a:t>Fecha</a:t>
                      </a:r>
                      <a:r>
                        <a:rPr lang="en-US" sz="1600" dirty="0" smtClean="0">
                          <a:latin typeface="Tw Cen MT" pitchFamily="34" charset="0"/>
                        </a:rPr>
                        <a:t> meta</a:t>
                      </a:r>
                      <a:r>
                        <a:rPr lang="en-US" sz="1600" baseline="0" dirty="0" smtClean="0">
                          <a:latin typeface="Tw Cen MT" pitchFamily="34" charset="0"/>
                        </a:rPr>
                        <a:t> </a:t>
                      </a:r>
                      <a:r>
                        <a:rPr lang="en-US" sz="1100" dirty="0" smtClean="0">
                          <a:latin typeface="Tw Cen MT" pitchFamily="34" charset="0"/>
                        </a:rPr>
                        <a:t>(</a:t>
                      </a:r>
                      <a:r>
                        <a:rPr lang="en-US" sz="1100" dirty="0" err="1" smtClean="0">
                          <a:latin typeface="Tw Cen MT" pitchFamily="34" charset="0"/>
                        </a:rPr>
                        <a:t>trimestre</a:t>
                      </a:r>
                      <a:r>
                        <a:rPr lang="en-US" sz="1100" dirty="0" smtClean="0">
                          <a:latin typeface="Tw Cen MT" pitchFamily="34" charset="0"/>
                        </a:rPr>
                        <a:t>/</a:t>
                      </a:r>
                      <a:r>
                        <a:rPr lang="en-US" sz="1100" dirty="0" err="1" smtClean="0">
                          <a:latin typeface="Tw Cen MT" pitchFamily="34" charset="0"/>
                        </a:rPr>
                        <a:t>año</a:t>
                      </a:r>
                      <a:r>
                        <a:rPr lang="en-US" sz="1100" dirty="0" smtClean="0">
                          <a:latin typeface="Tw Cen MT" pitchFamily="34" charset="0"/>
                        </a:rPr>
                        <a:t>)</a:t>
                      </a:r>
                      <a:endParaRPr lang="en-US" sz="1100" dirty="0">
                        <a:latin typeface="Tw Cen MT" pitchFamily="34" charset="0"/>
                      </a:endParaRPr>
                    </a:p>
                  </a:txBody>
                  <a:tcPr anchor="ctr"/>
                </a:tc>
              </a:tr>
              <a:tr h="1110343">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400" noProof="0" dirty="0" smtClean="0">
                          <a:latin typeface="Tw Cen MT" pitchFamily="34" charset="0"/>
                        </a:rPr>
                        <a:t>Mejorar la coordinación ente</a:t>
                      </a:r>
                      <a:r>
                        <a:rPr lang="es-DO" sz="1400" baseline="0" noProof="0" dirty="0" smtClean="0">
                          <a:latin typeface="Tw Cen MT" pitchFamily="34" charset="0"/>
                        </a:rPr>
                        <a:t> las instituciones</a:t>
                      </a:r>
                      <a:r>
                        <a:rPr lang="es-DO" sz="1400" noProof="0" dirty="0" smtClean="0">
                          <a:latin typeface="Tw Cen MT" pitchFamily="34" charset="0"/>
                        </a:rPr>
                        <a:t>,</a:t>
                      </a:r>
                      <a:r>
                        <a:rPr lang="es-DO" sz="1400" baseline="0" noProof="0" dirty="0" smtClean="0">
                          <a:latin typeface="Tw Cen MT" pitchFamily="34" charset="0"/>
                        </a:rPr>
                        <a:t> reduciendo los conflictos de competencia y duplicidad entre las autoridades municipales, policiales, medioambientales, entre otras</a:t>
                      </a:r>
                      <a:br>
                        <a:rPr lang="es-DO" sz="1400" baseline="0" noProof="0" dirty="0" smtClean="0">
                          <a:latin typeface="Tw Cen MT" pitchFamily="34" charset="0"/>
                        </a:rPr>
                      </a:br>
                      <a:endParaRPr lang="es-DO" sz="1400" baseline="0" noProof="0" dirty="0" smtClean="0">
                        <a:latin typeface="Tw Cen MT" pitchFamily="34" charset="0"/>
                      </a:endParaRPr>
                    </a:p>
                  </a:txBody>
                  <a:tcPr/>
                </a:tc>
                <a:tc>
                  <a:txBody>
                    <a:bodyPr/>
                    <a:lstStyle/>
                    <a:p>
                      <a:pPr algn="ctr"/>
                      <a:r>
                        <a:rPr lang="es-DO" sz="1400" noProof="0" dirty="0" smtClean="0">
                          <a:latin typeface="Tw Cen MT" pitchFamily="34" charset="0"/>
                        </a:rPr>
                        <a:t>Número de procesos</a:t>
                      </a:r>
                      <a:r>
                        <a:rPr lang="es-DO" sz="1400" baseline="0" noProof="0" dirty="0" smtClean="0">
                          <a:latin typeface="Tw Cen MT" pitchFamily="34" charset="0"/>
                        </a:rPr>
                        <a:t> simplificados</a:t>
                      </a:r>
                      <a:endParaRPr lang="es-DO" sz="1400" noProof="0" dirty="0">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DO" sz="1400" noProof="0" dirty="0" smtClean="0">
                          <a:latin typeface="Tw Cen MT" pitchFamily="34" charset="0"/>
                        </a:rPr>
                        <a:t>Ministerio de la Presidencia, MIC, AIRD, JAD, ASONAHORES, ADOEXPO,</a:t>
                      </a:r>
                      <a:r>
                        <a:rPr lang="es-DO" sz="1400" baseline="0" noProof="0" dirty="0" smtClean="0">
                          <a:latin typeface="Tw Cen MT" pitchFamily="34" charset="0"/>
                        </a:rPr>
                        <a:t> ADOZONA</a:t>
                      </a:r>
                      <a:endParaRPr lang="es-DO" sz="1400" noProof="0" dirty="0" smtClean="0">
                        <a:latin typeface="Tw Cen MT" pitchFamily="34" charset="0"/>
                      </a:endParaRPr>
                    </a:p>
                  </a:txBody>
                  <a:tcPr/>
                </a:tc>
                <a:tc>
                  <a:txBody>
                    <a:bodyPr/>
                    <a:lstStyle/>
                    <a:p>
                      <a:pPr algn="ctr"/>
                      <a:r>
                        <a:rPr lang="es-DO" sz="1400" noProof="0" dirty="0" smtClean="0">
                          <a:latin typeface="Tw Cen MT" pitchFamily="34" charset="0"/>
                        </a:rPr>
                        <a:t>4to trimestre 2016</a:t>
                      </a:r>
                      <a:endParaRPr lang="es-DO" sz="1400" noProof="0" dirty="0">
                        <a:latin typeface="Tw Cen MT" pitchFamily="34" charset="0"/>
                      </a:endParaRPr>
                    </a:p>
                  </a:txBody>
                  <a:tcPr/>
                </a:tc>
              </a:tr>
              <a:tr h="1409281">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400" noProof="0" dirty="0" smtClean="0">
                          <a:latin typeface="Tw Cen MT" pitchFamily="34" charset="0"/>
                        </a:rPr>
                        <a:t>Establecimiento de incentivo</a:t>
                      </a:r>
                      <a:r>
                        <a:rPr lang="es-DO" sz="1400" baseline="0" noProof="0" dirty="0" smtClean="0">
                          <a:latin typeface="Tw Cen MT" pitchFamily="34" charset="0"/>
                        </a:rPr>
                        <a:t>s fiscales de naturaleza vertical y horizontal para sectores productivos con potencialidad de atracción de inversión y de exportación </a:t>
                      </a:r>
                      <a:endParaRPr lang="es-DO" sz="1400" noProof="0" dirty="0" smtClean="0">
                        <a:latin typeface="Tw Cen MT" pitchFamily="34" charset="0"/>
                      </a:endParaRPr>
                    </a:p>
                  </a:txBody>
                  <a:tcPr/>
                </a:tc>
                <a:tc>
                  <a:txBody>
                    <a:bodyPr/>
                    <a:lstStyle/>
                    <a:p>
                      <a:pPr algn="ctr"/>
                      <a:r>
                        <a:rPr lang="es-DO" sz="1400" noProof="0" dirty="0" smtClean="0">
                          <a:latin typeface="Tw Cen MT" pitchFamily="34" charset="0"/>
                        </a:rPr>
                        <a:t>Aumento</a:t>
                      </a:r>
                      <a:r>
                        <a:rPr lang="es-DO" sz="1400" baseline="0" noProof="0" dirty="0" smtClean="0">
                          <a:latin typeface="Tw Cen MT" pitchFamily="34" charset="0"/>
                        </a:rPr>
                        <a:t> anual de las exportaciones y de la inversión extranjera</a:t>
                      </a:r>
                      <a:endParaRPr lang="es-DO" sz="1400" noProof="0" dirty="0">
                        <a:latin typeface="Tw Cen MT"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s-DO" sz="1400" noProof="0" dirty="0" smtClean="0">
                          <a:latin typeface="Tw Cen MT" pitchFamily="34" charset="0"/>
                        </a:rPr>
                        <a:t>Ministerio de la Presidencia, MIC, MIREX, CEI-RD, Ministerio Agricultura, CNZFE, AIRD, JAD, ASONAHORES, ADOEXPO,</a:t>
                      </a:r>
                      <a:r>
                        <a:rPr lang="es-DO" sz="1400" baseline="0" noProof="0" dirty="0" smtClean="0">
                          <a:latin typeface="Tw Cen MT" pitchFamily="34" charset="0"/>
                        </a:rPr>
                        <a:t> ADOZONA</a:t>
                      </a:r>
                      <a:endParaRPr lang="es-DO" sz="1400" noProof="0" dirty="0" smtClean="0">
                        <a:latin typeface="Tw Cen MT" pitchFamily="34" charset="0"/>
                      </a:endParaRPr>
                    </a:p>
                  </a:txBody>
                  <a:tcPr/>
                </a:tc>
                <a:tc>
                  <a:txBody>
                    <a:bodyPr/>
                    <a:lstStyle/>
                    <a:p>
                      <a:pPr algn="ctr"/>
                      <a:r>
                        <a:rPr lang="es-DO" sz="1400" noProof="0" dirty="0" smtClean="0">
                          <a:latin typeface="Tw Cen MT" pitchFamily="34" charset="0"/>
                        </a:rPr>
                        <a:t>1er trimestre 2017</a:t>
                      </a:r>
                      <a:endParaRPr lang="es-DO" sz="1400" noProof="0" dirty="0">
                        <a:latin typeface="Tw Cen MT" pitchFamily="34" charset="0"/>
                      </a:endParaRPr>
                    </a:p>
                  </a:txBody>
                  <a:tcPr/>
                </a:tc>
              </a:tr>
              <a:tr h="1409281">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s-DO" sz="1400" noProof="0" dirty="0" smtClean="0">
                          <a:latin typeface="Tw Cen MT" pitchFamily="34" charset="0"/>
                        </a:rPr>
                        <a:t>Homologar los procesos</a:t>
                      </a:r>
                      <a:r>
                        <a:rPr lang="es-DO" sz="1400" baseline="0" noProof="0" dirty="0" smtClean="0">
                          <a:latin typeface="Tw Cen MT" pitchFamily="34" charset="0"/>
                        </a:rPr>
                        <a:t> y </a:t>
                      </a:r>
                      <a:r>
                        <a:rPr lang="es-DO" sz="1400" noProof="0" dirty="0" smtClean="0">
                          <a:latin typeface="Tw Cen MT" pitchFamily="34" charset="0"/>
                        </a:rPr>
                        <a:t>los</a:t>
                      </a:r>
                      <a:r>
                        <a:rPr lang="es-DO" sz="1400" baseline="0" noProof="0" dirty="0" smtClean="0">
                          <a:latin typeface="Tw Cen MT" pitchFamily="34" charset="0"/>
                        </a:rPr>
                        <a:t> criterios de tasas de los diferentes ayuntamientos para fines de facilitar la actividad comercial </a:t>
                      </a:r>
                      <a:endParaRPr lang="es-DO" sz="1400" noProof="0" dirty="0" smtClean="0">
                        <a:latin typeface="Tw Cen MT" pitchFamily="34" charset="0"/>
                      </a:endParaRPr>
                    </a:p>
                  </a:txBody>
                  <a:tcPr/>
                </a:tc>
                <a:tc>
                  <a:txBody>
                    <a:bodyPr/>
                    <a:lstStyle/>
                    <a:p>
                      <a:pPr algn="ctr"/>
                      <a:r>
                        <a:rPr lang="es-DO" sz="1400" noProof="0" dirty="0" smtClean="0">
                          <a:latin typeface="Tw Cen MT" pitchFamily="34" charset="0"/>
                        </a:rPr>
                        <a:t>Estandarización</a:t>
                      </a:r>
                      <a:r>
                        <a:rPr lang="es-DO" sz="1400" baseline="0" noProof="0" dirty="0" smtClean="0">
                          <a:latin typeface="Tw Cen MT" pitchFamily="34" charset="0"/>
                        </a:rPr>
                        <a:t> de tasas por diferentes renglones  de actividad</a:t>
                      </a:r>
                      <a:endParaRPr lang="es-DO" sz="1400" noProof="0" dirty="0">
                        <a:latin typeface="Tw Cen MT" pitchFamily="34" charset="0"/>
                      </a:endParaRPr>
                    </a:p>
                  </a:txBody>
                  <a:tcPr/>
                </a:tc>
                <a:tc>
                  <a:txBody>
                    <a:bodyPr/>
                    <a:lstStyle/>
                    <a:p>
                      <a:pPr algn="ctr"/>
                      <a:r>
                        <a:rPr lang="es-DO" sz="1400" noProof="0" dirty="0" smtClean="0">
                          <a:latin typeface="Tw Cen MT" pitchFamily="34" charset="0"/>
                        </a:rPr>
                        <a:t>FEDOMU,</a:t>
                      </a:r>
                      <a:r>
                        <a:rPr lang="es-DO" sz="1400" baseline="0" noProof="0" dirty="0" smtClean="0">
                          <a:latin typeface="Tw Cen MT" pitchFamily="34" charset="0"/>
                        </a:rPr>
                        <a:t> LMD, </a:t>
                      </a:r>
                      <a:r>
                        <a:rPr lang="es-DO" sz="1400" noProof="0" dirty="0" smtClean="0">
                          <a:latin typeface="Tw Cen MT" pitchFamily="34" charset="0"/>
                        </a:rPr>
                        <a:t>Ayuntamientos, MIC,  CONEP, AIRD, ADOZONA, ASONAHORES</a:t>
                      </a:r>
                      <a:endParaRPr lang="es-DO" sz="1400" noProof="0" dirty="0">
                        <a:latin typeface="Tw Cen MT" pitchFamily="34" charset="0"/>
                      </a:endParaRPr>
                    </a:p>
                  </a:txBody>
                  <a:tcPr/>
                </a:tc>
                <a:tc>
                  <a:txBody>
                    <a:bodyPr/>
                    <a:lstStyle/>
                    <a:p>
                      <a:pPr algn="ctr"/>
                      <a:r>
                        <a:rPr lang="es-DO" sz="1400" noProof="0" dirty="0" smtClean="0">
                          <a:latin typeface="Tw Cen MT" pitchFamily="34" charset="0"/>
                        </a:rPr>
                        <a:t>4to trimestre 2016</a:t>
                      </a:r>
                      <a:endParaRPr lang="es-DO" sz="1400" noProof="0" dirty="0">
                        <a:latin typeface="Tw Cen MT" pitchFamily="34" charset="0"/>
                      </a:endParaRPr>
                    </a:p>
                  </a:txBody>
                  <a:tcPr/>
                </a:tc>
              </a:tr>
            </a:tbl>
          </a:graphicData>
        </a:graphic>
      </p:graphicFrame>
    </p:spTree>
    <p:extLst>
      <p:ext uri="{BB962C8B-B14F-4D97-AF65-F5344CB8AC3E}">
        <p14:creationId xmlns:p14="http://schemas.microsoft.com/office/powerpoint/2010/main" xmlns="" val="977799277"/>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4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5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783</TotalTime>
  <Words>6230</Words>
  <Application>Microsoft Office PowerPoint</Application>
  <PresentationFormat>Presentación en pantalla (4:3)</PresentationFormat>
  <Paragraphs>525</Paragraphs>
  <Slides>30</Slides>
  <Notes>0</Notes>
  <HiddenSlides>0</HiddenSlides>
  <MMClips>0</MMClips>
  <ScaleCrop>false</ScaleCrop>
  <HeadingPairs>
    <vt:vector size="4" baseType="variant">
      <vt:variant>
        <vt:lpstr>Tema</vt:lpstr>
      </vt:variant>
      <vt:variant>
        <vt:i4>6</vt:i4>
      </vt:variant>
      <vt:variant>
        <vt:lpstr>Títulos de diapositiva</vt:lpstr>
      </vt:variant>
      <vt:variant>
        <vt:i4>30</vt:i4>
      </vt:variant>
    </vt:vector>
  </HeadingPairs>
  <TitlesOfParts>
    <vt:vector size="36" baseType="lpstr">
      <vt:lpstr>Office Theme</vt:lpstr>
      <vt:lpstr>1_Office Theme</vt:lpstr>
      <vt:lpstr>2_Office Theme</vt:lpstr>
      <vt:lpstr>3_Office Theme</vt:lpstr>
      <vt:lpstr>4_Office Theme</vt:lpstr>
      <vt:lpstr>5_Office Theme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Grace</dc:creator>
  <cp:lastModifiedBy>Natalia  Miro</cp:lastModifiedBy>
  <cp:revision>137</cp:revision>
  <dcterms:created xsi:type="dcterms:W3CDTF">2015-10-15T13:17:36Z</dcterms:created>
  <dcterms:modified xsi:type="dcterms:W3CDTF">2015-11-23T15:03:49Z</dcterms:modified>
</cp:coreProperties>
</file>