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7" r:id="rId3"/>
    <p:sldId id="308" r:id="rId4"/>
    <p:sldId id="349" r:id="rId5"/>
    <p:sldId id="352" r:id="rId6"/>
    <p:sldId id="421" r:id="rId7"/>
    <p:sldId id="422" r:id="rId8"/>
    <p:sldId id="261" r:id="rId9"/>
    <p:sldId id="265" r:id="rId10"/>
    <p:sldId id="258" r:id="rId11"/>
    <p:sldId id="259" r:id="rId12"/>
    <p:sldId id="260" r:id="rId13"/>
    <p:sldId id="351" r:id="rId14"/>
    <p:sldId id="266" r:id="rId15"/>
    <p:sldId id="355" r:id="rId16"/>
    <p:sldId id="385" r:id="rId17"/>
    <p:sldId id="387"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23" r:id="rId46"/>
    <p:sldId id="420" r:id="rId47"/>
    <p:sldId id="4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2" autoAdjust="0"/>
  </p:normalViewPr>
  <p:slideViewPr>
    <p:cSldViewPr>
      <p:cViewPr>
        <p:scale>
          <a:sx n="67" d="100"/>
          <a:sy n="67" d="100"/>
        </p:scale>
        <p:origin x="-116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4.4864334902680401E-2"/>
          <c:w val="0.85050477378814704"/>
          <c:h val="0.67003182129033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17</c:v>
                </c:pt>
              </c:numCache>
            </c:numRef>
          </c:val>
        </c:ser>
        <c:ser>
          <c:idx val="1"/>
          <c:order val="1"/>
          <c:tx>
            <c:strRef>
              <c:f>Sheet1!$C$1</c:f>
              <c:strCache>
                <c:ptCount val="1"/>
                <c:pt idx="0">
                  <c:v>Ejecutadas</c:v>
                </c:pt>
              </c:strCache>
            </c:strRef>
          </c:tx>
          <c:spPr>
            <a:solidFill>
              <a:srgbClr val="0070C0"/>
            </a:solidFill>
          </c:spPr>
          <c:invertIfNegative val="0"/>
          <c:dLbls>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17</c:v>
                </c:pt>
              </c:numCache>
            </c:numRef>
          </c:val>
        </c:ser>
        <c:dLbls>
          <c:showLegendKey val="0"/>
          <c:showVal val="0"/>
          <c:showCatName val="0"/>
          <c:showSerName val="0"/>
          <c:showPercent val="0"/>
          <c:showBubbleSize val="0"/>
        </c:dLbls>
        <c:gapWidth val="75"/>
        <c:overlap val="-25"/>
        <c:axId val="100461568"/>
        <c:axId val="100525952"/>
      </c:barChart>
      <c:catAx>
        <c:axId val="100461568"/>
        <c:scaling>
          <c:orientation val="minMax"/>
        </c:scaling>
        <c:delete val="1"/>
        <c:axPos val="b"/>
        <c:numFmt formatCode="General" sourceLinked="0"/>
        <c:majorTickMark val="none"/>
        <c:minorTickMark val="none"/>
        <c:tickLblPos val="nextTo"/>
        <c:crossAx val="100525952"/>
        <c:crosses val="autoZero"/>
        <c:auto val="1"/>
        <c:lblAlgn val="ctr"/>
        <c:lblOffset val="100"/>
        <c:noMultiLvlLbl val="0"/>
      </c:catAx>
      <c:valAx>
        <c:axId val="100525952"/>
        <c:scaling>
          <c:orientation val="minMax"/>
        </c:scaling>
        <c:delete val="1"/>
        <c:axPos val="l"/>
        <c:numFmt formatCode="General" sourceLinked="1"/>
        <c:majorTickMark val="none"/>
        <c:minorTickMark val="none"/>
        <c:tickLblPos val="nextTo"/>
        <c:crossAx val="10046156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13</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13</c:v>
                </c:pt>
              </c:numCache>
            </c:numRef>
          </c:val>
        </c:ser>
        <c:dLbls>
          <c:showLegendKey val="0"/>
          <c:showVal val="0"/>
          <c:showCatName val="0"/>
          <c:showSerName val="0"/>
          <c:showPercent val="0"/>
          <c:showBubbleSize val="0"/>
        </c:dLbls>
        <c:gapWidth val="75"/>
        <c:overlap val="-25"/>
        <c:axId val="100604160"/>
        <c:axId val="100672640"/>
      </c:barChart>
      <c:catAx>
        <c:axId val="100604160"/>
        <c:scaling>
          <c:orientation val="minMax"/>
        </c:scaling>
        <c:delete val="1"/>
        <c:axPos val="b"/>
        <c:numFmt formatCode="General" sourceLinked="0"/>
        <c:majorTickMark val="none"/>
        <c:minorTickMark val="none"/>
        <c:tickLblPos val="nextTo"/>
        <c:crossAx val="100672640"/>
        <c:crosses val="autoZero"/>
        <c:auto val="1"/>
        <c:lblAlgn val="ctr"/>
        <c:lblOffset val="100"/>
        <c:noMultiLvlLbl val="0"/>
      </c:catAx>
      <c:valAx>
        <c:axId val="100672640"/>
        <c:scaling>
          <c:orientation val="minMax"/>
        </c:scaling>
        <c:delete val="1"/>
        <c:axPos val="l"/>
        <c:numFmt formatCode="General" sourceLinked="1"/>
        <c:majorTickMark val="none"/>
        <c:minorTickMark val="none"/>
        <c:tickLblPos val="nextTo"/>
        <c:crossAx val="10060416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14</c:v>
                </c:pt>
              </c:numCache>
            </c:numRef>
          </c:val>
        </c:ser>
        <c:ser>
          <c:idx val="1"/>
          <c:order val="1"/>
          <c:tx>
            <c:strRef>
              <c:f>Sheet1!$C$1</c:f>
              <c:strCache>
                <c:ptCount val="1"/>
                <c:pt idx="0">
                  <c:v>Ejecutadas</c:v>
                </c:pt>
              </c:strCache>
            </c:strRef>
          </c:tx>
          <c:spPr>
            <a:solidFill>
              <a:srgbClr val="0070C0"/>
            </a:solidFill>
          </c:spPr>
          <c:invertIfNegative val="0"/>
          <c:dLbls>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14</c:v>
                </c:pt>
              </c:numCache>
            </c:numRef>
          </c:val>
        </c:ser>
        <c:dLbls>
          <c:showLegendKey val="0"/>
          <c:showVal val="0"/>
          <c:showCatName val="0"/>
          <c:showSerName val="0"/>
          <c:showPercent val="0"/>
          <c:showBubbleSize val="0"/>
        </c:dLbls>
        <c:gapWidth val="75"/>
        <c:overlap val="-25"/>
        <c:axId val="100717696"/>
        <c:axId val="100773888"/>
      </c:barChart>
      <c:catAx>
        <c:axId val="100717696"/>
        <c:scaling>
          <c:orientation val="minMax"/>
        </c:scaling>
        <c:delete val="1"/>
        <c:axPos val="b"/>
        <c:numFmt formatCode="General" sourceLinked="0"/>
        <c:majorTickMark val="none"/>
        <c:minorTickMark val="none"/>
        <c:tickLblPos val="nextTo"/>
        <c:crossAx val="100773888"/>
        <c:crosses val="autoZero"/>
        <c:auto val="1"/>
        <c:lblAlgn val="ctr"/>
        <c:lblOffset val="100"/>
        <c:noMultiLvlLbl val="0"/>
      </c:catAx>
      <c:valAx>
        <c:axId val="100773888"/>
        <c:scaling>
          <c:orientation val="minMax"/>
        </c:scaling>
        <c:delete val="1"/>
        <c:axPos val="l"/>
        <c:numFmt formatCode="General" sourceLinked="1"/>
        <c:majorTickMark val="none"/>
        <c:minorTickMark val="none"/>
        <c:tickLblPos val="nextTo"/>
        <c:crossAx val="10071769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12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11</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dirty="0" smtClean="0"/>
                      <a:t>12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75"/>
        <c:overlap val="-25"/>
        <c:axId val="109158400"/>
        <c:axId val="109161088"/>
      </c:barChart>
      <c:catAx>
        <c:axId val="109158400"/>
        <c:scaling>
          <c:orientation val="minMax"/>
        </c:scaling>
        <c:delete val="1"/>
        <c:axPos val="b"/>
        <c:numFmt formatCode="General" sourceLinked="0"/>
        <c:majorTickMark val="none"/>
        <c:minorTickMark val="none"/>
        <c:tickLblPos val="nextTo"/>
        <c:crossAx val="109161088"/>
        <c:crosses val="autoZero"/>
        <c:auto val="1"/>
        <c:lblAlgn val="ctr"/>
        <c:lblOffset val="100"/>
        <c:noMultiLvlLbl val="0"/>
      </c:catAx>
      <c:valAx>
        <c:axId val="109161088"/>
        <c:scaling>
          <c:orientation val="minMax"/>
        </c:scaling>
        <c:delete val="1"/>
        <c:axPos val="l"/>
        <c:numFmt formatCode="General" sourceLinked="1"/>
        <c:majorTickMark val="none"/>
        <c:minorTickMark val="none"/>
        <c:tickLblPos val="nextTo"/>
        <c:crossAx val="10915840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12</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12</c:v>
                </c:pt>
              </c:numCache>
            </c:numRef>
          </c:val>
        </c:ser>
        <c:dLbls>
          <c:showLegendKey val="0"/>
          <c:showVal val="0"/>
          <c:showCatName val="0"/>
          <c:showSerName val="0"/>
          <c:showPercent val="0"/>
          <c:showBubbleSize val="0"/>
        </c:dLbls>
        <c:gapWidth val="75"/>
        <c:overlap val="-25"/>
        <c:axId val="109177472"/>
        <c:axId val="109315584"/>
      </c:barChart>
      <c:catAx>
        <c:axId val="109177472"/>
        <c:scaling>
          <c:orientation val="minMax"/>
        </c:scaling>
        <c:delete val="1"/>
        <c:axPos val="b"/>
        <c:numFmt formatCode="General" sourceLinked="0"/>
        <c:majorTickMark val="none"/>
        <c:minorTickMark val="none"/>
        <c:tickLblPos val="nextTo"/>
        <c:crossAx val="109315584"/>
        <c:crosses val="autoZero"/>
        <c:auto val="1"/>
        <c:lblAlgn val="ctr"/>
        <c:lblOffset val="100"/>
        <c:noMultiLvlLbl val="0"/>
      </c:catAx>
      <c:valAx>
        <c:axId val="109315584"/>
        <c:scaling>
          <c:orientation val="minMax"/>
        </c:scaling>
        <c:delete val="1"/>
        <c:axPos val="l"/>
        <c:numFmt formatCode="General" sourceLinked="1"/>
        <c:majorTickMark val="none"/>
        <c:minorTickMark val="none"/>
        <c:tickLblPos val="nextTo"/>
        <c:crossAx val="10917747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68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67</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smtClean="0"/>
                      <a:t>68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67</c:v>
                </c:pt>
              </c:numCache>
            </c:numRef>
          </c:val>
        </c:ser>
        <c:dLbls>
          <c:showLegendKey val="0"/>
          <c:showVal val="0"/>
          <c:showCatName val="0"/>
          <c:showSerName val="0"/>
          <c:showPercent val="0"/>
          <c:showBubbleSize val="0"/>
        </c:dLbls>
        <c:gapWidth val="75"/>
        <c:overlap val="-25"/>
        <c:axId val="109352064"/>
        <c:axId val="109363200"/>
      </c:barChart>
      <c:catAx>
        <c:axId val="109352064"/>
        <c:scaling>
          <c:orientation val="minMax"/>
        </c:scaling>
        <c:delete val="1"/>
        <c:axPos val="b"/>
        <c:numFmt formatCode="General" sourceLinked="0"/>
        <c:majorTickMark val="none"/>
        <c:minorTickMark val="none"/>
        <c:tickLblPos val="nextTo"/>
        <c:crossAx val="109363200"/>
        <c:crosses val="autoZero"/>
        <c:auto val="1"/>
        <c:lblAlgn val="ctr"/>
        <c:lblOffset val="100"/>
        <c:noMultiLvlLbl val="0"/>
      </c:catAx>
      <c:valAx>
        <c:axId val="109363200"/>
        <c:scaling>
          <c:orientation val="minMax"/>
        </c:scaling>
        <c:delete val="1"/>
        <c:axPos val="l"/>
        <c:numFmt formatCode="General" sourceLinked="1"/>
        <c:majorTickMark val="none"/>
        <c:minorTickMark val="none"/>
        <c:tickLblPos val="nextTo"/>
        <c:crossAx val="109352064"/>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4</c:v>
                </c:pt>
              </c:numCache>
            </c:numRef>
          </c:val>
        </c:ser>
        <c:ser>
          <c:idx val="1"/>
          <c:order val="1"/>
          <c:tx>
            <c:strRef>
              <c:f>Sheet1!$C$1</c:f>
              <c:strCache>
                <c:ptCount val="1"/>
                <c:pt idx="0">
                  <c:v>Ejecutadas</c:v>
                </c:pt>
              </c:strCache>
            </c:strRef>
          </c:tx>
          <c:spPr>
            <a:solidFill>
              <a:srgbClr val="0070C0"/>
            </a:solidFill>
          </c:spPr>
          <c:invertIfNegative val="0"/>
          <c:dLbls>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4</c:v>
                </c:pt>
              </c:numCache>
            </c:numRef>
          </c:val>
        </c:ser>
        <c:dLbls>
          <c:showLegendKey val="0"/>
          <c:showVal val="0"/>
          <c:showCatName val="0"/>
          <c:showSerName val="0"/>
          <c:showPercent val="0"/>
          <c:showBubbleSize val="0"/>
        </c:dLbls>
        <c:gapWidth val="75"/>
        <c:overlap val="-25"/>
        <c:axId val="109531904"/>
        <c:axId val="109534592"/>
      </c:barChart>
      <c:catAx>
        <c:axId val="109531904"/>
        <c:scaling>
          <c:orientation val="minMax"/>
        </c:scaling>
        <c:delete val="1"/>
        <c:axPos val="b"/>
        <c:numFmt formatCode="General" sourceLinked="0"/>
        <c:majorTickMark val="none"/>
        <c:minorTickMark val="none"/>
        <c:tickLblPos val="nextTo"/>
        <c:crossAx val="109534592"/>
        <c:crosses val="autoZero"/>
        <c:auto val="1"/>
        <c:lblAlgn val="ctr"/>
        <c:lblOffset val="100"/>
        <c:noMultiLvlLbl val="0"/>
      </c:catAx>
      <c:valAx>
        <c:axId val="109534592"/>
        <c:scaling>
          <c:orientation val="minMax"/>
        </c:scaling>
        <c:delete val="1"/>
        <c:axPos val="l"/>
        <c:numFmt formatCode="General" sourceLinked="1"/>
        <c:majorTickMark val="none"/>
        <c:minorTickMark val="none"/>
        <c:tickLblPos val="nextTo"/>
        <c:crossAx val="1095319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4</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4</c:v>
                </c:pt>
              </c:numCache>
            </c:numRef>
          </c:val>
        </c:ser>
        <c:dLbls>
          <c:showLegendKey val="0"/>
          <c:showVal val="0"/>
          <c:showCatName val="0"/>
          <c:showSerName val="0"/>
          <c:showPercent val="0"/>
          <c:showBubbleSize val="0"/>
        </c:dLbls>
        <c:gapWidth val="75"/>
        <c:overlap val="-25"/>
        <c:axId val="109542784"/>
        <c:axId val="109562112"/>
      </c:barChart>
      <c:catAx>
        <c:axId val="109542784"/>
        <c:scaling>
          <c:orientation val="minMax"/>
        </c:scaling>
        <c:delete val="1"/>
        <c:axPos val="b"/>
        <c:numFmt formatCode="General" sourceLinked="0"/>
        <c:majorTickMark val="none"/>
        <c:minorTickMark val="none"/>
        <c:tickLblPos val="nextTo"/>
        <c:crossAx val="109562112"/>
        <c:crosses val="autoZero"/>
        <c:auto val="1"/>
        <c:lblAlgn val="ctr"/>
        <c:lblOffset val="100"/>
        <c:noMultiLvlLbl val="0"/>
      </c:catAx>
      <c:valAx>
        <c:axId val="109562112"/>
        <c:scaling>
          <c:orientation val="minMax"/>
        </c:scaling>
        <c:delete val="1"/>
        <c:axPos val="l"/>
        <c:numFmt formatCode="General" sourceLinked="1"/>
        <c:majorTickMark val="none"/>
        <c:minorTickMark val="none"/>
        <c:tickLblPos val="nextTo"/>
        <c:crossAx val="10954278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47613105926494E-2"/>
          <c:y val="0.10192854349437599"/>
          <c:w val="0.85050477378814704"/>
          <c:h val="0.61296749309640997"/>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Mesa 1</c:v>
                </c:pt>
              </c:strCache>
            </c:strRef>
          </c:cat>
          <c:val>
            <c:numRef>
              <c:f>Sheet1!$B$2</c:f>
              <c:numCache>
                <c:formatCode>General</c:formatCode>
                <c:ptCount val="1"/>
                <c:pt idx="0">
                  <c:v>5</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Mesa 1</c:v>
                </c:pt>
              </c:strCache>
            </c:strRef>
          </c:cat>
          <c:val>
            <c:numRef>
              <c:f>Sheet1!$C$2</c:f>
              <c:numCache>
                <c:formatCode>General</c:formatCode>
                <c:ptCount val="1"/>
                <c:pt idx="0">
                  <c:v>5</c:v>
                </c:pt>
              </c:numCache>
            </c:numRef>
          </c:val>
        </c:ser>
        <c:dLbls>
          <c:showLegendKey val="0"/>
          <c:showVal val="0"/>
          <c:showCatName val="0"/>
          <c:showSerName val="0"/>
          <c:showPercent val="0"/>
          <c:showBubbleSize val="0"/>
        </c:dLbls>
        <c:gapWidth val="75"/>
        <c:overlap val="-25"/>
        <c:axId val="109984000"/>
        <c:axId val="109986944"/>
      </c:barChart>
      <c:catAx>
        <c:axId val="109984000"/>
        <c:scaling>
          <c:orientation val="minMax"/>
        </c:scaling>
        <c:delete val="1"/>
        <c:axPos val="b"/>
        <c:numFmt formatCode="General" sourceLinked="0"/>
        <c:majorTickMark val="none"/>
        <c:minorTickMark val="none"/>
        <c:tickLblPos val="nextTo"/>
        <c:crossAx val="109986944"/>
        <c:crosses val="autoZero"/>
        <c:auto val="1"/>
        <c:lblAlgn val="ctr"/>
        <c:lblOffset val="100"/>
        <c:noMultiLvlLbl val="0"/>
      </c:catAx>
      <c:valAx>
        <c:axId val="109986944"/>
        <c:scaling>
          <c:orientation val="minMax"/>
        </c:scaling>
        <c:delete val="1"/>
        <c:axPos val="l"/>
        <c:numFmt formatCode="General" sourceLinked="1"/>
        <c:majorTickMark val="none"/>
        <c:minorTickMark val="none"/>
        <c:tickLblPos val="nextTo"/>
        <c:crossAx val="10998400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C9A89-AD90-42AC-A800-A380C9D79685}"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AD30722B-DA5A-4AD5-BC58-117020F79B4C}">
      <dgm:prSet phldrT="[Text]" custT="1"/>
      <dgm:spPr/>
      <dgm:t>
        <a:bodyPr/>
        <a:lstStyle/>
        <a:p>
          <a:r>
            <a:rPr lang="en-US" sz="2400" b="1" dirty="0" smtClean="0">
              <a:effectLst>
                <a:outerShdw blurRad="38100" dist="38100" dir="2700000" algn="tl">
                  <a:srgbClr val="000000">
                    <a:alpha val="43137"/>
                  </a:srgbClr>
                </a:outerShdw>
              </a:effectLst>
              <a:latin typeface="Tw Cen MT" pitchFamily="34" charset="0"/>
            </a:rPr>
            <a:t>Consultas Provinciales</a:t>
          </a:r>
          <a:endParaRPr lang="en-US" sz="2400" b="1" dirty="0">
            <a:effectLst>
              <a:outerShdw blurRad="38100" dist="38100" dir="2700000" algn="tl">
                <a:srgbClr val="000000">
                  <a:alpha val="43137"/>
                </a:srgbClr>
              </a:outerShdw>
            </a:effectLst>
            <a:latin typeface="Tw Cen MT" pitchFamily="34" charset="0"/>
          </a:endParaRPr>
        </a:p>
      </dgm:t>
    </dgm:pt>
    <dgm:pt modelId="{B6C86C6E-A0FA-4170-A828-E0F1D0049BC4}" type="parTrans" cxnId="{A6E1F967-7368-4579-94D8-A44182F89075}">
      <dgm:prSet/>
      <dgm:spPr/>
      <dgm:t>
        <a:bodyPr/>
        <a:lstStyle/>
        <a:p>
          <a:endParaRPr lang="en-US">
            <a:latin typeface="Tw Cen MT" pitchFamily="34" charset="0"/>
          </a:endParaRPr>
        </a:p>
      </dgm:t>
    </dgm:pt>
    <dgm:pt modelId="{51CE846B-CC1C-4825-B729-40523D742274}" type="sibTrans" cxnId="{A6E1F967-7368-4579-94D8-A44182F89075}">
      <dgm:prSet/>
      <dgm:spPr/>
      <dgm:t>
        <a:bodyPr/>
        <a:lstStyle/>
        <a:p>
          <a:endParaRPr lang="en-US">
            <a:latin typeface="Tw Cen MT" pitchFamily="34" charset="0"/>
          </a:endParaRPr>
        </a:p>
      </dgm:t>
    </dgm:pt>
    <dgm:pt modelId="{D490C29D-20E7-4B4C-9F5F-51EEC1467870}">
      <dgm:prSet phldrT="[Text]" custT="1"/>
      <dgm:spPr/>
      <dgm:t>
        <a:bodyPr/>
        <a:lstStyle/>
        <a:p>
          <a:r>
            <a:rPr lang="es-DO" sz="2400" b="1" dirty="0" smtClean="0">
              <a:latin typeface="Tw Cen MT" pitchFamily="34" charset="0"/>
            </a:rPr>
            <a:t>Encuentros Regionales</a:t>
          </a:r>
          <a:endParaRPr lang="en-US" sz="2400" dirty="0">
            <a:latin typeface="Tw Cen MT" pitchFamily="34" charset="0"/>
          </a:endParaRPr>
        </a:p>
      </dgm:t>
    </dgm:pt>
    <dgm:pt modelId="{1736FE79-1DD6-47F3-A42F-ECA42A27A67C}" type="parTrans" cxnId="{1AAA2191-544E-48A0-98CA-84BCEDC3A702}">
      <dgm:prSet/>
      <dgm:spPr/>
      <dgm:t>
        <a:bodyPr/>
        <a:lstStyle/>
        <a:p>
          <a:endParaRPr lang="en-US">
            <a:latin typeface="Tw Cen MT" pitchFamily="34" charset="0"/>
          </a:endParaRPr>
        </a:p>
      </dgm:t>
    </dgm:pt>
    <dgm:pt modelId="{00437C4A-6103-4EF3-B650-BBF9BDDC945C}" type="sibTrans" cxnId="{1AAA2191-544E-48A0-98CA-84BCEDC3A702}">
      <dgm:prSet/>
      <dgm:spPr/>
      <dgm:t>
        <a:bodyPr/>
        <a:lstStyle/>
        <a:p>
          <a:endParaRPr lang="en-US">
            <a:latin typeface="Tw Cen MT" pitchFamily="34" charset="0"/>
          </a:endParaRPr>
        </a:p>
      </dgm:t>
    </dgm:pt>
    <dgm:pt modelId="{354AD749-DE42-442A-A384-B98DDDDA85F9}">
      <dgm:prSet phldrT="[Text]" custT="1"/>
      <dgm:spPr/>
      <dgm:t>
        <a:bodyPr/>
        <a:lstStyle/>
        <a:p>
          <a:r>
            <a:rPr lang="es-DO" sz="2400" b="1" dirty="0" smtClean="0">
              <a:latin typeface="Tw Cen MT" pitchFamily="34" charset="0"/>
            </a:rPr>
            <a:t>Mesas de Trabajo</a:t>
          </a:r>
          <a:endParaRPr lang="en-US" sz="2400" dirty="0">
            <a:latin typeface="Tw Cen MT" pitchFamily="34" charset="0"/>
          </a:endParaRPr>
        </a:p>
      </dgm:t>
    </dgm:pt>
    <dgm:pt modelId="{31A2CD03-C478-451B-B6D4-F2892ECE6ACE}" type="parTrans" cxnId="{4A7CC625-2AED-41BB-AD30-015ECE156A82}">
      <dgm:prSet/>
      <dgm:spPr/>
      <dgm:t>
        <a:bodyPr/>
        <a:lstStyle/>
        <a:p>
          <a:endParaRPr lang="en-US">
            <a:latin typeface="Tw Cen MT" pitchFamily="34" charset="0"/>
          </a:endParaRPr>
        </a:p>
      </dgm:t>
    </dgm:pt>
    <dgm:pt modelId="{637104E7-C4E3-414A-9CAD-34E95FF92122}" type="sibTrans" cxnId="{4A7CC625-2AED-41BB-AD30-015ECE156A82}">
      <dgm:prSet/>
      <dgm:spPr/>
      <dgm:t>
        <a:bodyPr/>
        <a:lstStyle/>
        <a:p>
          <a:endParaRPr lang="en-US">
            <a:latin typeface="Tw Cen MT" pitchFamily="34" charset="0"/>
          </a:endParaRPr>
        </a:p>
      </dgm:t>
    </dgm:pt>
    <dgm:pt modelId="{79FB6809-CF69-43C0-ACB2-2B63766A78B1}">
      <dgm:prSet custT="1"/>
      <dgm:spPr/>
      <dgm:t>
        <a:bodyPr/>
        <a:lstStyle/>
        <a:p>
          <a:r>
            <a:rPr lang="es-DO" sz="2400" b="1" dirty="0" smtClean="0">
              <a:latin typeface="Tw Cen MT" pitchFamily="34" charset="0"/>
            </a:rPr>
            <a:t>Convención Empresarial Nacional</a:t>
          </a:r>
          <a:endParaRPr lang="en-US" sz="2400" dirty="0">
            <a:latin typeface="Tw Cen MT" pitchFamily="34" charset="0"/>
          </a:endParaRPr>
        </a:p>
      </dgm:t>
    </dgm:pt>
    <dgm:pt modelId="{1128BCBA-4628-45D6-A6CD-DBD4AA6BA789}" type="parTrans" cxnId="{C684CD5C-BA61-43EC-9F6F-A1852BA10EE9}">
      <dgm:prSet/>
      <dgm:spPr/>
      <dgm:t>
        <a:bodyPr/>
        <a:lstStyle/>
        <a:p>
          <a:endParaRPr lang="en-US">
            <a:latin typeface="Tw Cen MT" pitchFamily="34" charset="0"/>
          </a:endParaRPr>
        </a:p>
      </dgm:t>
    </dgm:pt>
    <dgm:pt modelId="{E12B86DA-756A-4DD5-BD30-167AA62656D3}" type="sibTrans" cxnId="{C684CD5C-BA61-43EC-9F6F-A1852BA10EE9}">
      <dgm:prSet/>
      <dgm:spPr/>
      <dgm:t>
        <a:bodyPr/>
        <a:lstStyle/>
        <a:p>
          <a:endParaRPr lang="en-US">
            <a:latin typeface="Tw Cen MT" pitchFamily="34" charset="0"/>
          </a:endParaRPr>
        </a:p>
      </dgm:t>
    </dgm:pt>
    <dgm:pt modelId="{00D30B2A-7BB1-456B-BD78-27E13BDAFD24}">
      <dgm:prSet custT="1"/>
      <dgm:spPr/>
      <dgm:t>
        <a:bodyPr/>
        <a:lstStyle/>
        <a:p>
          <a:r>
            <a:rPr lang="es-DO" sz="1600" dirty="0" smtClean="0">
              <a:latin typeface="Tw Cen MT" pitchFamily="34" charset="0"/>
            </a:rPr>
            <a:t>Visitas  que permiten recoger el </a:t>
          </a:r>
          <a:r>
            <a:rPr lang="es-DO" sz="1600" b="1" dirty="0" smtClean="0">
              <a:latin typeface="Tw Cen MT" pitchFamily="34" charset="0"/>
            </a:rPr>
            <a:t>sentir de todo el empresariado</a:t>
          </a:r>
          <a:r>
            <a:rPr lang="es-DO" sz="1600" dirty="0" smtClean="0">
              <a:latin typeface="Tw Cen MT" pitchFamily="34" charset="0"/>
            </a:rPr>
            <a:t> sobre los temas más relevantes del sector a través del Formulario de Consulta Nacional.</a:t>
          </a:r>
          <a:endParaRPr lang="en-US" sz="1600" dirty="0">
            <a:latin typeface="Tw Cen MT" pitchFamily="34" charset="0"/>
          </a:endParaRPr>
        </a:p>
      </dgm:t>
    </dgm:pt>
    <dgm:pt modelId="{075AD7AE-035C-43DC-A501-69335EAC249A}" type="parTrans" cxnId="{976D489D-4017-4819-9929-C6CB447256E0}">
      <dgm:prSet/>
      <dgm:spPr/>
      <dgm:t>
        <a:bodyPr/>
        <a:lstStyle/>
        <a:p>
          <a:endParaRPr lang="en-US">
            <a:latin typeface="Tw Cen MT" pitchFamily="34" charset="0"/>
          </a:endParaRPr>
        </a:p>
      </dgm:t>
    </dgm:pt>
    <dgm:pt modelId="{2BDC0CF4-FE45-4D40-836E-620C35891725}" type="sibTrans" cxnId="{976D489D-4017-4819-9929-C6CB447256E0}">
      <dgm:prSet/>
      <dgm:spPr/>
      <dgm:t>
        <a:bodyPr/>
        <a:lstStyle/>
        <a:p>
          <a:endParaRPr lang="en-US">
            <a:latin typeface="Tw Cen MT" pitchFamily="34" charset="0"/>
          </a:endParaRPr>
        </a:p>
      </dgm:t>
    </dgm:pt>
    <dgm:pt modelId="{B4350108-946B-438E-AB49-8CFDB4BDAE50}">
      <dgm:prSet custT="1"/>
      <dgm:spPr/>
      <dgm:t>
        <a:bodyPr/>
        <a:lstStyle/>
        <a:p>
          <a:r>
            <a:rPr lang="es-DO" sz="1600" dirty="0" smtClean="0">
              <a:latin typeface="Tw Cen MT" pitchFamily="34" charset="0"/>
            </a:rPr>
            <a:t>Mini convenciones que permiten la </a:t>
          </a:r>
          <a:r>
            <a:rPr lang="es-DO" sz="1600" b="1" dirty="0" smtClean="0">
              <a:latin typeface="Tw Cen MT" pitchFamily="34" charset="0"/>
            </a:rPr>
            <a:t>interacción cara a cara</a:t>
          </a:r>
          <a:r>
            <a:rPr lang="es-DO" sz="1600" dirty="0" smtClean="0">
              <a:latin typeface="Tw Cen MT" pitchFamily="34" charset="0"/>
            </a:rPr>
            <a:t> para conocer y analizar los principales retos que afronta el empresariado a nivel nacional. Encuentros: </a:t>
          </a:r>
          <a:r>
            <a:rPr lang="es-DO" sz="1600" b="1" dirty="0" smtClean="0">
              <a:latin typeface="Tw Cen MT" pitchFamily="34" charset="0"/>
            </a:rPr>
            <a:t>Santiago, Baní, San Francisco de Macorís y La Romana</a:t>
          </a:r>
          <a:r>
            <a:rPr lang="es-DO" sz="1600" dirty="0" smtClean="0">
              <a:latin typeface="Tw Cen MT" pitchFamily="34" charset="0"/>
            </a:rPr>
            <a:t>.</a:t>
          </a:r>
          <a:endParaRPr lang="en-US" sz="1600" dirty="0">
            <a:latin typeface="Tw Cen MT" pitchFamily="34" charset="0"/>
          </a:endParaRPr>
        </a:p>
      </dgm:t>
    </dgm:pt>
    <dgm:pt modelId="{FEB6C50E-0CBF-47C4-85BA-520C9FF85054}" type="parTrans" cxnId="{5922D8E9-3DD8-40B5-9D85-1A3F1BA2F054}">
      <dgm:prSet/>
      <dgm:spPr/>
      <dgm:t>
        <a:bodyPr/>
        <a:lstStyle/>
        <a:p>
          <a:endParaRPr lang="en-US">
            <a:latin typeface="Tw Cen MT" pitchFamily="34" charset="0"/>
          </a:endParaRPr>
        </a:p>
      </dgm:t>
    </dgm:pt>
    <dgm:pt modelId="{7700DDEB-C7F9-4DB6-A4F6-462C5CFF2B32}" type="sibTrans" cxnId="{5922D8E9-3DD8-40B5-9D85-1A3F1BA2F054}">
      <dgm:prSet/>
      <dgm:spPr/>
      <dgm:t>
        <a:bodyPr/>
        <a:lstStyle/>
        <a:p>
          <a:endParaRPr lang="en-US">
            <a:latin typeface="Tw Cen MT" pitchFamily="34" charset="0"/>
          </a:endParaRPr>
        </a:p>
      </dgm:t>
    </dgm:pt>
    <dgm:pt modelId="{C9F91C26-5AD1-44FA-BB9D-DCEC8E412530}">
      <dgm:prSet custT="1"/>
      <dgm:spPr/>
      <dgm:t>
        <a:bodyPr/>
        <a:lstStyle/>
        <a:p>
          <a:r>
            <a:rPr lang="es-DO" sz="1600" b="1" dirty="0" smtClean="0">
              <a:latin typeface="Tw Cen MT" pitchFamily="34" charset="0"/>
            </a:rPr>
            <a:t>Sesiones de trabajo </a:t>
          </a:r>
          <a:r>
            <a:rPr lang="es-DO" sz="1600" dirty="0" smtClean="0">
              <a:latin typeface="Tw Cen MT" pitchFamily="34" charset="0"/>
            </a:rPr>
            <a:t>con la participación colectiva del empresariado donde se </a:t>
          </a:r>
          <a:r>
            <a:rPr lang="es-DO" sz="1600" b="1" dirty="0" smtClean="0">
              <a:latin typeface="Tw Cen MT" pitchFamily="34" charset="0"/>
            </a:rPr>
            <a:t>discuten </a:t>
          </a:r>
          <a:r>
            <a:rPr lang="es-DO" sz="1600" dirty="0" smtClean="0">
              <a:latin typeface="Tw Cen MT" pitchFamily="34" charset="0"/>
            </a:rPr>
            <a:t>documentos de análisis de la situación actual</a:t>
          </a:r>
          <a:r>
            <a:rPr lang="es-DO" sz="1600" b="1" dirty="0" smtClean="0">
              <a:latin typeface="Tw Cen MT" pitchFamily="34" charset="0"/>
            </a:rPr>
            <a:t> </a:t>
          </a:r>
          <a:r>
            <a:rPr lang="es-DO" sz="1600" dirty="0" smtClean="0">
              <a:latin typeface="Tw Cen MT" pitchFamily="34" charset="0"/>
            </a:rPr>
            <a:t>y los  resultados de los encuentros previos para elaborar las </a:t>
          </a:r>
          <a:r>
            <a:rPr lang="es-DO" sz="1600" b="1" dirty="0" smtClean="0">
              <a:latin typeface="Tw Cen MT" pitchFamily="34" charset="0"/>
            </a:rPr>
            <a:t>propuestas  de solución.</a:t>
          </a:r>
          <a:endParaRPr lang="en-US" sz="1600" dirty="0">
            <a:latin typeface="Tw Cen MT" pitchFamily="34" charset="0"/>
          </a:endParaRPr>
        </a:p>
      </dgm:t>
    </dgm:pt>
    <dgm:pt modelId="{7FE01F77-0DD7-4BE0-97BF-B8CB267F5B04}" type="parTrans" cxnId="{2BF68DDE-C059-4BB1-B48F-A99AD38C5733}">
      <dgm:prSet/>
      <dgm:spPr/>
      <dgm:t>
        <a:bodyPr/>
        <a:lstStyle/>
        <a:p>
          <a:endParaRPr lang="en-US">
            <a:latin typeface="Tw Cen MT" pitchFamily="34" charset="0"/>
          </a:endParaRPr>
        </a:p>
      </dgm:t>
    </dgm:pt>
    <dgm:pt modelId="{5A79FAEA-AF61-47DF-82B4-68CDCD4E3448}" type="sibTrans" cxnId="{2BF68DDE-C059-4BB1-B48F-A99AD38C5733}">
      <dgm:prSet/>
      <dgm:spPr/>
      <dgm:t>
        <a:bodyPr/>
        <a:lstStyle/>
        <a:p>
          <a:endParaRPr lang="en-US">
            <a:latin typeface="Tw Cen MT" pitchFamily="34" charset="0"/>
          </a:endParaRPr>
        </a:p>
      </dgm:t>
    </dgm:pt>
    <dgm:pt modelId="{0BF9ECB0-ABC0-47E6-B70B-758CBAFE43AF}">
      <dgm:prSet custT="1"/>
      <dgm:spPr/>
      <dgm:t>
        <a:bodyPr/>
        <a:lstStyle/>
        <a:p>
          <a:r>
            <a:rPr lang="es-DO" sz="1600" dirty="0" smtClean="0">
              <a:latin typeface="Tw Cen MT" pitchFamily="34" charset="0"/>
            </a:rPr>
            <a:t>Máximo foro  donde se revisan las propuestas en mesas de trabajo y se </a:t>
          </a:r>
          <a:r>
            <a:rPr lang="es-DO" sz="1600" b="1" dirty="0" smtClean="0">
              <a:latin typeface="Tw Cen MT" pitchFamily="34" charset="0"/>
            </a:rPr>
            <a:t>priorizan</a:t>
          </a:r>
          <a:r>
            <a:rPr lang="es-DO" sz="1600" dirty="0" smtClean="0">
              <a:latin typeface="Tw Cen MT" pitchFamily="34" charset="0"/>
            </a:rPr>
            <a:t> en una </a:t>
          </a:r>
          <a:r>
            <a:rPr lang="es-DO" sz="1600" b="1" dirty="0" smtClean="0">
              <a:latin typeface="Tw Cen MT" pitchFamily="34" charset="0"/>
            </a:rPr>
            <a:t>plenaria </a:t>
          </a:r>
          <a:r>
            <a:rPr lang="es-DO" sz="1600" dirty="0" smtClean="0">
              <a:latin typeface="Tw Cen MT" pitchFamily="34" charset="0"/>
            </a:rPr>
            <a:t>con la participación de todo el empresariado.</a:t>
          </a:r>
          <a:endParaRPr lang="en-US" sz="1600" dirty="0">
            <a:latin typeface="Tw Cen MT" pitchFamily="34" charset="0"/>
          </a:endParaRPr>
        </a:p>
      </dgm:t>
    </dgm:pt>
    <dgm:pt modelId="{B91238D8-D654-4930-9F5C-199CF0D9C989}" type="parTrans" cxnId="{0FE0E538-1DAD-42E6-B7BD-C07C4CAB96CD}">
      <dgm:prSet/>
      <dgm:spPr/>
      <dgm:t>
        <a:bodyPr/>
        <a:lstStyle/>
        <a:p>
          <a:endParaRPr lang="en-US">
            <a:latin typeface="Tw Cen MT" pitchFamily="34" charset="0"/>
          </a:endParaRPr>
        </a:p>
      </dgm:t>
    </dgm:pt>
    <dgm:pt modelId="{BBFFDE4A-035D-4121-B562-A4170A7C3496}" type="sibTrans" cxnId="{0FE0E538-1DAD-42E6-B7BD-C07C4CAB96CD}">
      <dgm:prSet/>
      <dgm:spPr/>
      <dgm:t>
        <a:bodyPr/>
        <a:lstStyle/>
        <a:p>
          <a:endParaRPr lang="en-US">
            <a:latin typeface="Tw Cen MT" pitchFamily="34" charset="0"/>
          </a:endParaRPr>
        </a:p>
      </dgm:t>
    </dgm:pt>
    <dgm:pt modelId="{F60DDCD0-9F66-4E2F-AA7D-3908B004E290}" type="pres">
      <dgm:prSet presAssocID="{D6AC9A89-AD90-42AC-A800-A380C9D79685}" presName="Name0" presStyleCnt="0">
        <dgm:presLayoutVars>
          <dgm:dir/>
          <dgm:animLvl val="lvl"/>
          <dgm:resizeHandles/>
        </dgm:presLayoutVars>
      </dgm:prSet>
      <dgm:spPr/>
      <dgm:t>
        <a:bodyPr/>
        <a:lstStyle/>
        <a:p>
          <a:endParaRPr lang="en-US"/>
        </a:p>
      </dgm:t>
    </dgm:pt>
    <dgm:pt modelId="{DD91D8DF-C62A-4D9F-B523-6C803358084E}" type="pres">
      <dgm:prSet presAssocID="{AD30722B-DA5A-4AD5-BC58-117020F79B4C}" presName="linNode" presStyleCnt="0"/>
      <dgm:spPr/>
    </dgm:pt>
    <dgm:pt modelId="{FABA49DB-BF02-4004-AECC-DEF07387A47A}" type="pres">
      <dgm:prSet presAssocID="{AD30722B-DA5A-4AD5-BC58-117020F79B4C}" presName="parentShp" presStyleLbl="node1" presStyleIdx="0" presStyleCnt="4" custScaleX="64773">
        <dgm:presLayoutVars>
          <dgm:bulletEnabled val="1"/>
        </dgm:presLayoutVars>
      </dgm:prSet>
      <dgm:spPr/>
      <dgm:t>
        <a:bodyPr/>
        <a:lstStyle/>
        <a:p>
          <a:endParaRPr lang="en-US"/>
        </a:p>
      </dgm:t>
    </dgm:pt>
    <dgm:pt modelId="{A7964D77-5F9D-4EBD-B43A-1D2B77F20C82}" type="pres">
      <dgm:prSet presAssocID="{AD30722B-DA5A-4AD5-BC58-117020F79B4C}" presName="childShp" presStyleLbl="bgAccFollowNode1" presStyleIdx="0" presStyleCnt="4">
        <dgm:presLayoutVars>
          <dgm:bulletEnabled val="1"/>
        </dgm:presLayoutVars>
      </dgm:prSet>
      <dgm:spPr/>
      <dgm:t>
        <a:bodyPr/>
        <a:lstStyle/>
        <a:p>
          <a:endParaRPr lang="en-US"/>
        </a:p>
      </dgm:t>
    </dgm:pt>
    <dgm:pt modelId="{AF40F647-C3DC-4D3E-8EE7-6D8B92FCF5B5}" type="pres">
      <dgm:prSet presAssocID="{51CE846B-CC1C-4825-B729-40523D742274}" presName="spacing" presStyleCnt="0"/>
      <dgm:spPr/>
    </dgm:pt>
    <dgm:pt modelId="{EC137E43-359C-4D4D-AEA9-DBC5949D8061}" type="pres">
      <dgm:prSet presAssocID="{D490C29D-20E7-4B4C-9F5F-51EEC1467870}" presName="linNode" presStyleCnt="0"/>
      <dgm:spPr/>
    </dgm:pt>
    <dgm:pt modelId="{34465633-2F39-47BB-93C7-2B8E17225C1F}" type="pres">
      <dgm:prSet presAssocID="{D490C29D-20E7-4B4C-9F5F-51EEC1467870}" presName="parentShp" presStyleLbl="node1" presStyleIdx="1" presStyleCnt="4" custScaleX="64773">
        <dgm:presLayoutVars>
          <dgm:bulletEnabled val="1"/>
        </dgm:presLayoutVars>
      </dgm:prSet>
      <dgm:spPr/>
      <dgm:t>
        <a:bodyPr/>
        <a:lstStyle/>
        <a:p>
          <a:endParaRPr lang="en-US"/>
        </a:p>
      </dgm:t>
    </dgm:pt>
    <dgm:pt modelId="{B2A63D36-3B47-41EE-888A-2E31089323B0}" type="pres">
      <dgm:prSet presAssocID="{D490C29D-20E7-4B4C-9F5F-51EEC1467870}" presName="childShp" presStyleLbl="bgAccFollowNode1" presStyleIdx="1" presStyleCnt="4">
        <dgm:presLayoutVars>
          <dgm:bulletEnabled val="1"/>
        </dgm:presLayoutVars>
      </dgm:prSet>
      <dgm:spPr/>
      <dgm:t>
        <a:bodyPr/>
        <a:lstStyle/>
        <a:p>
          <a:endParaRPr lang="en-US"/>
        </a:p>
      </dgm:t>
    </dgm:pt>
    <dgm:pt modelId="{034F3843-D7EF-42FA-8528-0D5057CE09A6}" type="pres">
      <dgm:prSet presAssocID="{00437C4A-6103-4EF3-B650-BBF9BDDC945C}" presName="spacing" presStyleCnt="0"/>
      <dgm:spPr/>
    </dgm:pt>
    <dgm:pt modelId="{3E503AD0-4FE6-43BF-AF03-A790CAD6D03F}" type="pres">
      <dgm:prSet presAssocID="{354AD749-DE42-442A-A384-B98DDDDA85F9}" presName="linNode" presStyleCnt="0"/>
      <dgm:spPr/>
    </dgm:pt>
    <dgm:pt modelId="{E2E2B831-56CC-4430-8DDD-3E42AD3C4E36}" type="pres">
      <dgm:prSet presAssocID="{354AD749-DE42-442A-A384-B98DDDDA85F9}" presName="parentShp" presStyleLbl="node1" presStyleIdx="2" presStyleCnt="4" custScaleX="64773">
        <dgm:presLayoutVars>
          <dgm:bulletEnabled val="1"/>
        </dgm:presLayoutVars>
      </dgm:prSet>
      <dgm:spPr/>
      <dgm:t>
        <a:bodyPr/>
        <a:lstStyle/>
        <a:p>
          <a:endParaRPr lang="en-US"/>
        </a:p>
      </dgm:t>
    </dgm:pt>
    <dgm:pt modelId="{E6518B38-C83F-4390-8629-5F1DDA1CF0A5}" type="pres">
      <dgm:prSet presAssocID="{354AD749-DE42-442A-A384-B98DDDDA85F9}" presName="childShp" presStyleLbl="bgAccFollowNode1" presStyleIdx="2" presStyleCnt="4">
        <dgm:presLayoutVars>
          <dgm:bulletEnabled val="1"/>
        </dgm:presLayoutVars>
      </dgm:prSet>
      <dgm:spPr/>
      <dgm:t>
        <a:bodyPr/>
        <a:lstStyle/>
        <a:p>
          <a:endParaRPr lang="en-US"/>
        </a:p>
      </dgm:t>
    </dgm:pt>
    <dgm:pt modelId="{78765B79-634C-4557-91F2-5EAE7E90D27B}" type="pres">
      <dgm:prSet presAssocID="{637104E7-C4E3-414A-9CAD-34E95FF92122}" presName="spacing" presStyleCnt="0"/>
      <dgm:spPr/>
    </dgm:pt>
    <dgm:pt modelId="{C6C9714F-2D2B-4640-B2D6-C0E2A82DEED1}" type="pres">
      <dgm:prSet presAssocID="{79FB6809-CF69-43C0-ACB2-2B63766A78B1}" presName="linNode" presStyleCnt="0"/>
      <dgm:spPr/>
    </dgm:pt>
    <dgm:pt modelId="{E6F7C15D-02A1-4C54-8540-E004A271A078}" type="pres">
      <dgm:prSet presAssocID="{79FB6809-CF69-43C0-ACB2-2B63766A78B1}" presName="parentShp" presStyleLbl="node1" presStyleIdx="3" presStyleCnt="4" custScaleX="64773">
        <dgm:presLayoutVars>
          <dgm:bulletEnabled val="1"/>
        </dgm:presLayoutVars>
      </dgm:prSet>
      <dgm:spPr/>
      <dgm:t>
        <a:bodyPr/>
        <a:lstStyle/>
        <a:p>
          <a:endParaRPr lang="en-US"/>
        </a:p>
      </dgm:t>
    </dgm:pt>
    <dgm:pt modelId="{587EF8AA-A7D9-410B-B4C3-C96102ADA91C}" type="pres">
      <dgm:prSet presAssocID="{79FB6809-CF69-43C0-ACB2-2B63766A78B1}" presName="childShp" presStyleLbl="bgAccFollowNode1" presStyleIdx="3" presStyleCnt="4">
        <dgm:presLayoutVars>
          <dgm:bulletEnabled val="1"/>
        </dgm:presLayoutVars>
      </dgm:prSet>
      <dgm:spPr/>
      <dgm:t>
        <a:bodyPr/>
        <a:lstStyle/>
        <a:p>
          <a:endParaRPr lang="en-US"/>
        </a:p>
      </dgm:t>
    </dgm:pt>
  </dgm:ptLst>
  <dgm:cxnLst>
    <dgm:cxn modelId="{C684CD5C-BA61-43EC-9F6F-A1852BA10EE9}" srcId="{D6AC9A89-AD90-42AC-A800-A380C9D79685}" destId="{79FB6809-CF69-43C0-ACB2-2B63766A78B1}" srcOrd="3" destOrd="0" parTransId="{1128BCBA-4628-45D6-A6CD-DBD4AA6BA789}" sibTransId="{E12B86DA-756A-4DD5-BD30-167AA62656D3}"/>
    <dgm:cxn modelId="{AC55A77E-3CB5-418F-A3A4-0649FEFCA57C}" type="presOf" srcId="{B4350108-946B-438E-AB49-8CFDB4BDAE50}" destId="{B2A63D36-3B47-41EE-888A-2E31089323B0}" srcOrd="0" destOrd="0" presId="urn:microsoft.com/office/officeart/2005/8/layout/vList6"/>
    <dgm:cxn modelId="{AD17B46B-0045-4C07-AE09-D0F144A379A0}" type="presOf" srcId="{D490C29D-20E7-4B4C-9F5F-51EEC1467870}" destId="{34465633-2F39-47BB-93C7-2B8E17225C1F}" srcOrd="0" destOrd="0" presId="urn:microsoft.com/office/officeart/2005/8/layout/vList6"/>
    <dgm:cxn modelId="{99D9670E-FC70-4C33-AA4E-21CC951D1437}" type="presOf" srcId="{0BF9ECB0-ABC0-47E6-B70B-758CBAFE43AF}" destId="{587EF8AA-A7D9-410B-B4C3-C96102ADA91C}" srcOrd="0" destOrd="0" presId="urn:microsoft.com/office/officeart/2005/8/layout/vList6"/>
    <dgm:cxn modelId="{5AC13315-2949-474B-A419-BD85B01848D3}" type="presOf" srcId="{C9F91C26-5AD1-44FA-BB9D-DCEC8E412530}" destId="{E6518B38-C83F-4390-8629-5F1DDA1CF0A5}" srcOrd="0" destOrd="0" presId="urn:microsoft.com/office/officeart/2005/8/layout/vList6"/>
    <dgm:cxn modelId="{976D489D-4017-4819-9929-C6CB447256E0}" srcId="{AD30722B-DA5A-4AD5-BC58-117020F79B4C}" destId="{00D30B2A-7BB1-456B-BD78-27E13BDAFD24}" srcOrd="0" destOrd="0" parTransId="{075AD7AE-035C-43DC-A501-69335EAC249A}" sibTransId="{2BDC0CF4-FE45-4D40-836E-620C35891725}"/>
    <dgm:cxn modelId="{4A7CC625-2AED-41BB-AD30-015ECE156A82}" srcId="{D6AC9A89-AD90-42AC-A800-A380C9D79685}" destId="{354AD749-DE42-442A-A384-B98DDDDA85F9}" srcOrd="2" destOrd="0" parTransId="{31A2CD03-C478-451B-B6D4-F2892ECE6ACE}" sibTransId="{637104E7-C4E3-414A-9CAD-34E95FF92122}"/>
    <dgm:cxn modelId="{2BF68DDE-C059-4BB1-B48F-A99AD38C5733}" srcId="{354AD749-DE42-442A-A384-B98DDDDA85F9}" destId="{C9F91C26-5AD1-44FA-BB9D-DCEC8E412530}" srcOrd="0" destOrd="0" parTransId="{7FE01F77-0DD7-4BE0-97BF-B8CB267F5B04}" sibTransId="{5A79FAEA-AF61-47DF-82B4-68CDCD4E3448}"/>
    <dgm:cxn modelId="{A3D8CE39-6D8A-43AF-88E7-A032AE1351D0}" type="presOf" srcId="{354AD749-DE42-442A-A384-B98DDDDA85F9}" destId="{E2E2B831-56CC-4430-8DDD-3E42AD3C4E36}" srcOrd="0" destOrd="0" presId="urn:microsoft.com/office/officeart/2005/8/layout/vList6"/>
    <dgm:cxn modelId="{B44120C6-731D-4A5F-94E2-92C96622BE5B}" type="presOf" srcId="{AD30722B-DA5A-4AD5-BC58-117020F79B4C}" destId="{FABA49DB-BF02-4004-AECC-DEF07387A47A}" srcOrd="0" destOrd="0" presId="urn:microsoft.com/office/officeart/2005/8/layout/vList6"/>
    <dgm:cxn modelId="{63DA7C45-6767-452A-8597-060A811D66BF}" type="presOf" srcId="{79FB6809-CF69-43C0-ACB2-2B63766A78B1}" destId="{E6F7C15D-02A1-4C54-8540-E004A271A078}" srcOrd="0" destOrd="0" presId="urn:microsoft.com/office/officeart/2005/8/layout/vList6"/>
    <dgm:cxn modelId="{0FE0E538-1DAD-42E6-B7BD-C07C4CAB96CD}" srcId="{79FB6809-CF69-43C0-ACB2-2B63766A78B1}" destId="{0BF9ECB0-ABC0-47E6-B70B-758CBAFE43AF}" srcOrd="0" destOrd="0" parTransId="{B91238D8-D654-4930-9F5C-199CF0D9C989}" sibTransId="{BBFFDE4A-035D-4121-B562-A4170A7C3496}"/>
    <dgm:cxn modelId="{CA8108F8-9ED4-4CEB-B434-9E804E5B6A5B}" type="presOf" srcId="{00D30B2A-7BB1-456B-BD78-27E13BDAFD24}" destId="{A7964D77-5F9D-4EBD-B43A-1D2B77F20C82}" srcOrd="0" destOrd="0" presId="urn:microsoft.com/office/officeart/2005/8/layout/vList6"/>
    <dgm:cxn modelId="{1AAA2191-544E-48A0-98CA-84BCEDC3A702}" srcId="{D6AC9A89-AD90-42AC-A800-A380C9D79685}" destId="{D490C29D-20E7-4B4C-9F5F-51EEC1467870}" srcOrd="1" destOrd="0" parTransId="{1736FE79-1DD6-47F3-A42F-ECA42A27A67C}" sibTransId="{00437C4A-6103-4EF3-B650-BBF9BDDC945C}"/>
    <dgm:cxn modelId="{A6E1F967-7368-4579-94D8-A44182F89075}" srcId="{D6AC9A89-AD90-42AC-A800-A380C9D79685}" destId="{AD30722B-DA5A-4AD5-BC58-117020F79B4C}" srcOrd="0" destOrd="0" parTransId="{B6C86C6E-A0FA-4170-A828-E0F1D0049BC4}" sibTransId="{51CE846B-CC1C-4825-B729-40523D742274}"/>
    <dgm:cxn modelId="{7277CD70-56B2-41DD-B9B8-E3C560E0A569}" type="presOf" srcId="{D6AC9A89-AD90-42AC-A800-A380C9D79685}" destId="{F60DDCD0-9F66-4E2F-AA7D-3908B004E290}" srcOrd="0" destOrd="0" presId="urn:microsoft.com/office/officeart/2005/8/layout/vList6"/>
    <dgm:cxn modelId="{5922D8E9-3DD8-40B5-9D85-1A3F1BA2F054}" srcId="{D490C29D-20E7-4B4C-9F5F-51EEC1467870}" destId="{B4350108-946B-438E-AB49-8CFDB4BDAE50}" srcOrd="0" destOrd="0" parTransId="{FEB6C50E-0CBF-47C4-85BA-520C9FF85054}" sibTransId="{7700DDEB-C7F9-4DB6-A4F6-462C5CFF2B32}"/>
    <dgm:cxn modelId="{8A9621BD-6B8B-452F-A010-DFBAA716D5B6}" type="presParOf" srcId="{F60DDCD0-9F66-4E2F-AA7D-3908B004E290}" destId="{DD91D8DF-C62A-4D9F-B523-6C803358084E}" srcOrd="0" destOrd="0" presId="urn:microsoft.com/office/officeart/2005/8/layout/vList6"/>
    <dgm:cxn modelId="{7543BCD7-A4C0-4CB0-838D-3C4A8B15FFD1}" type="presParOf" srcId="{DD91D8DF-C62A-4D9F-B523-6C803358084E}" destId="{FABA49DB-BF02-4004-AECC-DEF07387A47A}" srcOrd="0" destOrd="0" presId="urn:microsoft.com/office/officeart/2005/8/layout/vList6"/>
    <dgm:cxn modelId="{CEC137B5-0E45-44A7-B379-B80FC4350409}" type="presParOf" srcId="{DD91D8DF-C62A-4D9F-B523-6C803358084E}" destId="{A7964D77-5F9D-4EBD-B43A-1D2B77F20C82}" srcOrd="1" destOrd="0" presId="urn:microsoft.com/office/officeart/2005/8/layout/vList6"/>
    <dgm:cxn modelId="{EC5941F0-B106-4F1B-B148-CE0C8397855F}" type="presParOf" srcId="{F60DDCD0-9F66-4E2F-AA7D-3908B004E290}" destId="{AF40F647-C3DC-4D3E-8EE7-6D8B92FCF5B5}" srcOrd="1" destOrd="0" presId="urn:microsoft.com/office/officeart/2005/8/layout/vList6"/>
    <dgm:cxn modelId="{1FE87CD4-2795-4D20-8257-E7985A34168D}" type="presParOf" srcId="{F60DDCD0-9F66-4E2F-AA7D-3908B004E290}" destId="{EC137E43-359C-4D4D-AEA9-DBC5949D8061}" srcOrd="2" destOrd="0" presId="urn:microsoft.com/office/officeart/2005/8/layout/vList6"/>
    <dgm:cxn modelId="{666E810E-5A9C-4E70-81CE-E547FB05262A}" type="presParOf" srcId="{EC137E43-359C-4D4D-AEA9-DBC5949D8061}" destId="{34465633-2F39-47BB-93C7-2B8E17225C1F}" srcOrd="0" destOrd="0" presId="urn:microsoft.com/office/officeart/2005/8/layout/vList6"/>
    <dgm:cxn modelId="{D04D87A6-4D46-4578-BBCB-8837E0BA72FA}" type="presParOf" srcId="{EC137E43-359C-4D4D-AEA9-DBC5949D8061}" destId="{B2A63D36-3B47-41EE-888A-2E31089323B0}" srcOrd="1" destOrd="0" presId="urn:microsoft.com/office/officeart/2005/8/layout/vList6"/>
    <dgm:cxn modelId="{615942DB-E53F-490F-BC64-F0BB79DB1C9F}" type="presParOf" srcId="{F60DDCD0-9F66-4E2F-AA7D-3908B004E290}" destId="{034F3843-D7EF-42FA-8528-0D5057CE09A6}" srcOrd="3" destOrd="0" presId="urn:microsoft.com/office/officeart/2005/8/layout/vList6"/>
    <dgm:cxn modelId="{E5408367-FB89-4950-8797-CA203F2E57F4}" type="presParOf" srcId="{F60DDCD0-9F66-4E2F-AA7D-3908B004E290}" destId="{3E503AD0-4FE6-43BF-AF03-A790CAD6D03F}" srcOrd="4" destOrd="0" presId="urn:microsoft.com/office/officeart/2005/8/layout/vList6"/>
    <dgm:cxn modelId="{593A9E92-A6FE-4DE0-BC8D-635D57184228}" type="presParOf" srcId="{3E503AD0-4FE6-43BF-AF03-A790CAD6D03F}" destId="{E2E2B831-56CC-4430-8DDD-3E42AD3C4E36}" srcOrd="0" destOrd="0" presId="urn:microsoft.com/office/officeart/2005/8/layout/vList6"/>
    <dgm:cxn modelId="{21C183D5-5A72-4281-ACEC-AC1F574B06FA}" type="presParOf" srcId="{3E503AD0-4FE6-43BF-AF03-A790CAD6D03F}" destId="{E6518B38-C83F-4390-8629-5F1DDA1CF0A5}" srcOrd="1" destOrd="0" presId="urn:microsoft.com/office/officeart/2005/8/layout/vList6"/>
    <dgm:cxn modelId="{B4424FDF-5B81-49F1-831F-F1FAE1B691E4}" type="presParOf" srcId="{F60DDCD0-9F66-4E2F-AA7D-3908B004E290}" destId="{78765B79-634C-4557-91F2-5EAE7E90D27B}" srcOrd="5" destOrd="0" presId="urn:microsoft.com/office/officeart/2005/8/layout/vList6"/>
    <dgm:cxn modelId="{68B61D55-6990-49D8-9521-9A1E3D8FEFA9}" type="presParOf" srcId="{F60DDCD0-9F66-4E2F-AA7D-3908B004E290}" destId="{C6C9714F-2D2B-4640-B2D6-C0E2A82DEED1}" srcOrd="6" destOrd="0" presId="urn:microsoft.com/office/officeart/2005/8/layout/vList6"/>
    <dgm:cxn modelId="{AA62E9DB-8DF7-4B06-8E7A-0CC6DBFA491E}" type="presParOf" srcId="{C6C9714F-2D2B-4640-B2D6-C0E2A82DEED1}" destId="{E6F7C15D-02A1-4C54-8540-E004A271A078}" srcOrd="0" destOrd="0" presId="urn:microsoft.com/office/officeart/2005/8/layout/vList6"/>
    <dgm:cxn modelId="{79CFF8A8-4BE7-4846-811C-153415EFEAF6}" type="presParOf" srcId="{C6C9714F-2D2B-4640-B2D6-C0E2A82DEED1}" destId="{587EF8AA-A7D9-410B-B4C3-C96102ADA9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27AA-3989-4897-8247-ECA38638EF6D}" type="datetimeFigureOut">
              <a:rPr lang="en-US" smtClean="0"/>
              <a:t>30-Oct-15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C3540-07F2-46B6-8101-4C1F1CDDC886}" type="slidenum">
              <a:rPr lang="en-US" smtClean="0"/>
              <a:t>‹Nº›</a:t>
            </a:fld>
            <a:endParaRPr lang="en-US"/>
          </a:p>
        </p:txBody>
      </p:sp>
    </p:spTree>
    <p:extLst>
      <p:ext uri="{BB962C8B-B14F-4D97-AF65-F5344CB8AC3E}">
        <p14:creationId xmlns:p14="http://schemas.microsoft.com/office/powerpoint/2010/main" val="147858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C3540-07F2-46B6-8101-4C1F1CDDC886}" type="slidenum">
              <a:rPr lang="en-US" smtClean="0"/>
              <a:t>9</a:t>
            </a:fld>
            <a:endParaRPr lang="en-US"/>
          </a:p>
        </p:txBody>
      </p:sp>
    </p:spTree>
    <p:extLst>
      <p:ext uri="{BB962C8B-B14F-4D97-AF65-F5344CB8AC3E}">
        <p14:creationId xmlns:p14="http://schemas.microsoft.com/office/powerpoint/2010/main" val="9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2F799-DB48-4F73-9B31-16DBB0CDF2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2716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30-Oct-15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68648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30-Oct-15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19155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30-Oct-15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05773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4491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71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01667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3585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2977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3763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042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8604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30-Oct-15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50641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82937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12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020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t>30-Oct-15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954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t>30-Oct-15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74441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t>30-Oct-15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502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t>30-Oct-15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83945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t>30-Oct-15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4597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30-Oct-15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29359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30-Oct-15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405829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t>30-Oct-15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t>‹Nº›</a:t>
            </a:fld>
            <a:endParaRPr lang="en-US"/>
          </a:p>
        </p:txBody>
      </p:sp>
    </p:spTree>
    <p:extLst>
      <p:ext uri="{BB962C8B-B14F-4D97-AF65-F5344CB8AC3E}">
        <p14:creationId xmlns:p14="http://schemas.microsoft.com/office/powerpoint/2010/main" val="222280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6D248-E859-4319-B390-694F772D394D}" type="datetimeFigureOut">
              <a:rPr lang="es-DO" smtClean="0">
                <a:solidFill>
                  <a:prstClr val="black">
                    <a:tint val="75000"/>
                  </a:prstClr>
                </a:solidFill>
              </a:rPr>
              <a:pPr/>
              <a:t>30/10/2015</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4408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chart" Target="../charts/chart1.xml"/><Relationship Id="rId10"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p:nvPr/>
        </p:nvSpPr>
        <p:spPr>
          <a:xfrm>
            <a:off x="0" y="0"/>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prstClr val="white"/>
              </a:solidFill>
            </a:endParaRPr>
          </a:p>
        </p:txBody>
      </p:sp>
      <p:sp>
        <p:nvSpPr>
          <p:cNvPr id="18" name="17 Rectángulo"/>
          <p:cNvSpPr/>
          <p:nvPr/>
        </p:nvSpPr>
        <p:spPr>
          <a:xfrm>
            <a:off x="13855" y="6367473"/>
            <a:ext cx="161967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solidFill>
                <a:prstClr val="white"/>
              </a:solidFill>
            </a:endParaRPr>
          </a:p>
        </p:txBody>
      </p:sp>
      <p:sp>
        <p:nvSpPr>
          <p:cNvPr id="1026" name="Rectangle 2"/>
          <p:cNvSpPr>
            <a:spLocks noChangeArrowheads="1"/>
          </p:cNvSpPr>
          <p:nvPr/>
        </p:nvSpPr>
        <p:spPr bwMode="auto">
          <a:xfrm flipH="1">
            <a:off x="971600" y="990600"/>
            <a:ext cx="72008" cy="1554480"/>
          </a:xfrm>
          <a:prstGeom prst="rect">
            <a:avLst/>
          </a:prstGeom>
          <a:solidFill>
            <a:srgbClr val="FE8637"/>
          </a:solidFill>
          <a:ln w="9525">
            <a:solidFill>
              <a:srgbClr val="FE8637"/>
            </a:solidFill>
            <a:miter lim="800000"/>
            <a:headEnd/>
            <a:tailEnd/>
          </a:ln>
        </p:spPr>
        <p:txBody>
          <a:bodyPr vert="horz" wrap="square" lIns="91440" tIns="45720" rIns="91440" bIns="45720" numCol="1" anchor="t" anchorCtr="0" compatLnSpc="1">
            <a:prstTxWarp prst="textNoShape">
              <a:avLst/>
            </a:prstTxWarp>
          </a:bodyPr>
          <a:lstStyle/>
          <a:p>
            <a:endParaRPr lang="es-DO" dirty="0">
              <a:solidFill>
                <a:prstClr val="black"/>
              </a:solidFill>
            </a:endParaRPr>
          </a:p>
        </p:txBody>
      </p:sp>
      <p:sp>
        <p:nvSpPr>
          <p:cNvPr id="1038" name="Rectangle 14"/>
          <p:cNvSpPr>
            <a:spLocks noChangeArrowheads="1"/>
          </p:cNvSpPr>
          <p:nvPr/>
        </p:nvSpPr>
        <p:spPr bwMode="auto">
          <a:xfrm>
            <a:off x="1056118" y="798344"/>
            <a:ext cx="77048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Mesas de Trabajo</a:t>
            </a:r>
          </a:p>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Sesión Final</a:t>
            </a:r>
          </a:p>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VIII Convención Empresarial 2015</a:t>
            </a:r>
          </a:p>
        </p:txBody>
      </p:sp>
      <p:sp>
        <p:nvSpPr>
          <p:cNvPr id="7" name="AutoShape 2" descr="Image result for cone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1 CuadroTexto"/>
          <p:cNvSpPr txBox="1"/>
          <p:nvPr/>
        </p:nvSpPr>
        <p:spPr>
          <a:xfrm>
            <a:off x="0" y="6167735"/>
            <a:ext cx="9143999" cy="461665"/>
          </a:xfrm>
          <a:prstGeom prst="rect">
            <a:avLst/>
          </a:prstGeom>
          <a:noFill/>
        </p:spPr>
        <p:txBody>
          <a:bodyPr wrap="square" rtlCol="0">
            <a:spAutoFit/>
          </a:bodyPr>
          <a:lstStyle/>
          <a:p>
            <a:pPr algn="ctr"/>
            <a:r>
              <a:rPr lang="en-US" sz="2400" b="1" dirty="0" smtClean="0">
                <a:solidFill>
                  <a:prstClr val="black">
                    <a:lumMod val="75000"/>
                    <a:lumOff val="25000"/>
                  </a:prstClr>
                </a:solidFill>
                <a:latin typeface="Tw Cen MT" pitchFamily="34" charset="0"/>
              </a:rPr>
              <a:t>20 </a:t>
            </a:r>
            <a:r>
              <a:rPr lang="en-US" sz="2400" b="1" dirty="0">
                <a:solidFill>
                  <a:prstClr val="black">
                    <a:lumMod val="75000"/>
                    <a:lumOff val="25000"/>
                  </a:prstClr>
                </a:solidFill>
                <a:latin typeface="Tw Cen MT" pitchFamily="34" charset="0"/>
              </a:rPr>
              <a:t>Octubre 2015</a:t>
            </a:r>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3264060" y="3522394"/>
            <a:ext cx="2615878" cy="2624036"/>
          </a:xfrm>
          <a:prstGeom prst="rect">
            <a:avLst/>
          </a:prstGeom>
        </p:spPr>
      </p:pic>
    </p:spTree>
    <p:extLst>
      <p:ext uri="{BB962C8B-B14F-4D97-AF65-F5344CB8AC3E}">
        <p14:creationId xmlns:p14="http://schemas.microsoft.com/office/powerpoint/2010/main" val="26492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7695879"/>
              </p:ext>
            </p:extLst>
          </p:nvPr>
        </p:nvGraphicFramePr>
        <p:xfrm>
          <a:off x="2161847" y="1552378"/>
          <a:ext cx="6898402" cy="5160885"/>
        </p:xfrm>
        <a:graphic>
          <a:graphicData uri="http://schemas.openxmlformats.org/drawingml/2006/table">
            <a:tbl>
              <a:tblPr bandRow="1">
                <a:tableStyleId>{22838BEF-8BB2-4498-84A7-C5851F593DF1}</a:tableStyleId>
              </a:tblPr>
              <a:tblGrid>
                <a:gridCol w="2103468"/>
                <a:gridCol w="2362200"/>
                <a:gridCol w="2432734"/>
              </a:tblGrid>
              <a:tr h="83151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r>
            </a:tbl>
          </a:graphicData>
        </a:graphic>
      </p:graphicFrame>
      <p:pic>
        <p:nvPicPr>
          <p:cNvPr id="2050"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15801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1643312"/>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9697" y="1219200"/>
            <a:ext cx="21122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PARTICIPANTES </a:t>
            </a:r>
          </a:p>
        </p:txBody>
      </p:sp>
      <p:sp>
        <p:nvSpPr>
          <p:cNvPr id="51" name="TextBox 50"/>
          <p:cNvSpPr txBox="1"/>
          <p:nvPr/>
        </p:nvSpPr>
        <p:spPr>
          <a:xfrm>
            <a:off x="4259649" y="1219200"/>
            <a:ext cx="235000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HORAS ACUMULADAS</a:t>
            </a:r>
          </a:p>
        </p:txBody>
      </p:sp>
      <p:sp>
        <p:nvSpPr>
          <p:cNvPr id="52" name="TextBox 51"/>
          <p:cNvSpPr txBox="1"/>
          <p:nvPr/>
        </p:nvSpPr>
        <p:spPr>
          <a:xfrm>
            <a:off x="6621848" y="1219200"/>
            <a:ext cx="243230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REUNIONES</a:t>
            </a:r>
          </a:p>
        </p:txBody>
      </p:sp>
      <p:sp>
        <p:nvSpPr>
          <p:cNvPr id="58" name="TextBox 57"/>
          <p:cNvSpPr txBox="1"/>
          <p:nvPr/>
        </p:nvSpPr>
        <p:spPr>
          <a:xfrm>
            <a:off x="3234923" y="1732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33</a:t>
            </a:r>
          </a:p>
        </p:txBody>
      </p:sp>
      <p:sp>
        <p:nvSpPr>
          <p:cNvPr id="59" name="TextBox 58"/>
          <p:cNvSpPr txBox="1"/>
          <p:nvPr/>
        </p:nvSpPr>
        <p:spPr>
          <a:xfrm>
            <a:off x="5160149" y="1683685"/>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39.25</a:t>
            </a:r>
          </a:p>
        </p:txBody>
      </p:sp>
      <p:sp>
        <p:nvSpPr>
          <p:cNvPr id="7" name="TextBox 6"/>
          <p:cNvSpPr txBox="1"/>
          <p:nvPr/>
        </p:nvSpPr>
        <p:spPr>
          <a:xfrm>
            <a:off x="6813485" y="207343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0" name="TextBox 59"/>
          <p:cNvSpPr txBox="1"/>
          <p:nvPr/>
        </p:nvSpPr>
        <p:spPr>
          <a:xfrm>
            <a:off x="7657704" y="207293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67" name="Rectangle 66"/>
          <p:cNvSpPr/>
          <p:nvPr/>
        </p:nvSpPr>
        <p:spPr>
          <a:xfrm>
            <a:off x="56743" y="1615445"/>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Estimular la innovación, el espíritu empresarial y desarrollar nuestro capital humano</a:t>
            </a:r>
            <a:endParaRPr lang="en-US" sz="1300" b="1" dirty="0">
              <a:solidFill>
                <a:prstClr val="black"/>
              </a:solidFill>
              <a:latin typeface="Tw Cen MT" pitchFamily="34" charset="0"/>
            </a:endParaRPr>
          </a:p>
        </p:txBody>
      </p:sp>
      <p:graphicFrame>
        <p:nvGraphicFramePr>
          <p:cNvPr id="36" name="Chart 35"/>
          <p:cNvGraphicFramePr/>
          <p:nvPr>
            <p:extLst>
              <p:ext uri="{D42A27DB-BD31-4B8C-83A1-F6EECF244321}">
                <p14:modId xmlns:p14="http://schemas.microsoft.com/office/powerpoint/2010/main" val="3707669997"/>
              </p:ext>
            </p:extLst>
          </p:nvPr>
        </p:nvGraphicFramePr>
        <p:xfrm>
          <a:off x="6633305" y="1572766"/>
          <a:ext cx="2367491" cy="756578"/>
        </p:xfrm>
        <a:graphic>
          <a:graphicData uri="http://schemas.openxmlformats.org/drawingml/2006/chart">
            <c:chart xmlns:c="http://schemas.openxmlformats.org/drawingml/2006/chart" xmlns:r="http://schemas.openxmlformats.org/officeDocument/2006/relationships" r:id="rId5"/>
          </a:graphicData>
        </a:graphic>
      </p:graphicFrame>
      <p:pic>
        <p:nvPicPr>
          <p:cNvPr id="38"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2499991"/>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2535818"/>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234923" y="26523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35</a:t>
            </a:r>
          </a:p>
        </p:txBody>
      </p:sp>
      <p:sp>
        <p:nvSpPr>
          <p:cNvPr id="41" name="TextBox 40"/>
          <p:cNvSpPr txBox="1"/>
          <p:nvPr/>
        </p:nvSpPr>
        <p:spPr>
          <a:xfrm>
            <a:off x="5160149" y="25761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26.5</a:t>
            </a:r>
          </a:p>
        </p:txBody>
      </p:sp>
      <p:sp>
        <p:nvSpPr>
          <p:cNvPr id="42" name="TextBox 41"/>
          <p:cNvSpPr txBox="1"/>
          <p:nvPr/>
        </p:nvSpPr>
        <p:spPr>
          <a:xfrm>
            <a:off x="6813485" y="2993238"/>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43" name="TextBox 42"/>
          <p:cNvSpPr txBox="1"/>
          <p:nvPr/>
        </p:nvSpPr>
        <p:spPr>
          <a:xfrm>
            <a:off x="7657704" y="2992733"/>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4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33327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33686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234923" y="34851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31</a:t>
            </a:r>
          </a:p>
        </p:txBody>
      </p:sp>
      <p:sp>
        <p:nvSpPr>
          <p:cNvPr id="50" name="TextBox 49"/>
          <p:cNvSpPr txBox="1"/>
          <p:nvPr/>
        </p:nvSpPr>
        <p:spPr>
          <a:xfrm>
            <a:off x="5160149" y="34089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43.75</a:t>
            </a:r>
          </a:p>
        </p:txBody>
      </p:sp>
      <p:sp>
        <p:nvSpPr>
          <p:cNvPr id="53" name="TextBox 52"/>
          <p:cNvSpPr txBox="1"/>
          <p:nvPr/>
        </p:nvSpPr>
        <p:spPr>
          <a:xfrm>
            <a:off x="6813485" y="387494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5" name="TextBox 64"/>
          <p:cNvSpPr txBox="1"/>
          <p:nvPr/>
        </p:nvSpPr>
        <p:spPr>
          <a:xfrm>
            <a:off x="7657704" y="387443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66"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4238943"/>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4274770"/>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3234923" y="43913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36</a:t>
            </a:r>
          </a:p>
        </p:txBody>
      </p:sp>
      <p:sp>
        <p:nvSpPr>
          <p:cNvPr id="72" name="TextBox 71"/>
          <p:cNvSpPr txBox="1"/>
          <p:nvPr/>
        </p:nvSpPr>
        <p:spPr>
          <a:xfrm>
            <a:off x="5160149" y="43151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25.25</a:t>
            </a:r>
          </a:p>
        </p:txBody>
      </p:sp>
      <p:sp>
        <p:nvSpPr>
          <p:cNvPr id="73" name="TextBox 72"/>
          <p:cNvSpPr txBox="1"/>
          <p:nvPr/>
        </p:nvSpPr>
        <p:spPr>
          <a:xfrm>
            <a:off x="6813485" y="473219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74" name="TextBox 73"/>
          <p:cNvSpPr txBox="1"/>
          <p:nvPr/>
        </p:nvSpPr>
        <p:spPr>
          <a:xfrm>
            <a:off x="7657704" y="473168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7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0853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1212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234923" y="52377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21</a:t>
            </a:r>
          </a:p>
        </p:txBody>
      </p:sp>
      <p:sp>
        <p:nvSpPr>
          <p:cNvPr id="78" name="TextBox 77"/>
          <p:cNvSpPr txBox="1"/>
          <p:nvPr/>
        </p:nvSpPr>
        <p:spPr>
          <a:xfrm>
            <a:off x="5160149" y="5161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a:t>
            </a:r>
            <a:r>
              <a:rPr lang="en-US" sz="2600" dirty="0" smtClean="0">
                <a:solidFill>
                  <a:prstClr val="black"/>
                </a:solidFill>
                <a:latin typeface="Tw Cen MT" pitchFamily="34" charset="0"/>
              </a:rPr>
              <a:t>26</a:t>
            </a:r>
            <a:endParaRPr lang="en-US" sz="2600" dirty="0">
              <a:solidFill>
                <a:prstClr val="black"/>
              </a:solidFill>
              <a:latin typeface="Tw Cen MT" pitchFamily="34" charset="0"/>
            </a:endParaRPr>
          </a:p>
        </p:txBody>
      </p:sp>
      <p:sp>
        <p:nvSpPr>
          <p:cNvPr id="79" name="TextBox 78"/>
          <p:cNvSpPr txBox="1"/>
          <p:nvPr/>
        </p:nvSpPr>
        <p:spPr>
          <a:xfrm>
            <a:off x="6813485" y="561958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80" name="TextBox 79"/>
          <p:cNvSpPr txBox="1"/>
          <p:nvPr/>
        </p:nvSpPr>
        <p:spPr>
          <a:xfrm>
            <a:off x="7657704" y="561907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81" name="Rectangle 80"/>
          <p:cNvSpPr/>
          <p:nvPr/>
        </p:nvSpPr>
        <p:spPr>
          <a:xfrm>
            <a:off x="56743" y="2550191"/>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Facilitar recursos financieros y fiscales para estimular el crecimiento y el desarrollo</a:t>
            </a:r>
            <a:endParaRPr lang="en-US" sz="1300" b="1" dirty="0">
              <a:solidFill>
                <a:prstClr val="black"/>
              </a:solidFill>
              <a:latin typeface="Tw Cen MT" pitchFamily="34" charset="0"/>
            </a:endParaRPr>
          </a:p>
        </p:txBody>
      </p:sp>
      <p:sp>
        <p:nvSpPr>
          <p:cNvPr id="82" name="Rectangle 81"/>
          <p:cNvSpPr/>
          <p:nvPr/>
        </p:nvSpPr>
        <p:spPr>
          <a:xfrm>
            <a:off x="56743" y="3408989"/>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Maximizar el potencial de los recursos naturales y energéticos del país</a:t>
            </a:r>
            <a:endParaRPr lang="en-US" sz="1300" b="1" dirty="0">
              <a:solidFill>
                <a:prstClr val="black"/>
              </a:solidFill>
              <a:latin typeface="Tw Cen MT" pitchFamily="34" charset="0"/>
            </a:endParaRPr>
          </a:p>
        </p:txBody>
      </p:sp>
      <p:sp>
        <p:nvSpPr>
          <p:cNvPr id="83" name="Rectangle 82"/>
          <p:cNvSpPr/>
          <p:nvPr/>
        </p:nvSpPr>
        <p:spPr>
          <a:xfrm>
            <a:off x="56743" y="4167029"/>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Mejorar la infraestructura, fortalecer el comercio y la promoción del país en el exterior</a:t>
            </a:r>
            <a:endParaRPr lang="en-US" sz="1300" b="1" dirty="0">
              <a:solidFill>
                <a:prstClr val="black"/>
              </a:solidFill>
              <a:latin typeface="Tw Cen MT" pitchFamily="34" charset="0"/>
            </a:endParaRPr>
          </a:p>
        </p:txBody>
      </p:sp>
      <p:sp>
        <p:nvSpPr>
          <p:cNvPr id="84" name="Rectangle 83"/>
          <p:cNvSpPr/>
          <p:nvPr/>
        </p:nvSpPr>
        <p:spPr>
          <a:xfrm>
            <a:off x="56743" y="5036485"/>
            <a:ext cx="1989138"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Promover una institucionalidad sólida y transparente y garantizar la seguridad ciudadana</a:t>
            </a:r>
            <a:endParaRPr lang="en-US" sz="1300" b="1" dirty="0">
              <a:solidFill>
                <a:prstClr val="black"/>
              </a:solidFill>
              <a:latin typeface="Tw Cen MT" pitchFamily="34" charset="0"/>
            </a:endParaRPr>
          </a:p>
        </p:txBody>
      </p:sp>
      <p:graphicFrame>
        <p:nvGraphicFramePr>
          <p:cNvPr id="85" name="Chart 84"/>
          <p:cNvGraphicFramePr/>
          <p:nvPr>
            <p:extLst>
              <p:ext uri="{D42A27DB-BD31-4B8C-83A1-F6EECF244321}">
                <p14:modId xmlns:p14="http://schemas.microsoft.com/office/powerpoint/2010/main" val="3743110610"/>
              </p:ext>
            </p:extLst>
          </p:nvPr>
        </p:nvGraphicFramePr>
        <p:xfrm>
          <a:off x="6632084" y="2258223"/>
          <a:ext cx="2367491" cy="1112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6" name="Chart 85"/>
          <p:cNvGraphicFramePr/>
          <p:nvPr>
            <p:extLst>
              <p:ext uri="{D42A27DB-BD31-4B8C-83A1-F6EECF244321}">
                <p14:modId xmlns:p14="http://schemas.microsoft.com/office/powerpoint/2010/main" val="1661175449"/>
              </p:ext>
            </p:extLst>
          </p:nvPr>
        </p:nvGraphicFramePr>
        <p:xfrm>
          <a:off x="6632084" y="3104441"/>
          <a:ext cx="2367491" cy="11127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Chart 86"/>
          <p:cNvGraphicFramePr/>
          <p:nvPr>
            <p:extLst>
              <p:ext uri="{D42A27DB-BD31-4B8C-83A1-F6EECF244321}">
                <p14:modId xmlns:p14="http://schemas.microsoft.com/office/powerpoint/2010/main" val="3354658572"/>
              </p:ext>
            </p:extLst>
          </p:nvPr>
        </p:nvGraphicFramePr>
        <p:xfrm>
          <a:off x="6621848" y="4852760"/>
          <a:ext cx="2367491" cy="11127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8" name="Chart 87"/>
          <p:cNvGraphicFramePr/>
          <p:nvPr>
            <p:extLst>
              <p:ext uri="{D42A27DB-BD31-4B8C-83A1-F6EECF244321}">
                <p14:modId xmlns:p14="http://schemas.microsoft.com/office/powerpoint/2010/main" val="2919880390"/>
              </p:ext>
            </p:extLst>
          </p:nvPr>
        </p:nvGraphicFramePr>
        <p:xfrm>
          <a:off x="6609657" y="3977632"/>
          <a:ext cx="2367491" cy="1112777"/>
        </p:xfrm>
        <a:graphic>
          <a:graphicData uri="http://schemas.openxmlformats.org/drawingml/2006/chart">
            <c:chart xmlns:c="http://schemas.openxmlformats.org/drawingml/2006/chart" xmlns:r="http://schemas.openxmlformats.org/officeDocument/2006/relationships" r:id="rId9"/>
          </a:graphicData>
        </a:graphic>
      </p:graphicFrame>
      <p:pic>
        <p:nvPicPr>
          <p:cNvPr id="89"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924374"/>
            <a:ext cx="703655" cy="703655"/>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234923" y="6029980"/>
            <a:ext cx="1346200" cy="492443"/>
          </a:xfrm>
          <a:prstGeom prst="rect">
            <a:avLst/>
          </a:prstGeom>
          <a:noFill/>
        </p:spPr>
        <p:txBody>
          <a:bodyPr wrap="square" rtlCol="0">
            <a:spAutoFit/>
          </a:bodyPr>
          <a:lstStyle/>
          <a:p>
            <a:r>
              <a:rPr lang="en-US" sz="2600" b="1" dirty="0">
                <a:solidFill>
                  <a:prstClr val="white">
                    <a:lumMod val="50000"/>
                  </a:prstClr>
                </a:solidFill>
                <a:latin typeface="Tw Cen MT" pitchFamily="34" charset="0"/>
              </a:rPr>
              <a:t>=</a:t>
            </a:r>
            <a:r>
              <a:rPr lang="en-US" sz="2600" b="1" dirty="0">
                <a:solidFill>
                  <a:prstClr val="black"/>
                </a:solidFill>
                <a:latin typeface="Tw Cen MT" pitchFamily="34" charset="0"/>
              </a:rPr>
              <a:t> 156</a:t>
            </a:r>
          </a:p>
        </p:txBody>
      </p:sp>
      <p:pic>
        <p:nvPicPr>
          <p:cNvPr id="91"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9409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5160149" y="6029980"/>
            <a:ext cx="1550100" cy="492443"/>
          </a:xfrm>
          <a:prstGeom prst="rect">
            <a:avLst/>
          </a:prstGeom>
          <a:noFill/>
        </p:spPr>
        <p:txBody>
          <a:bodyPr wrap="square" rtlCol="0">
            <a:spAutoFit/>
          </a:bodyPr>
          <a:lstStyle/>
          <a:p>
            <a:r>
              <a:rPr lang="en-US" sz="2600" b="1">
                <a:solidFill>
                  <a:prstClr val="white">
                    <a:lumMod val="50000"/>
                  </a:prstClr>
                </a:solidFill>
                <a:latin typeface="Tw Cen MT" pitchFamily="34" charset="0"/>
              </a:rPr>
              <a:t>=</a:t>
            </a:r>
            <a:r>
              <a:rPr lang="en-US" sz="2600" b="1">
                <a:solidFill>
                  <a:prstClr val="black"/>
                </a:solidFill>
                <a:latin typeface="Tw Cen MT" pitchFamily="34" charset="0"/>
              </a:rPr>
              <a:t> </a:t>
            </a:r>
            <a:r>
              <a:rPr lang="en-US" sz="2600" b="1" smtClean="0">
                <a:solidFill>
                  <a:prstClr val="black"/>
                </a:solidFill>
                <a:latin typeface="Tw Cen MT" pitchFamily="34" charset="0"/>
              </a:rPr>
              <a:t>160.75</a:t>
            </a:r>
            <a:endParaRPr lang="en-US" sz="2600" b="1" dirty="0">
              <a:solidFill>
                <a:prstClr val="black"/>
              </a:solidFill>
              <a:latin typeface="Tw Cen MT" pitchFamily="34" charset="0"/>
            </a:endParaRPr>
          </a:p>
        </p:txBody>
      </p:sp>
      <p:sp>
        <p:nvSpPr>
          <p:cNvPr id="4" name="Rectangle 3"/>
          <p:cNvSpPr/>
          <p:nvPr/>
        </p:nvSpPr>
        <p:spPr>
          <a:xfrm>
            <a:off x="2153345" y="5855635"/>
            <a:ext cx="6914455" cy="87782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pic>
        <p:nvPicPr>
          <p:cNvPr id="93" name="Picture 3" descr="C:\Users\Grace\Downloads\IMG-20150428-WA002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1480" t="5653" b="6467"/>
          <a:stretch/>
        </p:blipFill>
        <p:spPr bwMode="auto">
          <a:xfrm rot="3720682">
            <a:off x="789785" y="5921960"/>
            <a:ext cx="829171" cy="826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5" name="Chart 94"/>
          <p:cNvGraphicFramePr/>
          <p:nvPr>
            <p:extLst>
              <p:ext uri="{D42A27DB-BD31-4B8C-83A1-F6EECF244321}">
                <p14:modId xmlns:p14="http://schemas.microsoft.com/office/powerpoint/2010/main" val="140287419"/>
              </p:ext>
            </p:extLst>
          </p:nvPr>
        </p:nvGraphicFramePr>
        <p:xfrm>
          <a:off x="6596009" y="5719812"/>
          <a:ext cx="2367491" cy="1112777"/>
        </p:xfrm>
        <a:graphic>
          <a:graphicData uri="http://schemas.openxmlformats.org/drawingml/2006/chart">
            <c:chart xmlns:c="http://schemas.openxmlformats.org/drawingml/2006/chart" xmlns:r="http://schemas.openxmlformats.org/officeDocument/2006/relationships" r:id="rId11"/>
          </a:graphicData>
        </a:graphic>
      </p:graphicFrame>
      <p:sp>
        <p:nvSpPr>
          <p:cNvPr id="96" name="TextBox 95"/>
          <p:cNvSpPr txBox="1"/>
          <p:nvPr/>
        </p:nvSpPr>
        <p:spPr>
          <a:xfrm>
            <a:off x="6813485" y="647638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97" name="TextBox 96"/>
          <p:cNvSpPr txBox="1"/>
          <p:nvPr/>
        </p:nvSpPr>
        <p:spPr>
          <a:xfrm>
            <a:off x="7657704" y="647588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3" name="TextBox 2"/>
          <p:cNvSpPr txBox="1"/>
          <p:nvPr/>
        </p:nvSpPr>
        <p:spPr>
          <a:xfrm>
            <a:off x="68649" y="1203434"/>
            <a:ext cx="2084696" cy="369332"/>
          </a:xfrm>
          <a:prstGeom prst="rect">
            <a:avLst/>
          </a:prstGeom>
          <a:noFill/>
        </p:spPr>
        <p:txBody>
          <a:bodyPr wrap="square" rtlCol="0">
            <a:spAutoFit/>
          </a:bodyPr>
          <a:lstStyle/>
          <a:p>
            <a:pPr algn="ctr"/>
            <a:r>
              <a:rPr lang="en-US" b="1" dirty="0">
                <a:solidFill>
                  <a:srgbClr val="0070C0"/>
                </a:solidFill>
                <a:latin typeface="Tw Cen MT" pitchFamily="34" charset="0"/>
              </a:rPr>
              <a:t>EJES</a:t>
            </a:r>
          </a:p>
        </p:txBody>
      </p:sp>
      <p:sp>
        <p:nvSpPr>
          <p:cNvPr id="6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3" name="3 CuadroTexto"/>
          <p:cNvSpPr txBox="1">
            <a:spLocks noChangeArrowheads="1"/>
          </p:cNvSpPr>
          <p:nvPr/>
        </p:nvSpPr>
        <p:spPr bwMode="auto">
          <a:xfrm>
            <a:off x="76200" y="152400"/>
            <a:ext cx="363715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General</a:t>
            </a:r>
            <a:endParaRPr lang="en-US" altLang="en-US" sz="4000" dirty="0">
              <a:solidFill>
                <a:prstClr val="white"/>
              </a:solidFill>
              <a:latin typeface="Tw Cen MT" pitchFamily="34" charset="0"/>
            </a:endParaRPr>
          </a:p>
        </p:txBody>
      </p:sp>
      <p:pic>
        <p:nvPicPr>
          <p:cNvPr id="64" name="0 Imagen"/>
          <p:cNvPicPr/>
          <p:nvPr/>
        </p:nvPicPr>
        <p:blipFill>
          <a:blip r:embed="rId1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3099435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1" name="3 CuadroTexto"/>
          <p:cNvSpPr txBox="1">
            <a:spLocks noChangeArrowheads="1"/>
          </p:cNvSpPr>
          <p:nvPr/>
        </p:nvSpPr>
        <p:spPr bwMode="auto">
          <a:xfrm>
            <a:off x="76200" y="152400"/>
            <a:ext cx="437953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Mesas Eje 2</a:t>
            </a:r>
            <a:endParaRPr lang="en-US" altLang="en-US" sz="4000" dirty="0">
              <a:solidFill>
                <a:prstClr val="white"/>
              </a:solidFill>
              <a:latin typeface="Tw Cen MT" pitchFamily="34" charset="0"/>
            </a:endParaRPr>
          </a:p>
        </p:txBody>
      </p:sp>
      <p:pic>
        <p:nvPicPr>
          <p:cNvPr id="42"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43" name="Table 42"/>
          <p:cNvGraphicFramePr>
            <a:graphicFrameLocks noGrp="1"/>
          </p:cNvGraphicFramePr>
          <p:nvPr>
            <p:extLst>
              <p:ext uri="{D42A27DB-BD31-4B8C-83A1-F6EECF244321}">
                <p14:modId xmlns:p14="http://schemas.microsoft.com/office/powerpoint/2010/main" val="1922786967"/>
              </p:ext>
            </p:extLst>
          </p:nvPr>
        </p:nvGraphicFramePr>
        <p:xfrm>
          <a:off x="2093198" y="2334389"/>
          <a:ext cx="6898402" cy="3609211"/>
        </p:xfrm>
        <a:graphic>
          <a:graphicData uri="http://schemas.openxmlformats.org/drawingml/2006/table">
            <a:tbl>
              <a:tblPr bandRow="1">
                <a:tableStyleId>{22838BEF-8BB2-4498-84A7-C5851F593DF1}</a:tableStyleId>
              </a:tblPr>
              <a:tblGrid>
                <a:gridCol w="2103468"/>
                <a:gridCol w="2362200"/>
                <a:gridCol w="2432734"/>
              </a:tblGrid>
              <a:tr h="1170811">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pic>
        <p:nvPicPr>
          <p:cNvPr id="4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24613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37338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489875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068" y="2573415"/>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223904" y="3905608"/>
            <a:ext cx="1346200"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smtClean="0">
                <a:latin typeface="Tw Cen MT" pitchFamily="34" charset="0"/>
              </a:rPr>
              <a:t> 10</a:t>
            </a:r>
            <a:endParaRPr lang="en-US" sz="3000" b="1" dirty="0">
              <a:latin typeface="Tw Cen MT" pitchFamily="34" charset="0"/>
            </a:endParaRPr>
          </a:p>
        </p:txBody>
      </p:sp>
      <p:pic>
        <p:nvPicPr>
          <p:cNvPr id="65"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897" y="3733800"/>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355229" y="3793581"/>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6.5</a:t>
            </a:r>
            <a:endParaRPr lang="en-US" sz="3000" b="1" dirty="0">
              <a:latin typeface="Tw Cen MT" pitchFamily="34" charset="0"/>
            </a:endParaRPr>
          </a:p>
        </p:txBody>
      </p:sp>
      <p:pic>
        <p:nvPicPr>
          <p:cNvPr id="67"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897" y="4934583"/>
            <a:ext cx="726173" cy="726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 name="Chart 67"/>
          <p:cNvGraphicFramePr/>
          <p:nvPr>
            <p:extLst>
              <p:ext uri="{D42A27DB-BD31-4B8C-83A1-F6EECF244321}">
                <p14:modId xmlns:p14="http://schemas.microsoft.com/office/powerpoint/2010/main" val="3557615740"/>
              </p:ext>
            </p:extLst>
          </p:nvPr>
        </p:nvGraphicFramePr>
        <p:xfrm>
          <a:off x="6585822" y="2209800"/>
          <a:ext cx="2367491" cy="1115568"/>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68"/>
          <p:cNvSpPr txBox="1"/>
          <p:nvPr/>
        </p:nvSpPr>
        <p:spPr>
          <a:xfrm>
            <a:off x="2071048" y="2001211"/>
            <a:ext cx="211226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NO. PARTICIPANTES </a:t>
            </a:r>
          </a:p>
        </p:txBody>
      </p:sp>
      <p:sp>
        <p:nvSpPr>
          <p:cNvPr id="70" name="TextBox 69"/>
          <p:cNvSpPr txBox="1"/>
          <p:nvPr/>
        </p:nvSpPr>
        <p:spPr>
          <a:xfrm>
            <a:off x="4191000" y="2001211"/>
            <a:ext cx="235000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HORAS ACUMULADAS</a:t>
            </a:r>
            <a:endParaRPr lang="en-US" sz="1600" b="1" dirty="0">
              <a:latin typeface="Tw Cen MT" pitchFamily="34" charset="0"/>
            </a:endParaRPr>
          </a:p>
        </p:txBody>
      </p:sp>
      <p:sp>
        <p:nvSpPr>
          <p:cNvPr id="71" name="TextBox 70"/>
          <p:cNvSpPr txBox="1"/>
          <p:nvPr/>
        </p:nvSpPr>
        <p:spPr>
          <a:xfrm>
            <a:off x="6553199" y="2001211"/>
            <a:ext cx="243230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NO. REUNIONES</a:t>
            </a:r>
            <a:endParaRPr lang="en-US" sz="1600" b="1" dirty="0">
              <a:latin typeface="Tw Cen MT" pitchFamily="34" charset="0"/>
            </a:endParaRPr>
          </a:p>
        </p:txBody>
      </p:sp>
      <p:graphicFrame>
        <p:nvGraphicFramePr>
          <p:cNvPr id="72" name="Chart 71"/>
          <p:cNvGraphicFramePr/>
          <p:nvPr>
            <p:extLst>
              <p:ext uri="{D42A27DB-BD31-4B8C-83A1-F6EECF244321}">
                <p14:modId xmlns:p14="http://schemas.microsoft.com/office/powerpoint/2010/main" val="664489251"/>
              </p:ext>
            </p:extLst>
          </p:nvPr>
        </p:nvGraphicFramePr>
        <p:xfrm>
          <a:off x="6585822" y="3581400"/>
          <a:ext cx="2367491" cy="1112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3" name="Chart 72"/>
          <p:cNvGraphicFramePr/>
          <p:nvPr>
            <p:extLst>
              <p:ext uri="{D42A27DB-BD31-4B8C-83A1-F6EECF244321}">
                <p14:modId xmlns:p14="http://schemas.microsoft.com/office/powerpoint/2010/main" val="95586717"/>
              </p:ext>
            </p:extLst>
          </p:nvPr>
        </p:nvGraphicFramePr>
        <p:xfrm>
          <a:off x="6585822" y="4648200"/>
          <a:ext cx="2367491" cy="1115568"/>
        </p:xfrm>
        <a:graphic>
          <a:graphicData uri="http://schemas.openxmlformats.org/drawingml/2006/chart">
            <c:chart xmlns:c="http://schemas.openxmlformats.org/drawingml/2006/chart" xmlns:r="http://schemas.openxmlformats.org/officeDocument/2006/relationships" r:id="rId7"/>
          </a:graphicData>
        </a:graphic>
      </p:graphicFrame>
      <p:sp>
        <p:nvSpPr>
          <p:cNvPr id="74" name="TextBox 73"/>
          <p:cNvSpPr txBox="1"/>
          <p:nvPr/>
        </p:nvSpPr>
        <p:spPr>
          <a:xfrm>
            <a:off x="3227696" y="5030558"/>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10</a:t>
            </a:r>
            <a:endParaRPr lang="en-US" sz="3000" b="1" dirty="0">
              <a:latin typeface="Tw Cen MT" pitchFamily="34" charset="0"/>
            </a:endParaRPr>
          </a:p>
        </p:txBody>
      </p:sp>
      <p:sp>
        <p:nvSpPr>
          <p:cNvPr id="75" name="TextBox 74"/>
          <p:cNvSpPr txBox="1"/>
          <p:nvPr/>
        </p:nvSpPr>
        <p:spPr>
          <a:xfrm>
            <a:off x="5359400" y="4981654"/>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10.5</a:t>
            </a:r>
            <a:endParaRPr lang="en-US" sz="3000" b="1" dirty="0">
              <a:latin typeface="Tw Cen MT" pitchFamily="34" charset="0"/>
            </a:endParaRPr>
          </a:p>
        </p:txBody>
      </p:sp>
      <p:sp>
        <p:nvSpPr>
          <p:cNvPr id="76" name="TextBox 75"/>
          <p:cNvSpPr txBox="1"/>
          <p:nvPr/>
        </p:nvSpPr>
        <p:spPr>
          <a:xfrm>
            <a:off x="3225800" y="2613788"/>
            <a:ext cx="1346200"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smtClean="0">
                <a:latin typeface="Tw Cen MT" pitchFamily="34" charset="0"/>
              </a:rPr>
              <a:t> 15</a:t>
            </a:r>
            <a:endParaRPr lang="en-US" sz="3000" b="1" dirty="0">
              <a:latin typeface="Tw Cen MT" pitchFamily="34" charset="0"/>
            </a:endParaRPr>
          </a:p>
        </p:txBody>
      </p:sp>
      <p:sp>
        <p:nvSpPr>
          <p:cNvPr id="77" name="TextBox 76"/>
          <p:cNvSpPr txBox="1"/>
          <p:nvPr/>
        </p:nvSpPr>
        <p:spPr>
          <a:xfrm>
            <a:off x="5359400" y="2613788"/>
            <a:ext cx="1346200"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smtClean="0">
                <a:latin typeface="Tw Cen MT" pitchFamily="34" charset="0"/>
              </a:rPr>
              <a:t> 9.5</a:t>
            </a:r>
            <a:endParaRPr lang="en-US" sz="3000" b="1" dirty="0">
              <a:latin typeface="Tw Cen MT" pitchFamily="34" charset="0"/>
            </a:endParaRPr>
          </a:p>
        </p:txBody>
      </p:sp>
      <p:sp>
        <p:nvSpPr>
          <p:cNvPr id="78" name="TextBox 77"/>
          <p:cNvSpPr txBox="1"/>
          <p:nvPr/>
        </p:nvSpPr>
        <p:spPr>
          <a:xfrm>
            <a:off x="6768152" y="3030835"/>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79" name="TextBox 78"/>
          <p:cNvSpPr txBox="1"/>
          <p:nvPr/>
        </p:nvSpPr>
        <p:spPr>
          <a:xfrm>
            <a:off x="7612371" y="3030330"/>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80" name="TextBox 79"/>
          <p:cNvSpPr txBox="1"/>
          <p:nvPr/>
        </p:nvSpPr>
        <p:spPr>
          <a:xfrm>
            <a:off x="6781800" y="4366894"/>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81" name="TextBox 80"/>
          <p:cNvSpPr txBox="1"/>
          <p:nvPr/>
        </p:nvSpPr>
        <p:spPr>
          <a:xfrm>
            <a:off x="7626019" y="4366389"/>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82" name="TextBox 81"/>
          <p:cNvSpPr txBox="1"/>
          <p:nvPr/>
        </p:nvSpPr>
        <p:spPr>
          <a:xfrm>
            <a:off x="6781800" y="5409673"/>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83" name="TextBox 82"/>
          <p:cNvSpPr txBox="1"/>
          <p:nvPr/>
        </p:nvSpPr>
        <p:spPr>
          <a:xfrm>
            <a:off x="7626019" y="5409168"/>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84" name="Rectangle 83"/>
          <p:cNvSpPr/>
          <p:nvPr/>
        </p:nvSpPr>
        <p:spPr>
          <a:xfrm>
            <a:off x="0" y="1197114"/>
            <a:ext cx="9144000" cy="646331"/>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 b="1" dirty="0">
                <a:latin typeface="Tw Cen MT" pitchFamily="34" charset="0"/>
              </a:rPr>
              <a:t>Facilitar </a:t>
            </a:r>
            <a:r>
              <a:rPr lang="es-ES" b="1" dirty="0" smtClean="0">
                <a:latin typeface="Tw Cen MT" pitchFamily="34" charset="0"/>
              </a:rPr>
              <a:t>recursos </a:t>
            </a:r>
            <a:r>
              <a:rPr lang="es-ES" b="1" dirty="0">
                <a:latin typeface="Tw Cen MT" pitchFamily="34" charset="0"/>
              </a:rPr>
              <a:t>financieros y fiscales para estimular el crecimiento y el </a:t>
            </a:r>
            <a:r>
              <a:rPr lang="es-ES" b="1" dirty="0" smtClean="0">
                <a:latin typeface="Tw Cen MT" pitchFamily="34" charset="0"/>
              </a:rPr>
              <a:t>desarrollo</a:t>
            </a:r>
          </a:p>
          <a:p>
            <a:pPr algn="ctr"/>
            <a:r>
              <a:rPr lang="es-ES" dirty="0" err="1" smtClean="0">
                <a:latin typeface="Tw Cen MT" pitchFamily="34" charset="0"/>
              </a:rPr>
              <a:t>Jochi</a:t>
            </a:r>
            <a:r>
              <a:rPr lang="es-ES" dirty="0" smtClean="0">
                <a:latin typeface="Tw Cen MT" pitchFamily="34" charset="0"/>
              </a:rPr>
              <a:t> Vicente</a:t>
            </a:r>
            <a:endParaRPr lang="en-US" dirty="0">
              <a:latin typeface="Tw Cen MT" pitchFamily="34" charset="0"/>
            </a:endParaRPr>
          </a:p>
        </p:txBody>
      </p:sp>
      <p:sp>
        <p:nvSpPr>
          <p:cNvPr id="85" name="Rectangle 84"/>
          <p:cNvSpPr/>
          <p:nvPr/>
        </p:nvSpPr>
        <p:spPr>
          <a:xfrm>
            <a:off x="178376" y="2667000"/>
            <a:ext cx="1723526" cy="523220"/>
          </a:xfrm>
          <a:prstGeom prst="rect">
            <a:avLst/>
          </a:prstGeom>
        </p:spPr>
        <p:txBody>
          <a:bodyPr wrap="square">
            <a:spAutoFit/>
          </a:bodyPr>
          <a:lstStyle/>
          <a:p>
            <a:pPr algn="ctr"/>
            <a:r>
              <a:rPr lang="es-ES" sz="1400" b="1" dirty="0">
                <a:latin typeface="Tw Cen MT" pitchFamily="34" charset="0"/>
              </a:rPr>
              <a:t>Tema fiscal: Situación y política</a:t>
            </a:r>
            <a:endParaRPr lang="en-US" sz="1400" b="1" dirty="0">
              <a:latin typeface="Tw Cen MT" pitchFamily="34" charset="0"/>
            </a:endParaRPr>
          </a:p>
        </p:txBody>
      </p:sp>
      <p:sp>
        <p:nvSpPr>
          <p:cNvPr id="86" name="Rectangle 85"/>
          <p:cNvSpPr/>
          <p:nvPr/>
        </p:nvSpPr>
        <p:spPr>
          <a:xfrm>
            <a:off x="178376" y="3881735"/>
            <a:ext cx="1723526" cy="523220"/>
          </a:xfrm>
          <a:prstGeom prst="rect">
            <a:avLst/>
          </a:prstGeom>
        </p:spPr>
        <p:txBody>
          <a:bodyPr wrap="square">
            <a:spAutoFit/>
          </a:bodyPr>
          <a:lstStyle/>
          <a:p>
            <a:pPr algn="ctr"/>
            <a:r>
              <a:rPr lang="es-ES" sz="1400" b="1" dirty="0">
                <a:latin typeface="Tw Cen MT" pitchFamily="34" charset="0"/>
              </a:rPr>
              <a:t>Sistema monetario y financiero</a:t>
            </a:r>
            <a:endParaRPr lang="en-US" sz="1400" b="1" dirty="0">
              <a:latin typeface="Tw Cen MT" pitchFamily="34" charset="0"/>
            </a:endParaRPr>
          </a:p>
        </p:txBody>
      </p:sp>
      <p:sp>
        <p:nvSpPr>
          <p:cNvPr id="87" name="Rectangle 86"/>
          <p:cNvSpPr/>
          <p:nvPr/>
        </p:nvSpPr>
        <p:spPr>
          <a:xfrm>
            <a:off x="178376" y="4953000"/>
            <a:ext cx="1723526" cy="738664"/>
          </a:xfrm>
          <a:prstGeom prst="rect">
            <a:avLst/>
          </a:prstGeom>
        </p:spPr>
        <p:txBody>
          <a:bodyPr wrap="square">
            <a:spAutoFit/>
          </a:bodyPr>
          <a:lstStyle/>
          <a:p>
            <a:pPr algn="ctr"/>
            <a:r>
              <a:rPr lang="es-ES" sz="1400" b="1" dirty="0">
                <a:latin typeface="Tw Cen MT" pitchFamily="34" charset="0"/>
              </a:rPr>
              <a:t>Pensiones y mercado de capitales</a:t>
            </a:r>
            <a:endParaRPr lang="en-US" sz="1400" b="1" dirty="0">
              <a:latin typeface="Tw Cen MT" pitchFamily="34" charset="0"/>
            </a:endParaRPr>
          </a:p>
        </p:txBody>
      </p:sp>
      <p:sp>
        <p:nvSpPr>
          <p:cNvPr id="88" name="TextBox 87"/>
          <p:cNvSpPr txBox="1"/>
          <p:nvPr/>
        </p:nvSpPr>
        <p:spPr>
          <a:xfrm>
            <a:off x="0" y="1948200"/>
            <a:ext cx="2084696" cy="369332"/>
          </a:xfrm>
          <a:prstGeom prst="rect">
            <a:avLst/>
          </a:prstGeom>
          <a:noFill/>
        </p:spPr>
        <p:txBody>
          <a:bodyPr wrap="square" rtlCol="0">
            <a:spAutoFit/>
          </a:bodyPr>
          <a:lstStyle/>
          <a:p>
            <a:pPr algn="ctr"/>
            <a:r>
              <a:rPr lang="en-US" b="1" dirty="0" smtClean="0">
                <a:solidFill>
                  <a:srgbClr val="0070C0"/>
                </a:solidFill>
                <a:latin typeface="Tw Cen MT" pitchFamily="34" charset="0"/>
              </a:rPr>
              <a:t>MESAS</a:t>
            </a:r>
            <a:endParaRPr lang="en-US" b="1" dirty="0">
              <a:solidFill>
                <a:srgbClr val="0070C0"/>
              </a:solidFill>
              <a:latin typeface="Tw Cen MT" pitchFamily="34" charset="0"/>
            </a:endParaRPr>
          </a:p>
        </p:txBody>
      </p:sp>
    </p:spTree>
    <p:extLst>
      <p:ext uri="{BB962C8B-B14F-4D97-AF65-F5344CB8AC3E}">
        <p14:creationId xmlns:p14="http://schemas.microsoft.com/office/powerpoint/2010/main" val="30818861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Resultados</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39884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FACILITAR RECURSOS FINANCIEROS Y FISCALES PARA ESTIMULAR EL CRECIMIENTO Y EL DESARROLLO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Jochi Vicente</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620757"/>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Sistema monetario y financiero</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Pensiones y mercado de capitales</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Tema fiscal: Situación y política</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2</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10402" y="3590214"/>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a:solidFill>
                  <a:schemeClr val="tx1">
                    <a:lumMod val="85000"/>
                    <a:lumOff val="15000"/>
                  </a:schemeClr>
                </a:solidFill>
                <a:latin typeface="Tw Cen MT" pitchFamily="34" charset="0"/>
              </a:rPr>
              <a:t>Peter </a:t>
            </a:r>
            <a:r>
              <a:rPr lang="en-US" b="1" dirty="0" err="1">
                <a:solidFill>
                  <a:schemeClr val="tx1">
                    <a:lumMod val="85000"/>
                    <a:lumOff val="15000"/>
                  </a:schemeClr>
                </a:solidFill>
                <a:latin typeface="Tw Cen MT" pitchFamily="34" charset="0"/>
              </a:rPr>
              <a:t>Prazmowski</a:t>
            </a:r>
            <a:endParaRPr lang="en-US" b="1" dirty="0">
              <a:solidFill>
                <a:schemeClr val="tx1">
                  <a:lumMod val="85000"/>
                  <a:lumOff val="15000"/>
                </a:schemeClr>
              </a:solidFill>
              <a:latin typeface="Tw Cen MT" pitchFamily="34" charset="0"/>
            </a:endParaRPr>
          </a:p>
        </p:txBody>
      </p:sp>
      <p:sp>
        <p:nvSpPr>
          <p:cNvPr id="30" name="Rounded Rectangle 29"/>
          <p:cNvSpPr/>
          <p:nvPr/>
        </p:nvSpPr>
        <p:spPr>
          <a:xfrm>
            <a:off x="7010400" y="4640871"/>
            <a:ext cx="19113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latin typeface="Tw Cen MT" pitchFamily="34" charset="0"/>
              </a:rPr>
              <a:t>Eduardo </a:t>
            </a:r>
            <a:r>
              <a:rPr lang="es-DO" b="1" dirty="0" smtClean="0">
                <a:latin typeface="Tw Cen MT" pitchFamily="34" charset="0"/>
              </a:rPr>
              <a:t>García M.</a:t>
            </a:r>
            <a:endParaRPr lang="es-DO" b="1" dirty="0">
              <a:latin typeface="Tw Cen MT" pitchFamily="34" charset="0"/>
            </a:endParaRPr>
          </a:p>
        </p:txBody>
      </p:sp>
      <p:sp>
        <p:nvSpPr>
          <p:cNvPr id="31" name="Rounded Rectangle 30"/>
          <p:cNvSpPr/>
          <p:nvPr/>
        </p:nvSpPr>
        <p:spPr>
          <a:xfrm>
            <a:off x="7010402" y="5737076"/>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err="1" smtClean="0">
                <a:latin typeface="Tw Cen MT" pitchFamily="34" charset="0"/>
              </a:rPr>
              <a:t>Kirsis</a:t>
            </a:r>
            <a:r>
              <a:rPr lang="es-DO" b="1" dirty="0" smtClean="0">
                <a:latin typeface="Tw Cen MT" pitchFamily="34" charset="0"/>
              </a:rPr>
              <a:t> </a:t>
            </a:r>
            <a:r>
              <a:rPr lang="es-DO" b="1" dirty="0">
                <a:latin typeface="Tw Cen MT" pitchFamily="34" charset="0"/>
              </a:rPr>
              <a:t>Jáquez</a:t>
            </a:r>
          </a:p>
        </p:txBody>
      </p:sp>
    </p:spTree>
    <p:extLst>
      <p:ext uri="{BB962C8B-B14F-4D97-AF65-F5344CB8AC3E}">
        <p14:creationId xmlns:p14="http://schemas.microsoft.com/office/powerpoint/2010/main" val="25371762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3360760"/>
            <a:ext cx="66294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FACILITAR RECURSOS FINANCIEROS Y FISCALES PARA ESTIMULAR EL CRECIMIENTO Y EL DESARROLLO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Jochi Vicente</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620757"/>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Sistema monetario y financiero</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Pensiones y mercado de capitales</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Tema fiscal: Situación y política</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2</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10402" y="3590214"/>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a:solidFill>
                  <a:schemeClr val="tx1">
                    <a:lumMod val="85000"/>
                    <a:lumOff val="15000"/>
                  </a:schemeClr>
                </a:solidFill>
                <a:latin typeface="Tw Cen MT" pitchFamily="34" charset="0"/>
              </a:rPr>
              <a:t>Peter </a:t>
            </a:r>
            <a:r>
              <a:rPr lang="en-US" b="1" dirty="0" err="1">
                <a:solidFill>
                  <a:schemeClr val="tx1">
                    <a:lumMod val="85000"/>
                    <a:lumOff val="15000"/>
                  </a:schemeClr>
                </a:solidFill>
                <a:latin typeface="Tw Cen MT" pitchFamily="34" charset="0"/>
              </a:rPr>
              <a:t>Prazmowski</a:t>
            </a:r>
            <a:endParaRPr lang="en-US" b="1" dirty="0">
              <a:solidFill>
                <a:schemeClr val="tx1">
                  <a:lumMod val="85000"/>
                  <a:lumOff val="15000"/>
                </a:schemeClr>
              </a:solidFill>
              <a:latin typeface="Tw Cen MT" pitchFamily="34" charset="0"/>
            </a:endParaRPr>
          </a:p>
        </p:txBody>
      </p:sp>
      <p:sp>
        <p:nvSpPr>
          <p:cNvPr id="30" name="Rounded Rectangle 29"/>
          <p:cNvSpPr/>
          <p:nvPr/>
        </p:nvSpPr>
        <p:spPr>
          <a:xfrm>
            <a:off x="7010400" y="4640871"/>
            <a:ext cx="19113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latin typeface="Tw Cen MT" pitchFamily="34" charset="0"/>
              </a:rPr>
              <a:t>Eduardo </a:t>
            </a:r>
            <a:r>
              <a:rPr lang="es-DO" b="1" dirty="0" smtClean="0">
                <a:latin typeface="Tw Cen MT" pitchFamily="34" charset="0"/>
              </a:rPr>
              <a:t>García M.</a:t>
            </a:r>
            <a:endParaRPr lang="es-DO" b="1" dirty="0">
              <a:latin typeface="Tw Cen MT" pitchFamily="34" charset="0"/>
            </a:endParaRPr>
          </a:p>
        </p:txBody>
      </p:sp>
      <p:sp>
        <p:nvSpPr>
          <p:cNvPr id="31" name="Rounded Rectangle 30"/>
          <p:cNvSpPr/>
          <p:nvPr/>
        </p:nvSpPr>
        <p:spPr>
          <a:xfrm>
            <a:off x="7010402" y="5737076"/>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err="1" smtClean="0">
                <a:latin typeface="Tw Cen MT" pitchFamily="34" charset="0"/>
              </a:rPr>
              <a:t>Kirsis</a:t>
            </a:r>
            <a:r>
              <a:rPr lang="es-DO" b="1" dirty="0" smtClean="0">
                <a:latin typeface="Tw Cen MT" pitchFamily="34" charset="0"/>
              </a:rPr>
              <a:t> </a:t>
            </a:r>
            <a:r>
              <a:rPr lang="es-DO" b="1" dirty="0">
                <a:latin typeface="Tw Cen MT" pitchFamily="34" charset="0"/>
              </a:rPr>
              <a:t>Jáquez</a:t>
            </a:r>
          </a:p>
        </p:txBody>
      </p:sp>
      <p:sp>
        <p:nvSpPr>
          <p:cNvPr id="32" name="Rectangle 31"/>
          <p:cNvSpPr/>
          <p:nvPr/>
        </p:nvSpPr>
        <p:spPr>
          <a:xfrm>
            <a:off x="152399" y="4459716"/>
            <a:ext cx="8885077" cy="186488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2426867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360360493"/>
              </p:ext>
            </p:extLst>
          </p:nvPr>
        </p:nvGraphicFramePr>
        <p:xfrm>
          <a:off x="76199" y="2391768"/>
          <a:ext cx="8961277" cy="204216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Desde el año 2008, el Resultado Presupuestario del Gobierno Central ha sido deficitario. Estos déficits han sido importantes y los mismos han traído como consecuencia un aumento significativo en el nivel de deuda del sector público. A esta situación hay que añadir el hecho del incremento anual del déficit cuasi-fiscal del Banco Central, lo cual impone una presión adicional en las finanzas públicas. Las reformas tributarias que se han producido en los últimos años no han logrado cerrar la brecha entre los ingresos y gastos del Gobierno. Por un lado, las estimaciones de ingresos de los nuevos tributos creados se han quedado por debajo de la ejecución real. Por otro lado, el gasto público tiene una tendencia de aumento mayor que la exhibida en los ingresos tributarios. Este problema de solvencia por parte del Estado es insostenible en el mediano y largo plazo.</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084515461"/>
              </p:ext>
            </p:extLst>
          </p:nvPr>
        </p:nvGraphicFramePr>
        <p:xfrm>
          <a:off x="76200" y="4503760"/>
          <a:ext cx="5105400" cy="2255520"/>
        </p:xfrm>
        <a:graphic>
          <a:graphicData uri="http://schemas.openxmlformats.org/drawingml/2006/table">
            <a:tbl>
              <a:tblPr bandRow="1">
                <a:tableStyleId>{3B4B98B0-60AC-42C2-AFA5-B58CD77FA1E5}</a:tableStyleId>
              </a:tblPr>
              <a:tblGrid>
                <a:gridCol w="5105400"/>
              </a:tblGrid>
              <a:tr h="1600200">
                <a:tc>
                  <a:txBody>
                    <a:bodyPr/>
                    <a:lstStyle/>
                    <a:p>
                      <a:pPr algn="just"/>
                      <a:r>
                        <a:rPr lang="en-US" sz="1600" b="1" dirty="0" smtClean="0">
                          <a:latin typeface="Tw Cen MT" pitchFamily="34" charset="0"/>
                        </a:rPr>
                        <a:t>Objetivo 1:</a:t>
                      </a:r>
                    </a:p>
                    <a:p>
                      <a:pPr algn="just"/>
                      <a:r>
                        <a:rPr lang="es-ES" sz="1400" noProof="0" dirty="0" smtClean="0">
                          <a:latin typeface="Tw Cen MT" pitchFamily="34" charset="0"/>
                        </a:rPr>
                        <a:t>Realizar una reforma estructural del sistema fiscal para: a) Realizar los cambios necesarios por el lado de los ingresos tributarios, tomando en consideración que no afecten la competitividad del sector privado; b) Hacer más eficiente el proceso de exenciones fiscales, de forma que obedezca a un plan articulado y medible ; c) Realizar una reforma profunda del gasto público que permita al Estado realizar su función económica y social  con transparencia, eficiencia y calidad. d) Diseñar un programa de desmonte de la deuda para llevarla a niveles sostenibles</a:t>
                      </a:r>
                      <a:endParaRPr lang="en-US" sz="1400" b="0" dirty="0" smtClean="0">
                        <a:latin typeface="Tw Cen MT" pitchFamily="34" charset="0"/>
                      </a:endParaRP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701377728"/>
              </p:ext>
            </p:extLst>
          </p:nvPr>
        </p:nvGraphicFramePr>
        <p:xfrm>
          <a:off x="76199" y="1975512"/>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Peter </a:t>
                      </a:r>
                      <a:r>
                        <a:rPr lang="en-US" sz="1600" dirty="0" err="1" smtClean="0">
                          <a:solidFill>
                            <a:schemeClr val="tx1">
                              <a:lumMod val="85000"/>
                              <a:lumOff val="15000"/>
                            </a:schemeClr>
                          </a:solidFill>
                          <a:latin typeface="Tw Cen MT" pitchFamily="34" charset="0"/>
                        </a:rPr>
                        <a:t>Prazmowski</a:t>
                      </a:r>
                      <a:r>
                        <a:rPr lang="en-US" sz="1600" dirty="0" smtClean="0">
                          <a:solidFill>
                            <a:schemeClr val="tx1">
                              <a:lumMod val="85000"/>
                              <a:lumOff val="15000"/>
                            </a:schemeClr>
                          </a:solidFill>
                          <a:latin typeface="Tw Cen MT" pitchFamily="34" charset="0"/>
                        </a:rPr>
                        <a:t> </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327143215"/>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Política Fiscal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05904990"/>
              </p:ext>
            </p:extLst>
          </p:nvPr>
        </p:nvGraphicFramePr>
        <p:xfrm>
          <a:off x="5257800" y="4503760"/>
          <a:ext cx="3779676" cy="2255520"/>
        </p:xfrm>
        <a:graphic>
          <a:graphicData uri="http://schemas.openxmlformats.org/drawingml/2006/table">
            <a:tbl>
              <a:tblPr firstRow="1" bandRow="1">
                <a:tableStyleId>{3B4B98B0-60AC-42C2-AFA5-B58CD77FA1E5}</a:tableStyleId>
              </a:tblPr>
              <a:tblGrid>
                <a:gridCol w="3779676"/>
              </a:tblGrid>
              <a:tr h="1828800">
                <a:tc>
                  <a:txBody>
                    <a:bodyPr/>
                    <a:lstStyle/>
                    <a:p>
                      <a:r>
                        <a:rPr lang="es-DO" sz="1600" noProof="0" dirty="0" smtClean="0">
                          <a:latin typeface="Tw Cen MT" pitchFamily="34" charset="0"/>
                        </a:rPr>
                        <a:t>Indicadores: </a:t>
                      </a:r>
                    </a:p>
                    <a:p>
                      <a:pPr marL="231775" indent="-231775">
                        <a:buFont typeface="+mj-lt"/>
                        <a:buAutoNum type="arabicParenR"/>
                      </a:pPr>
                      <a:r>
                        <a:rPr lang="es-ES" sz="1400" b="0" noProof="0" dirty="0" smtClean="0">
                          <a:latin typeface="Tw Cen MT" pitchFamily="34" charset="0"/>
                        </a:rPr>
                        <a:t>Aumento de la Presión tributaria de acuerdo a la END</a:t>
                      </a:r>
                    </a:p>
                    <a:p>
                      <a:pPr marL="231775" indent="-231775">
                        <a:buFont typeface="+mj-lt"/>
                        <a:buAutoNum type="arabicParenR"/>
                      </a:pPr>
                      <a:r>
                        <a:rPr lang="es-ES" sz="1400" b="0" noProof="0" dirty="0" smtClean="0">
                          <a:latin typeface="Tw Cen MT" pitchFamily="34" charset="0"/>
                        </a:rPr>
                        <a:t>Déficit del Sector Público No Financiero = 0 para el 2018 (2015 = 2.4%).</a:t>
                      </a:r>
                    </a:p>
                    <a:p>
                      <a:pPr marL="231775" indent="-231775">
                        <a:buFont typeface="+mj-lt"/>
                        <a:buAutoNum type="arabicParenR"/>
                      </a:pPr>
                      <a:r>
                        <a:rPr lang="es-ES" sz="1400" b="0" noProof="0" dirty="0" smtClean="0">
                          <a:latin typeface="Tw Cen MT" pitchFamily="34" charset="0"/>
                        </a:rPr>
                        <a:t>Intereses de la deuda como porcentaje de los ingresos corrientes &lt; 10% (2015 = 19.55%) para 2018</a:t>
                      </a:r>
                    </a:p>
                    <a:p>
                      <a:pPr marL="231775" indent="-231775">
                        <a:buFont typeface="+mj-lt"/>
                        <a:buAutoNum type="arabicParenR"/>
                      </a:pPr>
                      <a:r>
                        <a:rPr lang="es-ES" sz="1400" b="0" noProof="0" dirty="0" smtClean="0">
                          <a:latin typeface="Tw Cen MT" pitchFamily="34" charset="0"/>
                        </a:rPr>
                        <a:t>Deuda del Sector Público Consolidado como porcentaje del PIB no mayor de 40% al 2022</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6361729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521623899"/>
              </p:ext>
            </p:extLst>
          </p:nvPr>
        </p:nvGraphicFramePr>
        <p:xfrm>
          <a:off x="214952" y="1249680"/>
          <a:ext cx="8732674" cy="5730239"/>
        </p:xfrm>
        <a:graphic>
          <a:graphicData uri="http://schemas.openxmlformats.org/drawingml/2006/table">
            <a:tbl>
              <a:tblPr firstRow="1" bandRow="1">
                <a:tableStyleId>{BC89EF96-8CEA-46FF-86C4-4CE0E7609802}</a:tableStyleId>
              </a:tblPr>
              <a:tblGrid>
                <a:gridCol w="3899848"/>
                <a:gridCol w="1676400"/>
                <a:gridCol w="1676400"/>
                <a:gridCol w="1480026"/>
              </a:tblGrid>
              <a:tr h="256149">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32449">
                <a:tc>
                  <a:txBody>
                    <a:bodyPr/>
                    <a:lstStyle/>
                    <a:p>
                      <a:pPr marL="0" indent="0">
                        <a:buFont typeface="Arial"/>
                        <a:buNone/>
                        <a:tabLst>
                          <a:tab pos="463550" algn="l"/>
                        </a:tabLst>
                      </a:pPr>
                      <a:r>
                        <a:rPr lang="es-DO" sz="1400" b="0" kern="1200" dirty="0" smtClean="0">
                          <a:solidFill>
                            <a:schemeClr val="dk1"/>
                          </a:solidFill>
                          <a:effectLst/>
                          <a:latin typeface="Tw Cen MT" pitchFamily="34" charset="0"/>
                          <a:ea typeface="+mn-ea"/>
                          <a:cs typeface="+mn-cs"/>
                        </a:rPr>
                        <a:t>Realizar una reforma estructural al Código Tributario de la República Dominicana, que implique:</a:t>
                      </a:r>
                      <a:endParaRPr lang="en-US" sz="1400" b="0" kern="1200" dirty="0" smtClean="0">
                        <a:solidFill>
                          <a:schemeClr val="dk1"/>
                        </a:solidFill>
                        <a:effectLst/>
                        <a:latin typeface="Tw Cen MT" pitchFamily="34" charset="0"/>
                        <a:ea typeface="+mn-ea"/>
                        <a:cs typeface="+mn-cs"/>
                      </a:endParaRPr>
                    </a:p>
                    <a:p>
                      <a:pPr marL="395288" lvl="2" indent="-107950">
                        <a:buFont typeface="Arial"/>
                        <a:buChar char="•"/>
                        <a:tabLst>
                          <a:tab pos="341313" algn="l"/>
                        </a:tabLst>
                      </a:pPr>
                      <a:r>
                        <a:rPr lang="es-DO" sz="1200" b="0" kern="1200" dirty="0" smtClean="0">
                          <a:solidFill>
                            <a:schemeClr val="dk1"/>
                          </a:solidFill>
                          <a:effectLst/>
                          <a:latin typeface="Tw Cen MT" pitchFamily="34" charset="0"/>
                          <a:ea typeface="+mn-ea"/>
                          <a:cs typeface="+mn-cs"/>
                        </a:rPr>
                        <a:t>Mejorar el nivel de competitividad del sector privado formal</a:t>
                      </a:r>
                      <a:endParaRPr lang="en-US" sz="1200" b="0" kern="1200" dirty="0" smtClean="0">
                        <a:solidFill>
                          <a:schemeClr val="dk1"/>
                        </a:solidFill>
                        <a:effectLst/>
                        <a:latin typeface="Tw Cen MT" pitchFamily="34" charset="0"/>
                        <a:ea typeface="+mn-ea"/>
                        <a:cs typeface="+mn-cs"/>
                      </a:endParaRPr>
                    </a:p>
                    <a:p>
                      <a:pPr marL="395288" lvl="2" indent="-107950">
                        <a:buFont typeface="Arial"/>
                        <a:buChar char="•"/>
                        <a:tabLst>
                          <a:tab pos="341313" algn="l"/>
                        </a:tabLst>
                      </a:pPr>
                      <a:r>
                        <a:rPr lang="es-DO" sz="1200" b="0" kern="1200" dirty="0" smtClean="0">
                          <a:solidFill>
                            <a:schemeClr val="dk1"/>
                          </a:solidFill>
                          <a:effectLst/>
                          <a:latin typeface="Tw Cen MT" pitchFamily="34" charset="0"/>
                          <a:ea typeface="+mn-ea"/>
                          <a:cs typeface="+mn-cs"/>
                        </a:rPr>
                        <a:t>Incrementar la presión tributaria</a:t>
                      </a:r>
                    </a:p>
                    <a:p>
                      <a:pPr marL="395288" marR="0" lvl="2" indent="-107950" algn="l" defTabSz="457200" rtl="0" eaLnBrk="1" fontAlgn="auto" latinLnBrk="0" hangingPunct="1">
                        <a:lnSpc>
                          <a:spcPct val="100000"/>
                        </a:lnSpc>
                        <a:spcBef>
                          <a:spcPts val="0"/>
                        </a:spcBef>
                        <a:spcAft>
                          <a:spcPts val="0"/>
                        </a:spcAft>
                        <a:buClrTx/>
                        <a:buSzTx/>
                        <a:buFont typeface="Arial"/>
                        <a:buChar char="•"/>
                        <a:tabLst>
                          <a:tab pos="341313" algn="l"/>
                        </a:tabLst>
                        <a:defRPr/>
                      </a:pPr>
                      <a:r>
                        <a:rPr lang="es-DO" sz="1200" b="0" kern="1200" dirty="0" smtClean="0">
                          <a:solidFill>
                            <a:schemeClr val="dk1"/>
                          </a:solidFill>
                          <a:effectLst/>
                          <a:latin typeface="Tw Cen MT" pitchFamily="34" charset="0"/>
                          <a:ea typeface="+mn-ea"/>
                          <a:cs typeface="+mn-cs"/>
                        </a:rPr>
                        <a:t>Simplificar el proceso de exenciones fiscales, de manera articulada, respetando los derechos adquiridos en legislaciones y contratos vigentes.</a:t>
                      </a:r>
                    </a:p>
                    <a:p>
                      <a:pPr marL="395288" marR="0" lvl="2" indent="-107950" algn="l" defTabSz="457200" rtl="0" eaLnBrk="1" fontAlgn="auto" latinLnBrk="0" hangingPunct="1">
                        <a:lnSpc>
                          <a:spcPct val="100000"/>
                        </a:lnSpc>
                        <a:spcBef>
                          <a:spcPts val="0"/>
                        </a:spcBef>
                        <a:spcAft>
                          <a:spcPts val="0"/>
                        </a:spcAft>
                        <a:buClrTx/>
                        <a:buSzTx/>
                        <a:buFont typeface="Arial"/>
                        <a:buChar char="•"/>
                        <a:tabLst>
                          <a:tab pos="341313" algn="l"/>
                        </a:tabLst>
                        <a:defRPr/>
                      </a:pPr>
                      <a:r>
                        <a:rPr lang="es-DO" sz="1200" b="0" kern="1200" dirty="0" smtClean="0">
                          <a:solidFill>
                            <a:schemeClr val="dk1"/>
                          </a:solidFill>
                          <a:effectLst/>
                          <a:latin typeface="Tw Cen MT" pitchFamily="34" charset="0"/>
                          <a:ea typeface="+mn-ea"/>
                          <a:cs typeface="+mn-cs"/>
                        </a:rPr>
                        <a:t>Garantizar que s</a:t>
                      </a:r>
                      <a:r>
                        <a:rPr lang="es-DO" sz="1200" b="0" kern="1200" baseline="0" dirty="0" smtClean="0">
                          <a:solidFill>
                            <a:schemeClr val="dk1"/>
                          </a:solidFill>
                          <a:effectLst/>
                          <a:latin typeface="Tw Cen MT" pitchFamily="34" charset="0"/>
                          <a:ea typeface="+mn-ea"/>
                          <a:cs typeface="+mn-cs"/>
                        </a:rPr>
                        <a:t>e amplie la base de contribuyentes como una forma de no seguir cargando a los mismos contribuyentes</a:t>
                      </a:r>
                      <a:endParaRPr lang="es-DO" sz="1200" b="0" kern="1200" dirty="0" smtClean="0">
                        <a:solidFill>
                          <a:schemeClr val="dk1"/>
                        </a:solidFill>
                        <a:effectLst/>
                        <a:latin typeface="Tw Cen MT" pitchFamily="34" charset="0"/>
                        <a:ea typeface="+mn-ea"/>
                        <a:cs typeface="+mn-cs"/>
                      </a:endParaRPr>
                    </a:p>
                  </a:txBody>
                  <a:tcPr/>
                </a:tc>
                <a:tc>
                  <a:txBody>
                    <a:bodyPr/>
                    <a:lstStyle/>
                    <a:p>
                      <a:pPr algn="ctr"/>
                      <a:r>
                        <a:rPr lang="es-DO" sz="1400" noProof="0" dirty="0" smtClean="0">
                          <a:latin typeface="Tw Cen MT" pitchFamily="34" charset="0"/>
                        </a:rPr>
                        <a:t>Promulgación de una Reforma</a:t>
                      </a:r>
                      <a:r>
                        <a:rPr lang="es-DO" sz="1400" baseline="0" noProof="0" dirty="0" smtClean="0">
                          <a:latin typeface="Tw Cen MT" pitchFamily="34" charset="0"/>
                        </a:rPr>
                        <a:t> estructural </a:t>
                      </a:r>
                      <a:r>
                        <a:rPr lang="es-DO" sz="1400" noProof="0" dirty="0" smtClean="0">
                          <a:latin typeface="Tw Cen MT" pitchFamily="34" charset="0"/>
                        </a:rPr>
                        <a:t>al Código Tributario de la República Dominicana </a:t>
                      </a:r>
                      <a:endParaRPr lang="en-US" sz="1400" dirty="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Tw Cen MT" pitchFamily="34" charset="0"/>
                        </a:rPr>
                        <a:t>CONEP y </a:t>
                      </a:r>
                      <a:r>
                        <a:rPr lang="en-US" sz="1400" dirty="0" err="1" smtClean="0">
                          <a:latin typeface="Tw Cen MT" pitchFamily="34" charset="0"/>
                        </a:rPr>
                        <a:t>todas</a:t>
                      </a:r>
                      <a:r>
                        <a:rPr lang="en-US" sz="1400" dirty="0" smtClean="0">
                          <a:latin typeface="Tw Cen MT" pitchFamily="34" charset="0"/>
                        </a:rPr>
                        <a:t> </a:t>
                      </a:r>
                      <a:r>
                        <a:rPr lang="en-US" sz="1400" dirty="0" err="1" smtClean="0">
                          <a:latin typeface="Tw Cen MT" pitchFamily="34" charset="0"/>
                        </a:rPr>
                        <a:t>sus</a:t>
                      </a:r>
                      <a:r>
                        <a:rPr lang="en-US" sz="1400" dirty="0" smtClean="0">
                          <a:latin typeface="Tw Cen MT" pitchFamily="34" charset="0"/>
                        </a:rPr>
                        <a:t> </a:t>
                      </a:r>
                      <a:r>
                        <a:rPr lang="en-US" sz="1400" dirty="0" err="1" smtClean="0">
                          <a:latin typeface="Tw Cen MT" pitchFamily="34" charset="0"/>
                        </a:rPr>
                        <a:t>asociaciones</a:t>
                      </a:r>
                      <a:r>
                        <a:rPr lang="en-US" sz="1400" dirty="0" smtClean="0">
                          <a:latin typeface="Tw Cen MT" pitchFamily="34" charset="0"/>
                        </a:rPr>
                        <a:t> </a:t>
                      </a:r>
                      <a:r>
                        <a:rPr lang="en-US" sz="1400" dirty="0" err="1" smtClean="0">
                          <a:latin typeface="Tw Cen MT" pitchFamily="34" charset="0"/>
                        </a:rPr>
                        <a:t>miembros</a:t>
                      </a:r>
                      <a:r>
                        <a:rPr lang="en-US" sz="1400" dirty="0" smtClean="0">
                          <a:latin typeface="Tw Cen MT" pitchFamily="34" charset="0"/>
                        </a:rPr>
                        <a:t>, CES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smtClean="0">
                        <a:latin typeface="Tw Cen MT"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err="1" smtClean="0">
                          <a:latin typeface="Tw Cen MT" pitchFamily="34" charset="0"/>
                        </a:rPr>
                        <a:t>Presidencia</a:t>
                      </a:r>
                      <a:r>
                        <a:rPr lang="en-US" sz="1400" dirty="0" smtClean="0">
                          <a:latin typeface="Tw Cen MT" pitchFamily="34" charset="0"/>
                        </a:rPr>
                        <a:t>,</a:t>
                      </a:r>
                      <a:r>
                        <a:rPr lang="en-US" sz="1400" baseline="0" dirty="0" smtClean="0">
                          <a:latin typeface="Tw Cen MT" pitchFamily="34" charset="0"/>
                        </a:rPr>
                        <a:t> </a:t>
                      </a:r>
                      <a:r>
                        <a:rPr lang="en-US" sz="1400" baseline="0" dirty="0" err="1" smtClean="0">
                          <a:latin typeface="Tw Cen MT" pitchFamily="34" charset="0"/>
                        </a:rPr>
                        <a:t>Congreso</a:t>
                      </a:r>
                      <a:endParaRPr lang="en-US" sz="1400" dirty="0" smtClean="0">
                        <a:latin typeface="Tw Cen MT" pitchFamily="34" charset="0"/>
                      </a:endParaRPr>
                    </a:p>
                  </a:txBody>
                  <a:tcPr/>
                </a:tc>
                <a:tc>
                  <a:txBody>
                    <a:bodyPr/>
                    <a:lstStyle/>
                    <a:p>
                      <a:pPr algn="ctr"/>
                      <a:r>
                        <a:rPr lang="en-US" sz="1400" dirty="0" err="1" smtClean="0">
                          <a:latin typeface="Tw Cen MT" pitchFamily="34" charset="0"/>
                        </a:rPr>
                        <a:t>Dic</a:t>
                      </a:r>
                      <a:r>
                        <a:rPr lang="en-US" sz="1400" dirty="0" smtClean="0">
                          <a:latin typeface="Tw Cen MT" pitchFamily="34" charset="0"/>
                        </a:rPr>
                        <a:t> 2016</a:t>
                      </a:r>
                    </a:p>
                    <a:p>
                      <a:pPr algn="ctr"/>
                      <a:endParaRPr lang="en-US" sz="1400" dirty="0" smtClean="0">
                        <a:latin typeface="Tw Cen MT" pitchFamily="34" charset="0"/>
                      </a:endParaRPr>
                    </a:p>
                  </a:txBody>
                  <a:tcPr/>
                </a:tc>
              </a:tr>
              <a:tr h="714522">
                <a:tc>
                  <a:txBody>
                    <a:bodyPr/>
                    <a:lstStyle/>
                    <a:p>
                      <a:pPr marL="0" indent="0">
                        <a:buFont typeface="Arial"/>
                        <a:buNone/>
                      </a:pPr>
                      <a:r>
                        <a:rPr lang="es-DO" sz="1400" b="0" kern="1200" dirty="0" smtClean="0">
                          <a:solidFill>
                            <a:schemeClr val="dk1"/>
                          </a:solidFill>
                          <a:effectLst/>
                          <a:latin typeface="Tw Cen MT" pitchFamily="34" charset="0"/>
                          <a:ea typeface="+mn-ea"/>
                          <a:cs typeface="+mn-cs"/>
                        </a:rPr>
                        <a:t>Establecimiento de reglas fiscales en el marco de la END con el objetivo de:</a:t>
                      </a:r>
                      <a:endParaRPr lang="en-US" sz="1400" b="0" kern="1200" dirty="0" smtClean="0">
                        <a:solidFill>
                          <a:schemeClr val="dk1"/>
                        </a:solidFill>
                        <a:effectLst/>
                        <a:latin typeface="Tw Cen MT" pitchFamily="34" charset="0"/>
                        <a:ea typeface="+mn-ea"/>
                        <a:cs typeface="+mn-cs"/>
                      </a:endParaRPr>
                    </a:p>
                    <a:p>
                      <a:pPr marL="395288" marR="0" lvl="1" indent="-107950" algn="l" defTabSz="457200" rtl="0" eaLnBrk="1" fontAlgn="auto" latinLnBrk="0" hangingPunct="1">
                        <a:lnSpc>
                          <a:spcPct val="100000"/>
                        </a:lnSpc>
                        <a:spcBef>
                          <a:spcPts val="0"/>
                        </a:spcBef>
                        <a:spcAft>
                          <a:spcPts val="0"/>
                        </a:spcAft>
                        <a:buClrTx/>
                        <a:buSzTx/>
                        <a:buFont typeface="Arial"/>
                        <a:buChar char="•"/>
                        <a:tabLst/>
                        <a:defRPr/>
                      </a:pPr>
                      <a:r>
                        <a:rPr lang="es-DO" sz="1200" b="0" i="0" kern="1200" dirty="0" smtClean="0">
                          <a:solidFill>
                            <a:schemeClr val="dk1"/>
                          </a:solidFill>
                          <a:effectLst/>
                          <a:latin typeface="Tw Cen MT" pitchFamily="34" charset="0"/>
                          <a:ea typeface="+mn-ea"/>
                          <a:cs typeface="+mn-cs"/>
                        </a:rPr>
                        <a:t>Lograr un presupuesto equilibrado</a:t>
                      </a:r>
                    </a:p>
                    <a:p>
                      <a:pPr marL="395288" lvl="1" indent="-107950">
                        <a:buFont typeface="Arial"/>
                        <a:buChar char="•"/>
                      </a:pPr>
                      <a:r>
                        <a:rPr lang="es-DO" sz="1200" b="0" i="0" kern="1200" dirty="0" smtClean="0">
                          <a:solidFill>
                            <a:schemeClr val="dk1"/>
                          </a:solidFill>
                          <a:effectLst/>
                          <a:latin typeface="Tw Cen MT" pitchFamily="34" charset="0"/>
                          <a:ea typeface="+mn-ea"/>
                          <a:cs typeface="+mn-cs"/>
                        </a:rPr>
                        <a:t>Establecer</a:t>
                      </a:r>
                      <a:r>
                        <a:rPr lang="es-DO" sz="1200" b="0" i="0" kern="1200" baseline="0" dirty="0" smtClean="0">
                          <a:solidFill>
                            <a:schemeClr val="dk1"/>
                          </a:solidFill>
                          <a:effectLst/>
                          <a:latin typeface="Tw Cen MT" pitchFamily="34" charset="0"/>
                          <a:ea typeface="+mn-ea"/>
                          <a:cs typeface="+mn-cs"/>
                        </a:rPr>
                        <a:t> un </a:t>
                      </a:r>
                      <a:r>
                        <a:rPr lang="es-DO" sz="1200" b="0" i="0" kern="1200" dirty="0" smtClean="0">
                          <a:solidFill>
                            <a:schemeClr val="dk1"/>
                          </a:solidFill>
                          <a:effectLst/>
                          <a:latin typeface="Tw Cen MT" pitchFamily="34" charset="0"/>
                          <a:ea typeface="+mn-ea"/>
                          <a:cs typeface="+mn-cs"/>
                        </a:rPr>
                        <a:t>tope al crecimiento anual del gasto público</a:t>
                      </a:r>
                      <a:endParaRPr lang="en-US" sz="1200" b="0" i="0" kern="1200" dirty="0" smtClean="0">
                        <a:solidFill>
                          <a:schemeClr val="dk1"/>
                        </a:solidFill>
                        <a:effectLst/>
                        <a:latin typeface="Tw Cen MT" pitchFamily="34" charset="0"/>
                        <a:ea typeface="+mn-ea"/>
                        <a:cs typeface="+mn-cs"/>
                      </a:endParaRPr>
                    </a:p>
                    <a:p>
                      <a:pPr marL="395288" lvl="1" indent="-107950">
                        <a:buFont typeface="Arial"/>
                        <a:buChar char="•"/>
                      </a:pPr>
                      <a:r>
                        <a:rPr lang="es-DO" sz="1200" b="0" i="0" kern="1200" dirty="0" smtClean="0">
                          <a:solidFill>
                            <a:schemeClr val="dk1"/>
                          </a:solidFill>
                          <a:effectLst/>
                          <a:latin typeface="Tw Cen MT" pitchFamily="34" charset="0"/>
                          <a:ea typeface="+mn-ea"/>
                          <a:cs typeface="+mn-cs"/>
                        </a:rPr>
                        <a:t>Establecer</a:t>
                      </a:r>
                      <a:r>
                        <a:rPr lang="es-DO" sz="1200" b="0" i="0" kern="1200" baseline="0" dirty="0" smtClean="0">
                          <a:solidFill>
                            <a:schemeClr val="dk1"/>
                          </a:solidFill>
                          <a:effectLst/>
                          <a:latin typeface="Tw Cen MT" pitchFamily="34" charset="0"/>
                          <a:ea typeface="+mn-ea"/>
                          <a:cs typeface="+mn-cs"/>
                        </a:rPr>
                        <a:t> un </a:t>
                      </a:r>
                      <a:r>
                        <a:rPr lang="es-DO" sz="1200" b="0" i="0" kern="1200" dirty="0" smtClean="0">
                          <a:solidFill>
                            <a:schemeClr val="dk1"/>
                          </a:solidFill>
                          <a:effectLst/>
                          <a:latin typeface="Tw Cen MT" pitchFamily="34" charset="0"/>
                          <a:ea typeface="+mn-ea"/>
                          <a:cs typeface="+mn-cs"/>
                        </a:rPr>
                        <a:t>tope al endeudamiento público como % del PIB y a los intereses de la deuda como % ingreso tributario</a:t>
                      </a:r>
                    </a:p>
                  </a:txBody>
                  <a:tcPr/>
                </a:tc>
                <a:tc>
                  <a:txBody>
                    <a:bodyPr/>
                    <a:lstStyle/>
                    <a:p>
                      <a:pPr algn="ctr"/>
                      <a:r>
                        <a:rPr lang="es-US" sz="1400" noProof="0" dirty="0" smtClean="0">
                          <a:latin typeface="Tw Cen MT" pitchFamily="34" charset="0"/>
                        </a:rPr>
                        <a:t>Definición de reglas fiscales. </a:t>
                      </a:r>
                    </a:p>
                    <a:p>
                      <a:pPr algn="ctr"/>
                      <a:endParaRPr lang="es-US" sz="1400" noProof="0" dirty="0" smtClean="0">
                        <a:latin typeface="Tw Cen MT" pitchFamily="34" charset="0"/>
                      </a:endParaRPr>
                    </a:p>
                    <a:p>
                      <a:pPr algn="ctr"/>
                      <a:r>
                        <a:rPr lang="es-US" sz="1400" noProof="0" dirty="0" smtClean="0">
                          <a:latin typeface="Tw Cen MT" pitchFamily="34" charset="0"/>
                        </a:rPr>
                        <a:t>Promulgación de una</a:t>
                      </a:r>
                      <a:r>
                        <a:rPr lang="es-US" sz="1400" baseline="0" noProof="0" dirty="0" smtClean="0">
                          <a:latin typeface="Tw Cen MT" pitchFamily="34" charset="0"/>
                        </a:rPr>
                        <a:t> ley que contemple las reglas fiscales definidas</a:t>
                      </a:r>
                      <a:endParaRPr lang="es-US" sz="1400" noProof="0" dirty="0" smtClean="0">
                        <a:latin typeface="Tw Cen MT" pitchFamily="34" charset="0"/>
                      </a:endParaRPr>
                    </a:p>
                  </a:txBody>
                  <a:tcPr/>
                </a:tc>
                <a:tc>
                  <a:txBody>
                    <a:bodyPr/>
                    <a:lstStyle/>
                    <a:p>
                      <a:pPr algn="ctr"/>
                      <a:r>
                        <a:rPr lang="es-US" sz="1400" noProof="0" dirty="0" smtClean="0">
                          <a:latin typeface="Tw Cen MT" pitchFamily="34" charset="0"/>
                        </a:rPr>
                        <a:t>CONEP,</a:t>
                      </a:r>
                      <a:r>
                        <a:rPr lang="es-US" sz="1400" baseline="0" noProof="0" dirty="0" smtClean="0">
                          <a:latin typeface="Tw Cen MT" pitchFamily="34" charset="0"/>
                        </a:rPr>
                        <a:t> AIRD</a:t>
                      </a:r>
                    </a:p>
                    <a:p>
                      <a:pPr algn="ctr"/>
                      <a:endParaRPr lang="es-US" sz="1400" baseline="0" noProof="0" dirty="0" smtClean="0">
                        <a:latin typeface="Tw Cen MT"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US" sz="1400" baseline="0" noProof="0" dirty="0" smtClean="0">
                          <a:latin typeface="Tw Cen MT" pitchFamily="34" charset="0"/>
                        </a:rPr>
                        <a:t>Sector Público: Presidencia, Congreso, Economía, Finanzas</a:t>
                      </a:r>
                      <a:endParaRPr lang="es-US" sz="1400" noProof="0" dirty="0" smtClean="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Dic</a:t>
                      </a:r>
                      <a:r>
                        <a:rPr lang="es-US" sz="1400" baseline="0" noProof="0" dirty="0" smtClean="0">
                          <a:latin typeface="Tw Cen MT" pitchFamily="34" charset="0"/>
                        </a:rPr>
                        <a:t> 2016</a:t>
                      </a:r>
                      <a:endParaRPr lang="es-US" sz="1400" noProof="0" dirty="0" smtClean="0">
                        <a:latin typeface="Tw Cen MT" pitchFamily="34" charset="0"/>
                      </a:endParaRPr>
                    </a:p>
                  </a:txBody>
                  <a:tcPr/>
                </a:tc>
              </a:tr>
              <a:tr h="714522">
                <a:tc>
                  <a:txBody>
                    <a:bodyPr/>
                    <a:lstStyle/>
                    <a:p>
                      <a:pPr marL="0" marR="0" lvl="2" indent="0" algn="l" defTabSz="914400" rtl="0" eaLnBrk="1" fontAlgn="auto" latinLnBrk="0" hangingPunct="1">
                        <a:lnSpc>
                          <a:spcPct val="100000"/>
                        </a:lnSpc>
                        <a:spcBef>
                          <a:spcPts val="0"/>
                        </a:spcBef>
                        <a:spcAft>
                          <a:spcPts val="0"/>
                        </a:spcAft>
                        <a:buClrTx/>
                        <a:buSzTx/>
                        <a:buFont typeface="Arial"/>
                        <a:buNone/>
                        <a:tabLst/>
                        <a:defRPr/>
                      </a:pPr>
                      <a:r>
                        <a:rPr lang="es-DO" sz="1400" b="0" kern="1200" dirty="0" smtClean="0">
                          <a:solidFill>
                            <a:schemeClr val="dk1"/>
                          </a:solidFill>
                          <a:effectLst/>
                          <a:latin typeface="Tw Cen MT" pitchFamily="34" charset="0"/>
                          <a:ea typeface="+mn-ea"/>
                          <a:cs typeface="+mn-cs"/>
                        </a:rPr>
                        <a:t>Realizar un estudio conjunto con las autoridades para identificar las causas</a:t>
                      </a:r>
                      <a:r>
                        <a:rPr lang="es-DO" sz="1400" b="0" kern="1200" baseline="0" dirty="0" smtClean="0">
                          <a:solidFill>
                            <a:schemeClr val="dk1"/>
                          </a:solidFill>
                          <a:effectLst/>
                          <a:latin typeface="Tw Cen MT" pitchFamily="34" charset="0"/>
                          <a:ea typeface="+mn-ea"/>
                          <a:cs typeface="+mn-cs"/>
                        </a:rPr>
                        <a:t> de la</a:t>
                      </a:r>
                      <a:r>
                        <a:rPr lang="es-DO" sz="1400" b="0" kern="1200" dirty="0" smtClean="0">
                          <a:solidFill>
                            <a:schemeClr val="dk1"/>
                          </a:solidFill>
                          <a:effectLst/>
                          <a:latin typeface="Tw Cen MT" pitchFamily="34" charset="0"/>
                          <a:ea typeface="+mn-ea"/>
                          <a:cs typeface="+mn-cs"/>
                        </a:rPr>
                        <a:t> informalidad y poder formular una propuesta orientada a</a:t>
                      </a:r>
                      <a:r>
                        <a:rPr lang="es-DO" sz="1400" b="0" kern="1200" baseline="0" dirty="0" smtClean="0">
                          <a:solidFill>
                            <a:schemeClr val="dk1"/>
                          </a:solidFill>
                          <a:effectLst/>
                          <a:latin typeface="Tw Cen MT" pitchFamily="34" charset="0"/>
                          <a:ea typeface="+mn-ea"/>
                          <a:cs typeface="+mn-cs"/>
                        </a:rPr>
                        <a:t> la reducción de la informalidad y el combate de la evasión. </a:t>
                      </a:r>
                    </a:p>
                  </a:txBody>
                  <a:tcPr/>
                </a:tc>
                <a:tc>
                  <a:txBody>
                    <a:bodyPr/>
                    <a:lstStyle/>
                    <a:p>
                      <a:pPr algn="ctr"/>
                      <a:r>
                        <a:rPr lang="es-DO" sz="1400" noProof="0" dirty="0" smtClean="0">
                          <a:latin typeface="Tw Cen MT" pitchFamily="34" charset="0"/>
                        </a:rPr>
                        <a:t>Entrega del estudio de informalidad y combate</a:t>
                      </a:r>
                      <a:r>
                        <a:rPr lang="es-DO" sz="1400" baseline="0" noProof="0" dirty="0" smtClean="0">
                          <a:latin typeface="Tw Cen MT" pitchFamily="34" charset="0"/>
                        </a:rPr>
                        <a:t> de evasión</a:t>
                      </a:r>
                      <a:endParaRPr lang="es-DO" sz="1400" noProof="0" dirty="0">
                        <a:latin typeface="Tw Cen MT" pitchFamily="34" charset="0"/>
                      </a:endParaRPr>
                    </a:p>
                  </a:txBody>
                  <a:tcPr/>
                </a:tc>
                <a:tc>
                  <a:txBody>
                    <a:bodyPr/>
                    <a:lstStyle/>
                    <a:p>
                      <a:pPr algn="ctr"/>
                      <a:r>
                        <a:rPr lang="es-US" sz="1400" noProof="0" smtClean="0">
                          <a:latin typeface="Tw Cen MT" pitchFamily="34" charset="0"/>
                        </a:rPr>
                        <a:t>Sector Privado: CONEP,</a:t>
                      </a:r>
                      <a:r>
                        <a:rPr lang="es-US" sz="1400" baseline="0" noProof="0" smtClean="0">
                          <a:latin typeface="Tw Cen MT" pitchFamily="34" charset="0"/>
                        </a:rPr>
                        <a:t> AIRD, ONEC</a:t>
                      </a:r>
                    </a:p>
                    <a:p>
                      <a:pPr algn="ctr"/>
                      <a:r>
                        <a:rPr lang="es-US" sz="1400" baseline="0" noProof="0" smtClean="0">
                          <a:latin typeface="Tw Cen MT" pitchFamily="34" charset="0"/>
                        </a:rPr>
                        <a:t>Sector Público: DGII, Economía</a:t>
                      </a: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Ene</a:t>
                      </a:r>
                      <a:r>
                        <a:rPr lang="es-US" sz="1400" baseline="0" noProof="0" dirty="0" smtClean="0">
                          <a:latin typeface="Tw Cen MT" pitchFamily="34" charset="0"/>
                        </a:rPr>
                        <a:t> – Abr 2016</a:t>
                      </a:r>
                      <a:endParaRPr lang="es-US" sz="1400" noProof="0" dirty="0" smtClean="0">
                        <a:latin typeface="Tw Cen MT" pitchFamily="34" charset="0"/>
                      </a:endParaRPr>
                    </a:p>
                  </a:txBody>
                  <a:tcPr/>
                </a:tc>
              </a:tr>
            </a:tbl>
          </a:graphicData>
        </a:graphic>
      </p:graphicFrame>
    </p:spTree>
    <p:extLst>
      <p:ext uri="{BB962C8B-B14F-4D97-AF65-F5344CB8AC3E}">
        <p14:creationId xmlns:p14="http://schemas.microsoft.com/office/powerpoint/2010/main" val="3569521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3927766771"/>
              </p:ext>
            </p:extLst>
          </p:nvPr>
        </p:nvGraphicFramePr>
        <p:xfrm>
          <a:off x="214952" y="1249681"/>
          <a:ext cx="8732674" cy="5425439"/>
        </p:xfrm>
        <a:graphic>
          <a:graphicData uri="http://schemas.openxmlformats.org/drawingml/2006/table">
            <a:tbl>
              <a:tblPr firstRow="1" bandRow="1">
                <a:tableStyleId>{BC89EF96-8CEA-46FF-86C4-4CE0E7609802}</a:tableStyleId>
              </a:tblPr>
              <a:tblGrid>
                <a:gridCol w="3899848"/>
                <a:gridCol w="1905000"/>
                <a:gridCol w="1600200"/>
                <a:gridCol w="1327626"/>
              </a:tblGrid>
              <a:tr h="12208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54212">
                <a:tc>
                  <a:txBody>
                    <a:bodyPr/>
                    <a:lstStyle/>
                    <a:p>
                      <a:pPr marL="0" indent="0">
                        <a:buFont typeface="Arial"/>
                        <a:buNone/>
                      </a:pPr>
                      <a:r>
                        <a:rPr lang="es-US" sz="1400" b="0" kern="1200" noProof="0" dirty="0" smtClean="0">
                          <a:solidFill>
                            <a:schemeClr val="dk1"/>
                          </a:solidFill>
                          <a:effectLst/>
                          <a:latin typeface="Tw Cen MT" pitchFamily="34" charset="0"/>
                          <a:ea typeface="+mn-ea"/>
                          <a:cs typeface="+mn-cs"/>
                        </a:rPr>
                        <a:t>Realizar reuniones con el Banco Central para aclarar medición PIB y lograr mejor forma de medir la presión tributaria del sector privado</a:t>
                      </a:r>
                      <a:r>
                        <a:rPr lang="es-US" sz="1400" b="0" noProof="0" dirty="0" smtClean="0">
                          <a:effectLst/>
                          <a:latin typeface="Tw Cen MT" pitchFamily="34" charset="0"/>
                        </a:rPr>
                        <a:t> </a:t>
                      </a:r>
                      <a:endParaRPr lang="es-US" sz="1400" b="0" baseline="0" noProof="0" dirty="0" smtClean="0">
                        <a:latin typeface="Tw Cen MT" pitchFamily="34" charset="0"/>
                      </a:endParaRPr>
                    </a:p>
                  </a:txBody>
                  <a:tcPr/>
                </a:tc>
                <a:tc>
                  <a:txBody>
                    <a:bodyPr/>
                    <a:lstStyle/>
                    <a:p>
                      <a:pPr algn="ctr"/>
                      <a:r>
                        <a:rPr lang="es-US" sz="1400" noProof="0" dirty="0" smtClean="0">
                          <a:latin typeface="Tw Cen MT" pitchFamily="34" charset="0"/>
                        </a:rPr>
                        <a:t>Informes del PIB revisado</a:t>
                      </a:r>
                      <a:endParaRPr lang="es-US" sz="1400" noProof="0" dirty="0">
                        <a:latin typeface="Tw Cen MT" pitchFamily="34" charset="0"/>
                      </a:endParaRPr>
                    </a:p>
                  </a:txBody>
                  <a:tcPr/>
                </a:tc>
                <a:tc>
                  <a:txBody>
                    <a:bodyPr/>
                    <a:lstStyle/>
                    <a:p>
                      <a:pPr algn="ctr"/>
                      <a:r>
                        <a:rPr lang="es-US" sz="1400" noProof="0" smtClean="0">
                          <a:latin typeface="Tw Cen MT" pitchFamily="34" charset="0"/>
                        </a:rPr>
                        <a:t>CONEP, AIRD, Banco Central, ADOZONA</a:t>
                      </a:r>
                      <a:endParaRPr lang="es-US" sz="1400" noProof="0">
                        <a:latin typeface="Tw Cen MT" pitchFamily="34" charset="0"/>
                      </a:endParaRPr>
                    </a:p>
                  </a:txBody>
                  <a:tcPr/>
                </a:tc>
                <a:tc>
                  <a:txBody>
                    <a:bodyPr/>
                    <a:lstStyle/>
                    <a:p>
                      <a:pPr algn="ctr"/>
                      <a:r>
                        <a:rPr lang="es-US" sz="1400" noProof="0" smtClean="0">
                          <a:latin typeface="Tw Cen MT" pitchFamily="34" charset="0"/>
                        </a:rPr>
                        <a:t>Primer</a:t>
                      </a:r>
                      <a:r>
                        <a:rPr lang="es-US" sz="1400" baseline="0" noProof="0" smtClean="0">
                          <a:latin typeface="Tw Cen MT" pitchFamily="34" charset="0"/>
                        </a:rPr>
                        <a:t> Semestre 2016</a:t>
                      </a:r>
                      <a:endParaRPr lang="es-US" sz="1400" noProof="0">
                        <a:latin typeface="Tw Cen MT" pitchFamily="34" charset="0"/>
                      </a:endParaRPr>
                    </a:p>
                  </a:txBody>
                  <a:tcPr/>
                </a:tc>
              </a:tr>
              <a:tr h="334126">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s-DO" sz="1400" b="0" kern="1200" dirty="0" smtClean="0">
                          <a:solidFill>
                            <a:schemeClr val="dk1"/>
                          </a:solidFill>
                          <a:effectLst/>
                          <a:latin typeface="Tw Cen MT" pitchFamily="34" charset="0"/>
                          <a:ea typeface="+mn-ea"/>
                          <a:cs typeface="+mn-cs"/>
                        </a:rPr>
                        <a:t>Realizar una propuesta de metodología de evaluación que permita determinar si las actuales exenciones fiscales están cumpliendo el objetivo establecido en la ley que las otorga</a:t>
                      </a:r>
                      <a:r>
                        <a:rPr lang="es-DO" sz="1400" b="0" kern="1200" baseline="0" dirty="0" smtClean="0">
                          <a:solidFill>
                            <a:schemeClr val="dk1"/>
                          </a:solidFill>
                          <a:effectLst/>
                          <a:latin typeface="Tw Cen MT" pitchFamily="34" charset="0"/>
                          <a:ea typeface="+mn-ea"/>
                          <a:cs typeface="+mn-cs"/>
                        </a:rPr>
                        <a:t> y que adicionalmente </a:t>
                      </a:r>
                      <a:r>
                        <a:rPr lang="es-DO" sz="1400" b="0" kern="1200" dirty="0" smtClean="0">
                          <a:solidFill>
                            <a:schemeClr val="dk1"/>
                          </a:solidFill>
                          <a:effectLst/>
                          <a:latin typeface="Tw Cen MT" pitchFamily="34" charset="0"/>
                          <a:ea typeface="+mn-ea"/>
                          <a:cs typeface="+mn-cs"/>
                        </a:rPr>
                        <a:t>establezca criterios objetivos de desarrollo que deben poseer cualquier iniciativa futura de establecimiento de exenciones fiscales.  </a:t>
                      </a:r>
                      <a:endParaRPr lang="en-US" sz="1400" b="0" kern="1200" dirty="0" smtClean="0">
                        <a:solidFill>
                          <a:schemeClr val="dk1"/>
                        </a:solidFill>
                        <a:effectLst/>
                        <a:latin typeface="Tw Cen MT" pitchFamily="34" charset="0"/>
                        <a:ea typeface="+mn-ea"/>
                        <a:cs typeface="+mn-cs"/>
                      </a:endParaRPr>
                    </a:p>
                  </a:txBody>
                  <a:tcPr/>
                </a:tc>
                <a:tc>
                  <a:txBody>
                    <a:bodyPr/>
                    <a:lstStyle/>
                    <a:p>
                      <a:pPr algn="ctr"/>
                      <a:r>
                        <a:rPr lang="es-US" sz="1400" noProof="0" dirty="0" smtClean="0">
                          <a:latin typeface="Tw Cen MT" pitchFamily="34" charset="0"/>
                        </a:rPr>
                        <a:t>Entrega Metodología de</a:t>
                      </a:r>
                      <a:r>
                        <a:rPr lang="es-US" sz="1400" baseline="0" noProof="0" dirty="0" smtClean="0">
                          <a:latin typeface="Tw Cen MT" pitchFamily="34" charset="0"/>
                        </a:rPr>
                        <a:t> evaluación de las exenciones fiscales</a:t>
                      </a:r>
                      <a:endParaRPr lang="es-US" sz="1400" noProof="0" dirty="0">
                        <a:latin typeface="Tw Cen MT" pitchFamily="34" charset="0"/>
                      </a:endParaRPr>
                    </a:p>
                  </a:txBody>
                  <a:tcPr/>
                </a:tc>
                <a:tc>
                  <a:txBody>
                    <a:bodyPr/>
                    <a:lstStyle/>
                    <a:p>
                      <a:pPr algn="ctr"/>
                      <a:r>
                        <a:rPr lang="es-US" sz="1400" noProof="0" smtClean="0">
                          <a:latin typeface="Tw Cen MT" pitchFamily="34" charset="0"/>
                        </a:rPr>
                        <a:t>CONEP, AIRD, ADOZONA, ASONAHORES, ACOPROVI</a:t>
                      </a:r>
                      <a:endParaRPr lang="es-US" sz="1400" noProof="0">
                        <a:latin typeface="Tw Cen MT" pitchFamily="34" charset="0"/>
                      </a:endParaRPr>
                    </a:p>
                  </a:txBody>
                  <a:tcPr/>
                </a:tc>
                <a:tc>
                  <a:txBody>
                    <a:bodyPr/>
                    <a:lstStyle/>
                    <a:p>
                      <a:pPr algn="ctr"/>
                      <a:r>
                        <a:rPr lang="es-US" sz="1400" noProof="0" dirty="0" smtClean="0">
                          <a:latin typeface="Tw Cen MT" pitchFamily="34" charset="0"/>
                        </a:rPr>
                        <a:t>Ene</a:t>
                      </a:r>
                      <a:r>
                        <a:rPr lang="es-US" sz="1400" baseline="0" noProof="0" dirty="0" smtClean="0">
                          <a:latin typeface="Tw Cen MT" pitchFamily="34" charset="0"/>
                        </a:rPr>
                        <a:t> – Jun 2016</a:t>
                      </a:r>
                    </a:p>
                  </a:txBody>
                  <a:tcPr/>
                </a:tc>
              </a:tr>
              <a:tr h="289148">
                <a:tc>
                  <a:txBody>
                    <a:bodyPr/>
                    <a:lstStyle/>
                    <a:p>
                      <a:r>
                        <a:rPr lang="es-DO" sz="1400" b="0" kern="1200" dirty="0" smtClean="0">
                          <a:solidFill>
                            <a:schemeClr val="dk1"/>
                          </a:solidFill>
                          <a:effectLst/>
                          <a:latin typeface="Tw Cen MT" pitchFamily="34" charset="0"/>
                          <a:ea typeface="+mn-ea"/>
                          <a:cs typeface="+mn-cs"/>
                        </a:rPr>
                        <a:t>Aprobación de una</a:t>
                      </a:r>
                      <a:r>
                        <a:rPr lang="es-DO" sz="1400" b="0" kern="1200" baseline="0" dirty="0" smtClean="0">
                          <a:solidFill>
                            <a:schemeClr val="dk1"/>
                          </a:solidFill>
                          <a:effectLst/>
                          <a:latin typeface="Tw Cen MT" pitchFamily="34" charset="0"/>
                          <a:ea typeface="+mn-ea"/>
                          <a:cs typeface="+mn-cs"/>
                        </a:rPr>
                        <a:t> </a:t>
                      </a:r>
                      <a:r>
                        <a:rPr lang="es-DO" sz="1400" b="0" kern="1200" dirty="0" smtClean="0">
                          <a:solidFill>
                            <a:schemeClr val="dk1"/>
                          </a:solidFill>
                          <a:effectLst/>
                          <a:latin typeface="Tw Cen MT" pitchFamily="34" charset="0"/>
                          <a:ea typeface="+mn-ea"/>
                          <a:cs typeface="+mn-cs"/>
                        </a:rPr>
                        <a:t>ley que permita el establecimiento de régimen sancionador funcional al incumplimiento de las reglas fiscales</a:t>
                      </a:r>
                    </a:p>
                  </a:txBody>
                  <a:tcPr/>
                </a:tc>
                <a:tc>
                  <a:txBody>
                    <a:bodyPr/>
                    <a:lstStyle/>
                    <a:p>
                      <a:pPr algn="ctr"/>
                      <a:r>
                        <a:rPr lang="es-US" sz="1400" noProof="0" dirty="0" smtClean="0">
                          <a:latin typeface="Tw Cen MT" pitchFamily="34" charset="0"/>
                        </a:rPr>
                        <a:t>Elaboración de un anteproyecto de ley</a:t>
                      </a:r>
                    </a:p>
                    <a:p>
                      <a:pPr algn="ctr"/>
                      <a:endParaRPr lang="es-US" sz="1400" noProof="0" dirty="0" smtClean="0">
                        <a:latin typeface="Tw Cen MT" pitchFamily="34" charset="0"/>
                      </a:endParaRPr>
                    </a:p>
                    <a:p>
                      <a:pPr algn="ctr"/>
                      <a:r>
                        <a:rPr lang="es-US" sz="1400" noProof="0" dirty="0" smtClean="0">
                          <a:latin typeface="Tw Cen MT" pitchFamily="34" charset="0"/>
                        </a:rPr>
                        <a:t>Aprobación de la ley</a:t>
                      </a:r>
                      <a:endParaRPr lang="es-US" sz="1400" noProof="0" dirty="0">
                        <a:latin typeface="Tw Cen MT" pitchFamily="34" charset="0"/>
                      </a:endParaRPr>
                    </a:p>
                  </a:txBody>
                  <a:tcPr/>
                </a:tc>
                <a:tc>
                  <a:txBody>
                    <a:bodyPr/>
                    <a:lstStyle/>
                    <a:p>
                      <a:pPr algn="ctr"/>
                      <a:r>
                        <a:rPr lang="es-US" sz="1400" noProof="0" smtClean="0">
                          <a:latin typeface="Tw Cen MT" pitchFamily="34" charset="0"/>
                        </a:rPr>
                        <a:t>CONEP,</a:t>
                      </a:r>
                      <a:r>
                        <a:rPr lang="es-US" sz="1400" baseline="0" noProof="0" smtClean="0">
                          <a:latin typeface="Tw Cen MT" pitchFamily="34" charset="0"/>
                        </a:rPr>
                        <a:t> AIRD</a:t>
                      </a:r>
                    </a:p>
                    <a:p>
                      <a:pPr algn="ctr"/>
                      <a:endParaRPr lang="es-US" sz="1400" baseline="0" noProof="0" smtClean="0">
                        <a:latin typeface="Tw Cen MT"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US" sz="1400" baseline="0" noProof="0" smtClean="0">
                          <a:latin typeface="Tw Cen MT" pitchFamily="34" charset="0"/>
                        </a:rPr>
                        <a:t>Sector Público: Presidencia, Congreso, Economía, Finanzas</a:t>
                      </a:r>
                      <a:endParaRPr lang="es-US" sz="1400" noProof="0" smtClean="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Dic</a:t>
                      </a:r>
                      <a:r>
                        <a:rPr lang="es-US" sz="1400" baseline="0" noProof="0" smtClean="0">
                          <a:latin typeface="Tw Cen MT" pitchFamily="34" charset="0"/>
                        </a:rPr>
                        <a:t> 2016</a:t>
                      </a:r>
                      <a:endParaRPr lang="es-US" sz="1400" noProof="0" smtClean="0">
                        <a:latin typeface="Tw Cen MT" pitchFamily="34" charset="0"/>
                      </a:endParaRPr>
                    </a:p>
                  </a:txBody>
                  <a:tcPr/>
                </a:tc>
              </a:tr>
              <a:tr h="289148">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s-DO" sz="1400" b="0" kern="1200" dirty="0" smtClean="0">
                          <a:solidFill>
                            <a:schemeClr val="dk1"/>
                          </a:solidFill>
                          <a:effectLst/>
                          <a:latin typeface="Tw Cen MT" pitchFamily="34" charset="0"/>
                          <a:ea typeface="+mn-ea"/>
                          <a:cs typeface="+mn-cs"/>
                        </a:rPr>
                        <a:t>Promulgación de una Ley de Responsabilidad y Transparencia Fiscal</a:t>
                      </a:r>
                      <a:endParaRPr lang="en-US" sz="1400" b="0" kern="1200" dirty="0" smtClean="0">
                        <a:solidFill>
                          <a:schemeClr val="dk1"/>
                        </a:solidFill>
                        <a:effectLst/>
                        <a:latin typeface="Tw Cen MT" pitchFamily="34" charset="0"/>
                        <a:ea typeface="+mn-ea"/>
                        <a:cs typeface="+mn-cs"/>
                      </a:endParaRPr>
                    </a:p>
                  </a:txBody>
                  <a:tcPr/>
                </a:tc>
                <a:tc>
                  <a:txBody>
                    <a:bodyPr/>
                    <a:lstStyle/>
                    <a:p>
                      <a:pPr algn="ctr"/>
                      <a:r>
                        <a:rPr lang="es-US" sz="1400" noProof="0" smtClean="0">
                          <a:latin typeface="Tw Cen MT" pitchFamily="34" charset="0"/>
                        </a:rPr>
                        <a:t>Promulgación de una Ley de Responsabilidad y Transparencia Fiscal con </a:t>
                      </a:r>
                      <a:r>
                        <a:rPr lang="es-US" sz="1400" baseline="0" noProof="0" smtClean="0">
                          <a:latin typeface="Tw Cen MT" pitchFamily="34" charset="0"/>
                        </a:rPr>
                        <a:t>régimen sancionador propio</a:t>
                      </a:r>
                      <a:endParaRPr lang="es-US" sz="1400" noProof="0">
                        <a:latin typeface="Tw Cen MT" pitchFamily="34" charset="0"/>
                      </a:endParaRPr>
                    </a:p>
                  </a:txBody>
                  <a:tcPr/>
                </a:tc>
                <a:tc>
                  <a:txBody>
                    <a:bodyPr/>
                    <a:lstStyle/>
                    <a:p>
                      <a:pPr algn="ctr"/>
                      <a:r>
                        <a:rPr lang="es-US" sz="1400" noProof="0" smtClean="0">
                          <a:latin typeface="Tw Cen MT" pitchFamily="34" charset="0"/>
                        </a:rPr>
                        <a:t>Presidencia,</a:t>
                      </a:r>
                      <a:r>
                        <a:rPr lang="es-US" sz="1400" baseline="0" noProof="0" smtClean="0">
                          <a:latin typeface="Tw Cen MT" pitchFamily="34" charset="0"/>
                        </a:rPr>
                        <a:t> Congreso</a:t>
                      </a: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Dic</a:t>
                      </a:r>
                      <a:r>
                        <a:rPr lang="es-US" sz="1400" baseline="0" noProof="0" dirty="0" smtClean="0">
                          <a:latin typeface="Tw Cen MT" pitchFamily="34" charset="0"/>
                        </a:rPr>
                        <a:t> 2016</a:t>
                      </a:r>
                      <a:endParaRPr lang="es-US" sz="1400" noProof="0" dirty="0" smtClean="0">
                        <a:latin typeface="Tw Cen MT" pitchFamily="34" charset="0"/>
                      </a:endParaRPr>
                    </a:p>
                  </a:txBody>
                  <a:tcPr/>
                </a:tc>
              </a:tr>
            </a:tbl>
          </a:graphicData>
        </a:graphic>
      </p:graphicFrame>
    </p:spTree>
    <p:extLst>
      <p:ext uri="{BB962C8B-B14F-4D97-AF65-F5344CB8AC3E}">
        <p14:creationId xmlns:p14="http://schemas.microsoft.com/office/powerpoint/2010/main" val="38810396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469298864"/>
              </p:ext>
            </p:extLst>
          </p:nvPr>
        </p:nvGraphicFramePr>
        <p:xfrm>
          <a:off x="76199" y="2391768"/>
          <a:ext cx="8961277" cy="204216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El resultado del Índice de Percepción de Corrupción para el 2014 en República Dominicana de la agencia no gubernamental </a:t>
                      </a:r>
                      <a:r>
                        <a:rPr lang="es-ES" sz="1400" b="0" strike="noStrike" noProof="0" dirty="0" err="1" smtClean="0">
                          <a:latin typeface="Tw Cen MT" pitchFamily="34" charset="0"/>
                        </a:rPr>
                        <a:t>Transparency</a:t>
                      </a:r>
                      <a:r>
                        <a:rPr lang="es-ES" sz="1400" b="0" strike="noStrike" noProof="0" dirty="0" smtClean="0">
                          <a:latin typeface="Tw Cen MT" pitchFamily="34" charset="0"/>
                        </a:rPr>
                        <a:t> International fue de 32. Este resultado situó al país en el puesto 115 de 175 países con los niveles más altos de corrupción. Adicionalmente en el 2014, el reporte Global </a:t>
                      </a:r>
                      <a:r>
                        <a:rPr lang="es-ES" sz="1400" b="0" strike="noStrike" noProof="0" dirty="0" err="1" smtClean="0">
                          <a:latin typeface="Tw Cen MT" pitchFamily="34" charset="0"/>
                        </a:rPr>
                        <a:t>Competitiveness</a:t>
                      </a:r>
                      <a:r>
                        <a:rPr lang="es-ES" sz="1400" b="0" strike="noStrike" noProof="0" dirty="0" smtClean="0">
                          <a:latin typeface="Tw Cen MT" pitchFamily="34" charset="0"/>
                        </a:rPr>
                        <a:t> del </a:t>
                      </a:r>
                      <a:r>
                        <a:rPr lang="es-ES" sz="1400" b="0" strike="noStrike" noProof="0" dirty="0" err="1" smtClean="0">
                          <a:latin typeface="Tw Cen MT" pitchFamily="34" charset="0"/>
                        </a:rPr>
                        <a:t>World</a:t>
                      </a:r>
                      <a:r>
                        <a:rPr lang="es-ES" sz="1400" b="0" strike="noStrike" noProof="0" dirty="0" smtClean="0">
                          <a:latin typeface="Tw Cen MT" pitchFamily="34" charset="0"/>
                        </a:rPr>
                        <a:t> </a:t>
                      </a:r>
                      <a:r>
                        <a:rPr lang="es-ES" sz="1400" b="0" strike="noStrike" noProof="0" dirty="0" err="1" smtClean="0">
                          <a:latin typeface="Tw Cen MT" pitchFamily="34" charset="0"/>
                        </a:rPr>
                        <a:t>Economic</a:t>
                      </a:r>
                      <a:r>
                        <a:rPr lang="es-ES" sz="1400" b="0" strike="noStrike" noProof="0" dirty="0" smtClean="0">
                          <a:latin typeface="Tw Cen MT" pitchFamily="34" charset="0"/>
                        </a:rPr>
                        <a:t> </a:t>
                      </a:r>
                      <a:r>
                        <a:rPr lang="es-ES" sz="1400" b="0" strike="noStrike" noProof="0" dirty="0" err="1" smtClean="0">
                          <a:latin typeface="Tw Cen MT" pitchFamily="34" charset="0"/>
                        </a:rPr>
                        <a:t>Forum</a:t>
                      </a:r>
                      <a:r>
                        <a:rPr lang="es-ES" sz="1400" b="0" strike="noStrike" noProof="0" dirty="0" smtClean="0">
                          <a:latin typeface="Tw Cen MT" pitchFamily="34" charset="0"/>
                        </a:rPr>
                        <a:t> identificó a la corrupción como el tercer factor más problemático para hacer negocios en República Dominicana. Si se analizan los indicadores específicos, el país se encuentra dentro de los peores 20 países de 144 en donde está presente el favoritismo en las decisiones de los funcionarios públicos, y un desvío de los fondos del Estado. Adicionalmente, existe una falta de institucionalidad por parte del Estado al no cumplir con sus funciones de fiscalización y control de los recursos públicos. Todo esto incide en la voluntad que tienen los contribuyentes de cumplir sus obligaciones fiscales.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001964753"/>
              </p:ext>
            </p:extLst>
          </p:nvPr>
        </p:nvGraphicFramePr>
        <p:xfrm>
          <a:off x="76200" y="4503760"/>
          <a:ext cx="1828800" cy="2278040"/>
        </p:xfrm>
        <a:graphic>
          <a:graphicData uri="http://schemas.openxmlformats.org/drawingml/2006/table">
            <a:tbl>
              <a:tblPr bandRow="1">
                <a:tableStyleId>{3B4B98B0-60AC-42C2-AFA5-B58CD77FA1E5}</a:tableStyleId>
              </a:tblPr>
              <a:tblGrid>
                <a:gridCol w="1828800"/>
              </a:tblGrid>
              <a:tr h="2278040">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Lograr mecanismos de control y auditoría de los recursos del Estado para mejorar la transparencia en las instituciones públicas y calidad de las inversiones.</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883564999"/>
              </p:ext>
            </p:extLst>
          </p:nvPr>
        </p:nvGraphicFramePr>
        <p:xfrm>
          <a:off x="76199" y="1975512"/>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Peter </a:t>
                      </a:r>
                      <a:r>
                        <a:rPr lang="en-US" sz="1600" dirty="0" err="1" smtClean="0">
                          <a:solidFill>
                            <a:schemeClr val="tx1">
                              <a:lumMod val="85000"/>
                              <a:lumOff val="15000"/>
                            </a:schemeClr>
                          </a:solidFill>
                          <a:latin typeface="Tw Cen MT" pitchFamily="34" charset="0"/>
                        </a:rPr>
                        <a:t>Prazmowski</a:t>
                      </a:r>
                      <a:r>
                        <a:rPr lang="en-US" sz="1600" dirty="0" smtClean="0">
                          <a:solidFill>
                            <a:schemeClr val="tx1">
                              <a:lumMod val="85000"/>
                              <a:lumOff val="15000"/>
                            </a:schemeClr>
                          </a:solidFill>
                          <a:latin typeface="Tw Cen MT" pitchFamily="34" charset="0"/>
                        </a:rPr>
                        <a:t> </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712740327"/>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Política Fiscal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424714154"/>
              </p:ext>
            </p:extLst>
          </p:nvPr>
        </p:nvGraphicFramePr>
        <p:xfrm>
          <a:off x="1981200" y="4503760"/>
          <a:ext cx="7056276" cy="2255520"/>
        </p:xfrm>
        <a:graphic>
          <a:graphicData uri="http://schemas.openxmlformats.org/drawingml/2006/table">
            <a:tbl>
              <a:tblPr firstRow="1" bandRow="1">
                <a:tableStyleId>{3B4B98B0-60AC-42C2-AFA5-B58CD77FA1E5}</a:tableStyleId>
              </a:tblPr>
              <a:tblGrid>
                <a:gridCol w="7056276"/>
              </a:tblGrid>
              <a:tr h="830240">
                <a:tc>
                  <a:txBody>
                    <a:bodyPr/>
                    <a:lstStyle/>
                    <a:p>
                      <a:r>
                        <a:rPr lang="es-DO" sz="1600" noProof="0" dirty="0" smtClean="0">
                          <a:latin typeface="Tw Cen MT" pitchFamily="34" charset="0"/>
                        </a:rPr>
                        <a:t>Indicadores: </a:t>
                      </a:r>
                    </a:p>
                    <a:p>
                      <a:pPr marL="231775" indent="-231775">
                        <a:buFont typeface="+mj-lt"/>
                        <a:buAutoNum type="arabicParenR"/>
                      </a:pPr>
                      <a:r>
                        <a:rPr lang="es-ES_tradnl" sz="1400" b="0" noProof="0" dirty="0" smtClean="0">
                          <a:latin typeface="Tw Cen MT" pitchFamily="34" charset="0"/>
                        </a:rPr>
                        <a:t>Encuesta de </a:t>
                      </a:r>
                      <a:r>
                        <a:rPr lang="es-ES_tradnl" sz="1400" b="0" baseline="0" noProof="0" dirty="0" smtClean="0">
                          <a:latin typeface="Tw Cen MT" pitchFamily="34" charset="0"/>
                        </a:rPr>
                        <a:t>Presupuesto Abierto con puntuación por encima del 95% percentil de AL</a:t>
                      </a:r>
                    </a:p>
                    <a:p>
                      <a:pPr marL="231775" indent="-231775">
                        <a:buFont typeface="+mj-lt"/>
                        <a:buAutoNum type="arabicParenR"/>
                      </a:pPr>
                      <a:r>
                        <a:rPr lang="es-ES_tradnl" sz="1400" b="0" baseline="0" noProof="0" dirty="0" smtClean="0">
                          <a:latin typeface="Tw Cen MT" pitchFamily="34" charset="0"/>
                        </a:rPr>
                        <a:t>Índice de corrupción del Foro Económico Mundial</a:t>
                      </a:r>
                    </a:p>
                    <a:p>
                      <a:pPr marL="231775" indent="-231775">
                        <a:buFont typeface="+mj-lt"/>
                        <a:buAutoNum type="arabicParenR"/>
                      </a:pPr>
                      <a:r>
                        <a:rPr lang="es-ES_tradnl" sz="1400" b="0" baseline="0" noProof="0" dirty="0" smtClean="0">
                          <a:latin typeface="Tw Cen MT" pitchFamily="34" charset="0"/>
                        </a:rPr>
                        <a:t>Cumplimiento de la fecha de publicación de los Informes de gestión financiera del Estado</a:t>
                      </a:r>
                    </a:p>
                    <a:p>
                      <a:pPr marL="231775" indent="-231775">
                        <a:buFont typeface="+mj-lt"/>
                        <a:buAutoNum type="arabicParenR"/>
                      </a:pPr>
                      <a:r>
                        <a:rPr lang="es-ES_tradnl" sz="1400" b="0" baseline="0" noProof="0" dirty="0" smtClean="0">
                          <a:latin typeface="Tw Cen MT" pitchFamily="34" charset="0"/>
                        </a:rPr>
                        <a:t>Cumplimiento de la publicación del plan plurianual del sector público</a:t>
                      </a:r>
                    </a:p>
                    <a:p>
                      <a:pPr marL="231775" indent="-231775">
                        <a:buFont typeface="+mj-lt"/>
                        <a:buAutoNum type="arabicParenR"/>
                      </a:pPr>
                      <a:r>
                        <a:rPr lang="es-ES_tradnl" sz="1400" b="0" baseline="0" noProof="0" dirty="0" smtClean="0">
                          <a:latin typeface="Tw Cen MT" pitchFamily="34" charset="0"/>
                        </a:rPr>
                        <a:t>Cantidad de auditorías al año realizadas a las instituciones públicas que concentran el 80% del presupuesto público</a:t>
                      </a:r>
                    </a:p>
                    <a:p>
                      <a:pPr marL="231775" indent="-231775">
                        <a:buFont typeface="+mj-lt"/>
                        <a:buAutoNum type="arabicParenR"/>
                      </a:pPr>
                      <a:r>
                        <a:rPr lang="es-ES_tradnl" sz="1400" b="0" baseline="0" noProof="0" dirty="0" smtClean="0">
                          <a:latin typeface="Tw Cen MT" pitchFamily="34" charset="0"/>
                        </a:rPr>
                        <a:t>Ejecución de un mecanismo de priorización de proyectos de inversión pública</a:t>
                      </a:r>
                    </a:p>
                    <a:p>
                      <a:pPr marL="231775" indent="-231775">
                        <a:buFont typeface="+mj-lt"/>
                        <a:buAutoNum type="arabicParenR"/>
                      </a:pPr>
                      <a:r>
                        <a:rPr lang="es-ES_tradnl" sz="1400" b="0" baseline="0" noProof="0" dirty="0" smtClean="0">
                          <a:latin typeface="Tw Cen MT" pitchFamily="34" charset="0"/>
                        </a:rPr>
                        <a:t>Ejecución en las instituciones públicas de los </a:t>
                      </a:r>
                      <a:r>
                        <a:rPr lang="es-ES_tradnl" sz="1400" b="0" baseline="0" noProof="0" dirty="0" err="1" smtClean="0">
                          <a:latin typeface="Tw Cen MT" pitchFamily="34" charset="0"/>
                        </a:rPr>
                        <a:t>NCFs</a:t>
                      </a:r>
                      <a:r>
                        <a:rPr lang="es-ES_tradnl" sz="1400" b="0" baseline="0" noProof="0" dirty="0" smtClean="0">
                          <a:latin typeface="Tw Cen MT" pitchFamily="34" charset="0"/>
                        </a:rPr>
                        <a:t> de manera similar a como lo hace el sector privado</a:t>
                      </a:r>
                      <a:endParaRPr lang="es-ES_tradnl" sz="1800" b="0" noProof="0" dirty="0" smtClean="0">
                        <a:latin typeface="Tw Cen MT" pitchFamily="34" charset="0"/>
                      </a:endParaRP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8013330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611832674"/>
              </p:ext>
            </p:extLst>
          </p:nvPr>
        </p:nvGraphicFramePr>
        <p:xfrm>
          <a:off x="214952" y="1249681"/>
          <a:ext cx="8732674" cy="5638799"/>
        </p:xfrm>
        <a:graphic>
          <a:graphicData uri="http://schemas.openxmlformats.org/drawingml/2006/table">
            <a:tbl>
              <a:tblPr firstRow="1" bandRow="1">
                <a:tableStyleId>{BC89EF96-8CEA-46FF-86C4-4CE0E7609802}</a:tableStyleId>
              </a:tblPr>
              <a:tblGrid>
                <a:gridCol w="3899848"/>
                <a:gridCol w="1905000"/>
                <a:gridCol w="1600200"/>
                <a:gridCol w="1327626"/>
              </a:tblGrid>
              <a:tr h="12208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5421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Establecimiento</a:t>
                      </a:r>
                      <a:r>
                        <a:rPr lang="es-DO" sz="1400" baseline="0" dirty="0" smtClean="0">
                          <a:latin typeface="Tw Cen MT" pitchFamily="34" charset="0"/>
                        </a:rPr>
                        <a:t> de r</a:t>
                      </a:r>
                      <a:r>
                        <a:rPr lang="es-DO" sz="1400" dirty="0" smtClean="0">
                          <a:latin typeface="Tw Cen MT" pitchFamily="34" charset="0"/>
                        </a:rPr>
                        <a:t>eglas de transparencia mediante Ley de Responsabilidad</a:t>
                      </a:r>
                      <a:r>
                        <a:rPr lang="es-DO" sz="1400" baseline="0" dirty="0" smtClean="0">
                          <a:latin typeface="Tw Cen MT" pitchFamily="34" charset="0"/>
                        </a:rPr>
                        <a:t> y Transparencia Fiscal</a:t>
                      </a:r>
                      <a:r>
                        <a:rPr lang="es-DO" sz="1400" dirty="0" smtClean="0">
                          <a:latin typeface="Tw Cen MT" pitchFamily="34" charset="0"/>
                        </a:rPr>
                        <a:t>:</a:t>
                      </a: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kern="1200" dirty="0" smtClean="0">
                          <a:solidFill>
                            <a:schemeClr val="dk1"/>
                          </a:solidFill>
                          <a:effectLst/>
                          <a:latin typeface="Tw Cen MT" pitchFamily="34" charset="0"/>
                          <a:ea typeface="+mn-ea"/>
                          <a:cs typeface="+mn-cs"/>
                        </a:rPr>
                        <a:t>Informaciones y/o publicaciones</a:t>
                      </a:r>
                      <a:r>
                        <a:rPr lang="es-DO" sz="1200" kern="1200" baseline="0" dirty="0" smtClean="0">
                          <a:solidFill>
                            <a:schemeClr val="dk1"/>
                          </a:solidFill>
                          <a:effectLst/>
                          <a:latin typeface="Tw Cen MT" pitchFamily="34" charset="0"/>
                          <a:ea typeface="+mn-ea"/>
                          <a:cs typeface="+mn-cs"/>
                        </a:rPr>
                        <a:t> de la </a:t>
                      </a:r>
                      <a:r>
                        <a:rPr lang="es-DO" sz="1200" kern="1200" dirty="0" smtClean="0">
                          <a:solidFill>
                            <a:schemeClr val="dk1"/>
                          </a:solidFill>
                          <a:effectLst/>
                          <a:latin typeface="Tw Cen MT" pitchFamily="34" charset="0"/>
                          <a:ea typeface="+mn-ea"/>
                          <a:cs typeface="+mn-cs"/>
                        </a:rPr>
                        <a:t> gestión financiera del Estado tendrán carácter de información pública</a:t>
                      </a:r>
                      <a:r>
                        <a:rPr lang="es-DO" sz="1200" kern="1200" baseline="0" dirty="0" smtClean="0">
                          <a:solidFill>
                            <a:schemeClr val="dk1"/>
                          </a:solidFill>
                          <a:effectLst/>
                          <a:latin typeface="Tw Cen MT" pitchFamily="34" charset="0"/>
                          <a:ea typeface="+mn-ea"/>
                          <a:cs typeface="+mn-cs"/>
                        </a:rPr>
                        <a:t> según Ley 200-04 de Libre Acceso a la Información Pública;</a:t>
                      </a:r>
                      <a:endParaRPr lang="es-DO" sz="1200" kern="1200" dirty="0" smtClean="0">
                        <a:solidFill>
                          <a:schemeClr val="dk1"/>
                        </a:solidFill>
                        <a:effectLst/>
                        <a:latin typeface="Tw Cen MT" pitchFamily="34" charset="0"/>
                        <a:ea typeface="+mn-ea"/>
                        <a:cs typeface="+mn-cs"/>
                      </a:endParaRP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kern="1200" dirty="0" smtClean="0">
                          <a:solidFill>
                            <a:schemeClr val="dk1"/>
                          </a:solidFill>
                          <a:effectLst/>
                          <a:latin typeface="Tw Cen MT" pitchFamily="34" charset="0"/>
                          <a:ea typeface="+mn-ea"/>
                          <a:cs typeface="+mn-cs"/>
                        </a:rPr>
                        <a:t>Establecimiento</a:t>
                      </a:r>
                      <a:r>
                        <a:rPr lang="es-DO" sz="1200" kern="1200" baseline="0" dirty="0" smtClean="0">
                          <a:solidFill>
                            <a:schemeClr val="dk1"/>
                          </a:solidFill>
                          <a:effectLst/>
                          <a:latin typeface="Tw Cen MT" pitchFamily="34" charset="0"/>
                          <a:ea typeface="+mn-ea"/>
                          <a:cs typeface="+mn-cs"/>
                        </a:rPr>
                        <a:t> de 16 documentos e informes de </a:t>
                      </a:r>
                      <a:r>
                        <a:rPr lang="es-DO" sz="1200" kern="1200" baseline="0" noProof="0" dirty="0" smtClean="0">
                          <a:solidFill>
                            <a:schemeClr val="dk1"/>
                          </a:solidFill>
                          <a:effectLst/>
                          <a:latin typeface="Tw Cen MT" pitchFamily="34" charset="0"/>
                          <a:ea typeface="+mn-ea"/>
                          <a:cs typeface="+mn-cs"/>
                        </a:rPr>
                        <a:t>publicación</a:t>
                      </a:r>
                      <a:r>
                        <a:rPr lang="es-DO" sz="1200" kern="1200" baseline="0" dirty="0" smtClean="0">
                          <a:solidFill>
                            <a:schemeClr val="dk1"/>
                          </a:solidFill>
                          <a:effectLst/>
                          <a:latin typeface="Tw Cen MT" pitchFamily="34" charset="0"/>
                          <a:ea typeface="+mn-ea"/>
                          <a:cs typeface="+mn-cs"/>
                        </a:rPr>
                        <a:t> obligatoria en fechas específicas;</a:t>
                      </a: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kern="1200" baseline="0" dirty="0" smtClean="0">
                          <a:solidFill>
                            <a:schemeClr val="dk1"/>
                          </a:solidFill>
                          <a:effectLst/>
                          <a:latin typeface="Tw Cen MT" pitchFamily="34" charset="0"/>
                          <a:ea typeface="+mn-ea"/>
                          <a:cs typeface="+mn-cs"/>
                        </a:rPr>
                        <a:t>Inclusión de régimen que contemple sanciones por infracciones a reglas de transparencia.</a:t>
                      </a:r>
                      <a:endParaRPr lang="es-DO" sz="1200" kern="1200" dirty="0" smtClean="0">
                        <a:solidFill>
                          <a:schemeClr val="dk1"/>
                        </a:solidFill>
                        <a:effectLst/>
                        <a:latin typeface="Tw Cen MT" pitchFamily="34" charset="0"/>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baseline="0" noProof="0" dirty="0" smtClean="0">
                          <a:latin typeface="Tw Cen MT" pitchFamily="34" charset="0"/>
                        </a:rPr>
                        <a:t>Ley de Responsabilidad y Transparencia Fiscal con reglas de transparencia y régimen sancionador propio</a:t>
                      </a:r>
                      <a:endParaRPr lang="es-US" sz="1400" noProof="0" dirty="0" smtClean="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CONEP,</a:t>
                      </a:r>
                      <a:r>
                        <a:rPr lang="es-US" sz="1400" baseline="0" noProof="0" dirty="0" smtClean="0">
                          <a:latin typeface="Tw Cen MT" pitchFamily="34" charset="0"/>
                        </a:rPr>
                        <a:t> Ministerio Presidencia, Congreso</a:t>
                      </a:r>
                      <a:endParaRPr lang="es-US" sz="1400" noProof="0" dirty="0" smtClean="0">
                        <a:latin typeface="Tw Cen MT" pitchFamily="34" charset="0"/>
                      </a:endParaRPr>
                    </a:p>
                  </a:txBody>
                  <a:tcPr/>
                </a:tc>
                <a:tc>
                  <a:txBody>
                    <a:bodyPr/>
                    <a:lstStyle/>
                    <a:p>
                      <a:pPr algn="ctr"/>
                      <a:r>
                        <a:rPr lang="es-US" sz="1400" noProof="0" smtClean="0">
                          <a:latin typeface="Tw Cen MT" pitchFamily="34" charset="0"/>
                        </a:rPr>
                        <a:t>Oct-Dic</a:t>
                      </a:r>
                      <a:r>
                        <a:rPr lang="es-US" sz="1400" baseline="0" noProof="0" smtClean="0">
                          <a:latin typeface="Tw Cen MT" pitchFamily="34" charset="0"/>
                        </a:rPr>
                        <a:t> 2016</a:t>
                      </a:r>
                      <a:endParaRPr lang="es-US" sz="1400" noProof="0">
                        <a:latin typeface="Tw Cen MT" pitchFamily="34" charset="0"/>
                      </a:endParaRPr>
                    </a:p>
                  </a:txBody>
                  <a:tcPr/>
                </a:tc>
              </a:tr>
              <a:tr h="3341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Realización de auditorías tributarias de cruce de información a las instituciones</a:t>
                      </a:r>
                      <a:r>
                        <a:rPr lang="es-DO" sz="1400" baseline="0" dirty="0" smtClean="0">
                          <a:latin typeface="Tw Cen MT" pitchFamily="34" charset="0"/>
                        </a:rPr>
                        <a:t> del Estado que manejan la mayor cantidad de recursos del Estado.</a:t>
                      </a:r>
                    </a:p>
                  </a:txBody>
                  <a:tcPr/>
                </a:tc>
                <a:tc>
                  <a:txBody>
                    <a:bodyPr/>
                    <a:lstStyle/>
                    <a:p>
                      <a:pPr algn="ctr"/>
                      <a:r>
                        <a:rPr lang="es-US" sz="1400" noProof="0" smtClean="0">
                          <a:latin typeface="Tw Cen MT" pitchFamily="34" charset="0"/>
                        </a:rPr>
                        <a:t>Número de auditorías tributarias de cruce de informacion </a:t>
                      </a:r>
                      <a:endParaRPr lang="es-US" sz="1400" noProof="0">
                        <a:latin typeface="Tw Cen MT" pitchFamily="34" charset="0"/>
                      </a:endParaRPr>
                    </a:p>
                  </a:txBody>
                  <a:tcPr/>
                </a:tc>
                <a:tc>
                  <a:txBody>
                    <a:bodyPr/>
                    <a:lstStyle/>
                    <a:p>
                      <a:pPr algn="ctr"/>
                      <a:r>
                        <a:rPr lang="es-US" sz="1400" noProof="0" dirty="0" smtClean="0">
                          <a:latin typeface="Tw Cen MT" pitchFamily="34" charset="0"/>
                        </a:rPr>
                        <a:t>Cámara</a:t>
                      </a:r>
                      <a:r>
                        <a:rPr lang="es-US" sz="1400" baseline="0" noProof="0" dirty="0" smtClean="0">
                          <a:latin typeface="Tw Cen MT" pitchFamily="34" charset="0"/>
                        </a:rPr>
                        <a:t> de Cuentas, Ministerio de la Presidencia, Oficinas Recaudadoras (DGII, DGA)</a:t>
                      </a:r>
                      <a:endParaRPr lang="es-US" sz="1400" noProof="0" dirty="0">
                        <a:latin typeface="Tw Cen MT" pitchFamily="34" charset="0"/>
                      </a:endParaRPr>
                    </a:p>
                  </a:txBody>
                  <a:tcPr/>
                </a:tc>
                <a:tc>
                  <a:txBody>
                    <a:bodyPr/>
                    <a:lstStyle/>
                    <a:p>
                      <a:pPr algn="ctr"/>
                      <a:r>
                        <a:rPr lang="es-US" sz="1400" noProof="0" dirty="0" smtClean="0">
                          <a:latin typeface="Tw Cen MT" pitchFamily="34" charset="0"/>
                        </a:rPr>
                        <a:t>Abr-Jun 2017</a:t>
                      </a:r>
                      <a:endParaRPr lang="es-US" sz="1400" noProof="0" dirty="0">
                        <a:latin typeface="Tw Cen MT" pitchFamily="34" charset="0"/>
                      </a:endParaRPr>
                    </a:p>
                  </a:txBody>
                  <a:tcPr/>
                </a:tc>
              </a:tr>
              <a:tr h="3341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aseline="0" dirty="0" smtClean="0">
                          <a:solidFill>
                            <a:schemeClr val="tx1"/>
                          </a:solidFill>
                          <a:latin typeface="Tw Cen MT" pitchFamily="34" charset="0"/>
                        </a:rPr>
                        <a:t>Reformar la Cámara de Cuentas, mejorar presupuesto</a:t>
                      </a:r>
                      <a:endParaRPr lang="es-DO" sz="1400" dirty="0" smtClean="0">
                        <a:solidFill>
                          <a:schemeClr val="tx1"/>
                        </a:solidFill>
                        <a:latin typeface="Tw Cen MT" pitchFamily="34" charset="0"/>
                      </a:endParaRPr>
                    </a:p>
                  </a:txBody>
                  <a:tcPr/>
                </a:tc>
                <a:tc>
                  <a:txBody>
                    <a:bodyPr/>
                    <a:lstStyle/>
                    <a:p>
                      <a:pPr algn="ctr"/>
                      <a:endParaRPr lang="es-US" sz="1400" noProof="0" dirty="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Cámara</a:t>
                      </a:r>
                      <a:r>
                        <a:rPr lang="es-US" sz="1400" baseline="0" noProof="0" dirty="0" smtClean="0">
                          <a:latin typeface="Tw Cen MT" pitchFamily="34" charset="0"/>
                        </a:rPr>
                        <a:t> de Cuentas, Ministerio de la Presidencia</a:t>
                      </a:r>
                      <a:endParaRPr lang="es-US" sz="1400" noProof="0" dirty="0" smtClean="0">
                        <a:latin typeface="Tw Cen MT" pitchFamily="34" charset="0"/>
                      </a:endParaRPr>
                    </a:p>
                  </a:txBody>
                  <a:tcPr/>
                </a:tc>
                <a:tc>
                  <a:txBody>
                    <a:bodyPr/>
                    <a:lstStyle/>
                    <a:p>
                      <a:pPr algn="ctr"/>
                      <a:endParaRPr lang="es-US" sz="1400" noProof="0" dirty="0">
                        <a:latin typeface="Tw Cen MT" pitchFamily="34" charset="0"/>
                      </a:endParaRPr>
                    </a:p>
                  </a:txBody>
                  <a:tcPr/>
                </a:tc>
              </a:tr>
              <a:tr h="28914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Desarrollo e implementación  de indicadores</a:t>
                      </a:r>
                      <a:r>
                        <a:rPr lang="es-DO" sz="1400" baseline="0" dirty="0" smtClean="0">
                          <a:latin typeface="Tw Cen MT" pitchFamily="34" charset="0"/>
                        </a:rPr>
                        <a:t> de productividad por institucion del Estado (empleados/ alumnos, empleados / instituciones supervisadas). </a:t>
                      </a:r>
                      <a:endParaRPr lang="es-DO" sz="1400" dirty="0" smtClean="0">
                        <a:latin typeface="Tw Cen MT" pitchFamily="34" charset="0"/>
                      </a:endParaRPr>
                    </a:p>
                  </a:txBody>
                  <a:tcPr/>
                </a:tc>
                <a:tc>
                  <a:txBody>
                    <a:bodyPr/>
                    <a:lstStyle/>
                    <a:p>
                      <a:pPr algn="ctr"/>
                      <a:endParaRPr lang="en-US" sz="1400" dirty="0">
                        <a:latin typeface="Tw Cen MT" pitchFamily="34" charset="0"/>
                      </a:endParaRPr>
                    </a:p>
                  </a:txBody>
                  <a:tcPr/>
                </a:tc>
                <a:tc>
                  <a:txBody>
                    <a:bodyPr/>
                    <a:lstStyle/>
                    <a:p>
                      <a:pPr algn="ctr"/>
                      <a:r>
                        <a:rPr lang="en-US" sz="1400" dirty="0" smtClean="0">
                          <a:latin typeface="Tw Cen MT" pitchFamily="34" charset="0"/>
                        </a:rPr>
                        <a:t>CONEP,</a:t>
                      </a:r>
                      <a:r>
                        <a:rPr lang="en-US" sz="1400" baseline="0" dirty="0" smtClean="0">
                          <a:latin typeface="Tw Cen MT" pitchFamily="34" charset="0"/>
                        </a:rPr>
                        <a:t> </a:t>
                      </a:r>
                      <a:r>
                        <a:rPr lang="en-US" sz="1400" baseline="0" dirty="0" err="1" smtClean="0">
                          <a:latin typeface="Tw Cen MT" pitchFamily="34" charset="0"/>
                        </a:rPr>
                        <a:t>Ministerio</a:t>
                      </a:r>
                      <a:r>
                        <a:rPr lang="en-US" sz="1400" baseline="0" dirty="0" smtClean="0">
                          <a:latin typeface="Tw Cen MT" pitchFamily="34" charset="0"/>
                        </a:rPr>
                        <a:t> de </a:t>
                      </a:r>
                      <a:r>
                        <a:rPr lang="en-US" sz="1400" baseline="0" dirty="0" err="1" smtClean="0">
                          <a:latin typeface="Tw Cen MT" pitchFamily="34" charset="0"/>
                        </a:rPr>
                        <a:t>Economía</a:t>
                      </a:r>
                      <a:r>
                        <a:rPr lang="en-US" sz="1400" baseline="0" dirty="0" smtClean="0">
                          <a:latin typeface="Tw Cen MT" pitchFamily="34" charset="0"/>
                        </a:rPr>
                        <a:t>, </a:t>
                      </a:r>
                      <a:r>
                        <a:rPr lang="en-US" sz="1400" baseline="0" dirty="0" err="1" smtClean="0">
                          <a:latin typeface="Tw Cen MT" pitchFamily="34" charset="0"/>
                        </a:rPr>
                        <a:t>Ministerio</a:t>
                      </a:r>
                      <a:r>
                        <a:rPr lang="en-US" sz="1400" baseline="0" dirty="0" smtClean="0">
                          <a:latin typeface="Tw Cen MT" pitchFamily="34" charset="0"/>
                        </a:rPr>
                        <a:t> de la </a:t>
                      </a:r>
                      <a:r>
                        <a:rPr lang="en-US" sz="1400" baseline="0" dirty="0" err="1" smtClean="0">
                          <a:latin typeface="Tw Cen MT" pitchFamily="34" charset="0"/>
                        </a:rPr>
                        <a:t>Presidencia</a:t>
                      </a:r>
                      <a:endParaRPr lang="en-US" sz="1400" dirty="0">
                        <a:latin typeface="Tw Cen MT" pitchFamily="34" charset="0"/>
                      </a:endParaRPr>
                    </a:p>
                  </a:txBody>
                  <a:tcPr/>
                </a:tc>
                <a:tc>
                  <a:txBody>
                    <a:bodyPr/>
                    <a:lstStyle/>
                    <a:p>
                      <a:pPr algn="ctr"/>
                      <a:r>
                        <a:rPr lang="en-US" sz="1400" dirty="0" smtClean="0">
                          <a:latin typeface="Tw Cen MT" pitchFamily="34" charset="0"/>
                        </a:rPr>
                        <a:t>Oct-</a:t>
                      </a:r>
                      <a:r>
                        <a:rPr lang="en-US" sz="1400" dirty="0" err="1" smtClean="0">
                          <a:latin typeface="Tw Cen MT" pitchFamily="34" charset="0"/>
                        </a:rPr>
                        <a:t>Dic</a:t>
                      </a:r>
                      <a:r>
                        <a:rPr lang="en-US" sz="1400" baseline="0" dirty="0" smtClean="0">
                          <a:latin typeface="Tw Cen MT" pitchFamily="34" charset="0"/>
                        </a:rPr>
                        <a:t> 2016</a:t>
                      </a:r>
                      <a:endParaRPr lang="en-US" sz="1400" dirty="0">
                        <a:latin typeface="Tw Cen MT" pitchFamily="34" charset="0"/>
                      </a:endParaRPr>
                    </a:p>
                  </a:txBody>
                  <a:tcPr/>
                </a:tc>
              </a:tr>
            </a:tbl>
          </a:graphicData>
        </a:graphic>
      </p:graphicFrame>
    </p:spTree>
    <p:extLst>
      <p:ext uri="{BB962C8B-B14F-4D97-AF65-F5344CB8AC3E}">
        <p14:creationId xmlns:p14="http://schemas.microsoft.com/office/powerpoint/2010/main" val="31191347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2126864"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Objetivos</a:t>
            </a:r>
            <a:endParaRPr lang="en-US" altLang="en-US" sz="4000" dirty="0">
              <a:solidFill>
                <a:prstClr val="white"/>
              </a:solidFill>
              <a:latin typeface="Tw Cen MT" pitchFamily="34" charset="0"/>
            </a:endParaRPr>
          </a:p>
        </p:txBody>
      </p:sp>
      <p:sp>
        <p:nvSpPr>
          <p:cNvPr id="4" name="Content Placeholder 3"/>
          <p:cNvSpPr>
            <a:spLocks noGrp="1"/>
          </p:cNvSpPr>
          <p:nvPr>
            <p:ph idx="1"/>
          </p:nvPr>
        </p:nvSpPr>
        <p:spPr/>
        <p:txBody>
          <a:bodyPr>
            <a:normAutofit/>
          </a:bodyPr>
          <a:lstStyle/>
          <a:p>
            <a:pPr>
              <a:spcAft>
                <a:spcPts val="600"/>
              </a:spcAft>
              <a:buClr>
                <a:schemeClr val="accent5">
                  <a:lumMod val="75000"/>
                </a:schemeClr>
              </a:buClr>
              <a:buFont typeface="Wingdings" pitchFamily="2" charset="2"/>
              <a:buChar char="§"/>
            </a:pPr>
            <a:r>
              <a:rPr lang="es-DO" sz="3600" dirty="0" smtClean="0">
                <a:latin typeface="Tw Cen MT" pitchFamily="34" charset="0"/>
              </a:rPr>
              <a:t>Compartir antecedentes y metodología </a:t>
            </a:r>
          </a:p>
          <a:p>
            <a:pPr>
              <a:spcAft>
                <a:spcPts val="600"/>
              </a:spcAft>
              <a:buClr>
                <a:schemeClr val="accent5">
                  <a:lumMod val="75000"/>
                </a:schemeClr>
              </a:buClr>
              <a:buFont typeface="Wingdings" pitchFamily="2" charset="2"/>
              <a:buChar char="§"/>
            </a:pPr>
            <a:r>
              <a:rPr lang="es-DO" sz="3600" dirty="0" smtClean="0">
                <a:latin typeface="Tw Cen MT" pitchFamily="34" charset="0"/>
              </a:rPr>
              <a:t>Mostrar los resultados de las mesas de trabajo </a:t>
            </a:r>
            <a:r>
              <a:rPr lang="es-DO" sz="3600" b="1" dirty="0" smtClean="0">
                <a:latin typeface="Tw Cen MT" pitchFamily="34" charset="0"/>
              </a:rPr>
              <a:t>(media hora por mesa)</a:t>
            </a:r>
          </a:p>
          <a:p>
            <a:pPr>
              <a:spcAft>
                <a:spcPts val="600"/>
              </a:spcAft>
              <a:buClr>
                <a:schemeClr val="accent5">
                  <a:lumMod val="75000"/>
                </a:schemeClr>
              </a:buClr>
              <a:buFont typeface="Wingdings" pitchFamily="2" charset="2"/>
              <a:buChar char="§"/>
            </a:pPr>
            <a:r>
              <a:rPr lang="es-DO" sz="3600" dirty="0" smtClean="0">
                <a:latin typeface="Tw Cen MT" pitchFamily="34" charset="0"/>
              </a:rPr>
              <a:t>Abrir espacio de discusión y validación final</a:t>
            </a:r>
          </a:p>
          <a:p>
            <a:pPr>
              <a:spcAft>
                <a:spcPts val="600"/>
              </a:spcAft>
              <a:buClr>
                <a:schemeClr val="accent5">
                  <a:lumMod val="75000"/>
                </a:schemeClr>
              </a:buClr>
              <a:buFont typeface="Wingdings" pitchFamily="2" charset="2"/>
              <a:buChar char="§"/>
            </a:pPr>
            <a:r>
              <a:rPr lang="es-DO" sz="3600" dirty="0" smtClean="0">
                <a:latin typeface="Tw Cen MT" pitchFamily="34" charset="0"/>
              </a:rPr>
              <a:t>Presentar proceso de priorización en plenaria</a:t>
            </a:r>
            <a:endParaRPr lang="es-DO" sz="3600" dirty="0">
              <a:latin typeface="Tw Cen MT" pitchFamily="34" charset="0"/>
            </a:endParaRPr>
          </a:p>
        </p:txBody>
      </p:sp>
      <p:pic>
        <p:nvPicPr>
          <p:cNvPr id="2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013820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410169174"/>
              </p:ext>
            </p:extLst>
          </p:nvPr>
        </p:nvGraphicFramePr>
        <p:xfrm>
          <a:off x="214952" y="1249681"/>
          <a:ext cx="8732674" cy="4754879"/>
        </p:xfrm>
        <a:graphic>
          <a:graphicData uri="http://schemas.openxmlformats.org/drawingml/2006/table">
            <a:tbl>
              <a:tblPr firstRow="1" bandRow="1">
                <a:tableStyleId>{BC89EF96-8CEA-46FF-86C4-4CE0E7609802}</a:tableStyleId>
              </a:tblPr>
              <a:tblGrid>
                <a:gridCol w="3899848"/>
                <a:gridCol w="1905000"/>
                <a:gridCol w="1600200"/>
                <a:gridCol w="1327626"/>
              </a:tblGrid>
              <a:tr h="12208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5421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Creación</a:t>
                      </a:r>
                      <a:r>
                        <a:rPr lang="es-DO" sz="1400" baseline="0" dirty="0" smtClean="0">
                          <a:latin typeface="Tw Cen MT" pitchFamily="34" charset="0"/>
                        </a:rPr>
                        <a:t> de la Oficina Congresual de Presupuesto y Análisis Económico (OCPAE). Principales objetivos de la OCPAE:</a:t>
                      </a: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baseline="0" dirty="0" smtClean="0">
                          <a:latin typeface="Tw Cen MT" pitchFamily="34" charset="0"/>
                        </a:rPr>
                        <a:t>Fortalecer al Congreso Nacional en el análisis del presupuesto y el impacto socioeconómico de los proyectos de ley;</a:t>
                      </a:r>
                    </a:p>
                    <a:p>
                      <a:pPr marL="0" marR="0" lvl="2" indent="0" algn="l" defTabSz="914400" rtl="0" eaLnBrk="1" fontAlgn="auto" latinLnBrk="0" hangingPunct="1">
                        <a:lnSpc>
                          <a:spcPct val="100000"/>
                        </a:lnSpc>
                        <a:spcBef>
                          <a:spcPts val="0"/>
                        </a:spcBef>
                        <a:spcAft>
                          <a:spcPts val="0"/>
                        </a:spcAft>
                        <a:buClrTx/>
                        <a:buSzTx/>
                        <a:buFont typeface="Arial"/>
                        <a:buNone/>
                        <a:tabLst/>
                        <a:defRPr/>
                      </a:pPr>
                      <a:endParaRPr lang="es-DO" sz="1200" baseline="0" dirty="0" smtClean="0">
                        <a:latin typeface="Tw Cen MT" pitchFamily="34" charset="0"/>
                      </a:endParaRP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dirty="0" smtClean="0">
                          <a:latin typeface="Tw Cen MT" pitchFamily="34" charset="0"/>
                        </a:rPr>
                        <a:t>Fortalecer al Congreso Nacional en su función de</a:t>
                      </a:r>
                      <a:r>
                        <a:rPr lang="es-DO" sz="1200" baseline="0" dirty="0" smtClean="0">
                          <a:latin typeface="Tw Cen MT" pitchFamily="34" charset="0"/>
                        </a:rPr>
                        <a:t> control de la ejecución presupuestaria</a:t>
                      </a:r>
                      <a:r>
                        <a:rPr lang="es-DO" sz="1200" dirty="0" smtClean="0">
                          <a:latin typeface="Tw Cen MT" pitchFamily="34" charset="0"/>
                        </a:rPr>
                        <a:t> </a:t>
                      </a:r>
                      <a:endParaRPr lang="en-US" sz="1200" dirty="0" smtClean="0">
                        <a:latin typeface="Tw Cen MT" pitchFamily="34" charset="0"/>
                      </a:endParaRPr>
                    </a:p>
                  </a:txBody>
                  <a:tcPr/>
                </a:tc>
                <a:tc>
                  <a:txBody>
                    <a:bodyPr/>
                    <a:lstStyle/>
                    <a:p>
                      <a:pPr algn="ctr"/>
                      <a:r>
                        <a:rPr lang="es-US" sz="1400" noProof="0" dirty="0" smtClean="0">
                          <a:latin typeface="Tw Cen MT" pitchFamily="34" charset="0"/>
                        </a:rPr>
                        <a:t>Creación de la OCPAE mediante</a:t>
                      </a:r>
                      <a:r>
                        <a:rPr lang="es-US" sz="1400" baseline="0" noProof="0" dirty="0" smtClean="0">
                          <a:latin typeface="Tw Cen MT" pitchFamily="34" charset="0"/>
                        </a:rPr>
                        <a:t> la promulgación</a:t>
                      </a:r>
                      <a:r>
                        <a:rPr lang="es-US" sz="1400" noProof="0" dirty="0" smtClean="0">
                          <a:latin typeface="Tw Cen MT" pitchFamily="34" charset="0"/>
                        </a:rPr>
                        <a:t> </a:t>
                      </a:r>
                      <a:r>
                        <a:rPr lang="es-US" sz="1400" baseline="0" noProof="0" dirty="0" smtClean="0">
                          <a:latin typeface="Tw Cen MT" pitchFamily="34" charset="0"/>
                        </a:rPr>
                        <a:t>Ley de Responsabilidad y Transparencia Fiscal</a:t>
                      </a:r>
                      <a:endParaRPr lang="es-US" sz="1400" noProof="0" dirty="0">
                        <a:latin typeface="Tw Cen MT" pitchFamily="34" charset="0"/>
                      </a:endParaRPr>
                    </a:p>
                  </a:txBody>
                  <a:tcPr/>
                </a:tc>
                <a:tc>
                  <a:txBody>
                    <a:bodyPr/>
                    <a:lstStyle/>
                    <a:p>
                      <a:pPr algn="ctr"/>
                      <a:r>
                        <a:rPr lang="es-US" sz="1400" noProof="0" smtClean="0">
                          <a:latin typeface="Tw Cen MT" pitchFamily="34" charset="0"/>
                        </a:rPr>
                        <a:t>CONEP,</a:t>
                      </a:r>
                      <a:r>
                        <a:rPr lang="es-US" sz="1400" baseline="0" noProof="0" smtClean="0">
                          <a:latin typeface="Tw Cen MT" pitchFamily="34" charset="0"/>
                        </a:rPr>
                        <a:t> AIRD, Congreso</a:t>
                      </a:r>
                      <a:endParaRPr lang="es-US" sz="1400" noProof="0">
                        <a:latin typeface="Tw Cen MT" pitchFamily="34" charset="0"/>
                      </a:endParaRPr>
                    </a:p>
                  </a:txBody>
                  <a:tcPr/>
                </a:tc>
                <a:tc>
                  <a:txBody>
                    <a:bodyPr/>
                    <a:lstStyle/>
                    <a:p>
                      <a:pPr algn="ctr"/>
                      <a:r>
                        <a:rPr lang="es-US" sz="1400" noProof="0" smtClean="0">
                          <a:latin typeface="Tw Cen MT" pitchFamily="34" charset="0"/>
                        </a:rPr>
                        <a:t>Oct-Dic</a:t>
                      </a:r>
                      <a:r>
                        <a:rPr lang="es-US" sz="1400" baseline="0" noProof="0" smtClean="0">
                          <a:latin typeface="Tw Cen MT" pitchFamily="34" charset="0"/>
                        </a:rPr>
                        <a:t> 2016</a:t>
                      </a:r>
                      <a:endParaRPr lang="es-US" sz="1400" noProof="0">
                        <a:latin typeface="Tw Cen MT" pitchFamily="34" charset="0"/>
                      </a:endParaRPr>
                    </a:p>
                  </a:txBody>
                  <a:tcPr/>
                </a:tc>
              </a:tr>
              <a:tr h="3341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Establecimiento</a:t>
                      </a:r>
                      <a:r>
                        <a:rPr lang="es-DO" sz="1400" baseline="0" dirty="0" smtClean="0">
                          <a:latin typeface="Tw Cen MT" pitchFamily="34" charset="0"/>
                        </a:rPr>
                        <a:t> de r</a:t>
                      </a:r>
                      <a:r>
                        <a:rPr lang="es-DO" sz="1400" dirty="0" smtClean="0">
                          <a:latin typeface="Tw Cen MT" pitchFamily="34" charset="0"/>
                        </a:rPr>
                        <a:t>eglas para inversiones</a:t>
                      </a:r>
                      <a:r>
                        <a:rPr lang="es-DO" sz="1400" baseline="0" dirty="0" smtClean="0">
                          <a:latin typeface="Tw Cen MT" pitchFamily="34" charset="0"/>
                        </a:rPr>
                        <a:t> públicas y para su financiamiento:</a:t>
                      </a:r>
                      <a:endParaRPr lang="es-DO" sz="1400" dirty="0" smtClean="0">
                        <a:latin typeface="Tw Cen MT" pitchFamily="34" charset="0"/>
                      </a:endParaRP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DO" sz="1200" kern="1200" noProof="0" dirty="0" smtClean="0">
                          <a:solidFill>
                            <a:schemeClr val="dk1"/>
                          </a:solidFill>
                          <a:effectLst/>
                          <a:latin typeface="Tw Cen MT" pitchFamily="34" charset="0"/>
                          <a:ea typeface="+mn-ea"/>
                          <a:cs typeface="+mn-cs"/>
                        </a:rPr>
                        <a:t>Establecer</a:t>
                      </a:r>
                      <a:r>
                        <a:rPr lang="es-DO" sz="1200" kern="1200" baseline="0" noProof="0" dirty="0" smtClean="0">
                          <a:solidFill>
                            <a:schemeClr val="dk1"/>
                          </a:solidFill>
                          <a:effectLst/>
                          <a:latin typeface="Tw Cen MT" pitchFamily="34" charset="0"/>
                          <a:ea typeface="+mn-ea"/>
                          <a:cs typeface="+mn-cs"/>
                        </a:rPr>
                        <a:t> requerimiento de c</a:t>
                      </a:r>
                      <a:r>
                        <a:rPr lang="es-DO" sz="1200" kern="1200" noProof="0" dirty="0" smtClean="0">
                          <a:solidFill>
                            <a:schemeClr val="dk1"/>
                          </a:solidFill>
                          <a:effectLst/>
                          <a:latin typeface="Tw Cen MT" pitchFamily="34" charset="0"/>
                          <a:ea typeface="+mn-ea"/>
                          <a:cs typeface="+mn-cs"/>
                        </a:rPr>
                        <a:t>erficación Ministerio de Economía,</a:t>
                      </a:r>
                      <a:r>
                        <a:rPr lang="es-DO" sz="1200" kern="1200" baseline="0" noProof="0" dirty="0" smtClean="0">
                          <a:solidFill>
                            <a:schemeClr val="dk1"/>
                          </a:solidFill>
                          <a:effectLst/>
                          <a:latin typeface="Tw Cen MT" pitchFamily="34" charset="0"/>
                          <a:ea typeface="+mn-ea"/>
                          <a:cs typeface="+mn-cs"/>
                        </a:rPr>
                        <a:t> Planificación y Desarrollo (MEPyD)</a:t>
                      </a:r>
                      <a:r>
                        <a:rPr lang="es-DO" sz="1200" kern="1200" noProof="0" dirty="0" smtClean="0">
                          <a:solidFill>
                            <a:schemeClr val="dk1"/>
                          </a:solidFill>
                          <a:effectLst/>
                          <a:latin typeface="Tw Cen MT" pitchFamily="34" charset="0"/>
                          <a:ea typeface="+mn-ea"/>
                          <a:cs typeface="+mn-cs"/>
                        </a:rPr>
                        <a:t> de la viabilidad técnica, financiera, económica y social de proyectos a ser financiados con</a:t>
                      </a:r>
                      <a:r>
                        <a:rPr lang="es-DO" sz="1200" kern="1200" baseline="0" noProof="0" dirty="0" smtClean="0">
                          <a:solidFill>
                            <a:schemeClr val="dk1"/>
                          </a:solidFill>
                          <a:effectLst/>
                          <a:latin typeface="Tw Cen MT" pitchFamily="34" charset="0"/>
                          <a:ea typeface="+mn-ea"/>
                          <a:cs typeface="+mn-cs"/>
                        </a:rPr>
                        <a:t> endeudamiento público;</a:t>
                      </a:r>
                      <a:endParaRPr lang="es-DO" sz="1200" kern="1200" noProof="0" dirty="0" smtClean="0">
                        <a:solidFill>
                          <a:schemeClr val="dk1"/>
                        </a:solidFill>
                        <a:effectLst/>
                        <a:latin typeface="Tw Cen MT" pitchFamily="34" charset="0"/>
                        <a:ea typeface="+mn-ea"/>
                        <a:cs typeface="+mn-cs"/>
                      </a:endParaRP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ES_tradnl" sz="1200" kern="1200" dirty="0" smtClean="0">
                          <a:solidFill>
                            <a:schemeClr val="dk1"/>
                          </a:solidFill>
                          <a:effectLst/>
                          <a:latin typeface="Tw Cen MT" pitchFamily="34" charset="0"/>
                          <a:ea typeface="+mn-ea"/>
                          <a:cs typeface="+mn-cs"/>
                        </a:rPr>
                        <a:t>Los proyectos</a:t>
                      </a:r>
                      <a:r>
                        <a:rPr lang="es-ES_tradnl" sz="1200" kern="1200" baseline="0" dirty="0" smtClean="0">
                          <a:solidFill>
                            <a:schemeClr val="dk1"/>
                          </a:solidFill>
                          <a:effectLst/>
                          <a:latin typeface="Tw Cen MT" pitchFamily="34" charset="0"/>
                          <a:ea typeface="+mn-ea"/>
                          <a:cs typeface="+mn-cs"/>
                        </a:rPr>
                        <a:t> deben</a:t>
                      </a:r>
                      <a:r>
                        <a:rPr lang="es-ES_tradnl" sz="1200" kern="1200" dirty="0" smtClean="0">
                          <a:solidFill>
                            <a:schemeClr val="dk1"/>
                          </a:solidFill>
                          <a:effectLst/>
                          <a:latin typeface="Tw Cen MT" pitchFamily="34" charset="0"/>
                          <a:ea typeface="+mn-ea"/>
                          <a:cs typeface="+mn-cs"/>
                        </a:rPr>
                        <a:t> ser declarados como prioritarios por el </a:t>
                      </a:r>
                      <a:r>
                        <a:rPr lang="es-DO" sz="1200" kern="1200" baseline="0" noProof="0" dirty="0" smtClean="0">
                          <a:solidFill>
                            <a:schemeClr val="dk1"/>
                          </a:solidFill>
                          <a:effectLst/>
                          <a:latin typeface="Tw Cen MT" pitchFamily="34" charset="0"/>
                          <a:ea typeface="+mn-ea"/>
                          <a:cs typeface="+mn-cs"/>
                        </a:rPr>
                        <a:t>MEPyD</a:t>
                      </a:r>
                      <a:r>
                        <a:rPr lang="es-ES_tradnl" sz="1200" kern="1200" baseline="0" noProof="0" dirty="0" smtClean="0">
                          <a:solidFill>
                            <a:schemeClr val="dk1"/>
                          </a:solidFill>
                          <a:effectLst/>
                          <a:latin typeface="Tw Cen MT" pitchFamily="34" charset="0"/>
                          <a:ea typeface="+mn-ea"/>
                          <a:cs typeface="+mn-cs"/>
                        </a:rPr>
                        <a:t>;</a:t>
                      </a:r>
                      <a:endParaRPr lang="es-ES_tradnl" sz="1200" kern="1200" dirty="0" smtClean="0">
                        <a:solidFill>
                          <a:schemeClr val="dk1"/>
                        </a:solidFill>
                        <a:effectLst/>
                        <a:latin typeface="Tw Cen MT" pitchFamily="34" charset="0"/>
                        <a:ea typeface="+mn-ea"/>
                        <a:cs typeface="+mn-cs"/>
                      </a:endParaRP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ES_tradnl" sz="1200" kern="1200" dirty="0" smtClean="0">
                          <a:solidFill>
                            <a:schemeClr val="dk1"/>
                          </a:solidFill>
                          <a:effectLst/>
                          <a:latin typeface="Tw Cen MT" pitchFamily="34" charset="0"/>
                          <a:ea typeface="+mn-ea"/>
                          <a:cs typeface="+mn-cs"/>
                        </a:rPr>
                        <a:t>Créditos no podrán suponer violación a</a:t>
                      </a:r>
                      <a:r>
                        <a:rPr lang="es-ES_tradnl" sz="1200" kern="1200" baseline="0" dirty="0" smtClean="0">
                          <a:solidFill>
                            <a:schemeClr val="dk1"/>
                          </a:solidFill>
                          <a:effectLst/>
                          <a:latin typeface="Tw Cen MT" pitchFamily="34" charset="0"/>
                          <a:ea typeface="+mn-ea"/>
                          <a:cs typeface="+mn-cs"/>
                        </a:rPr>
                        <a:t> los</a:t>
                      </a:r>
                      <a:r>
                        <a:rPr lang="es-ES_tradnl" sz="1200" kern="1200" dirty="0" smtClean="0">
                          <a:solidFill>
                            <a:schemeClr val="dk1"/>
                          </a:solidFill>
                          <a:effectLst/>
                          <a:latin typeface="Tw Cen MT" pitchFamily="34" charset="0"/>
                          <a:ea typeface="+mn-ea"/>
                          <a:cs typeface="+mn-cs"/>
                        </a:rPr>
                        <a:t> límites endeudamiento</a:t>
                      </a:r>
                      <a:r>
                        <a:rPr lang="es-ES_tradnl" sz="1200" kern="1200" baseline="0" dirty="0" smtClean="0">
                          <a:solidFill>
                            <a:schemeClr val="dk1"/>
                          </a:solidFill>
                          <a:effectLst/>
                          <a:latin typeface="Tw Cen MT" pitchFamily="34" charset="0"/>
                          <a:ea typeface="+mn-ea"/>
                          <a:cs typeface="+mn-cs"/>
                        </a:rPr>
                        <a:t> establecidos</a:t>
                      </a:r>
                      <a:r>
                        <a:rPr lang="es-ES_tradnl" sz="1200" kern="1200" dirty="0" smtClean="0">
                          <a:solidFill>
                            <a:schemeClr val="dk1"/>
                          </a:solidFill>
                          <a:effectLst/>
                          <a:latin typeface="Tw Cen MT" pitchFamily="34" charset="0"/>
                          <a:ea typeface="+mn-ea"/>
                          <a:cs typeface="+mn-cs"/>
                        </a:rPr>
                        <a:t> por ley; </a:t>
                      </a: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s-ES_tradnl" sz="1200" kern="1200" dirty="0" smtClean="0">
                          <a:solidFill>
                            <a:schemeClr val="dk1"/>
                          </a:solidFill>
                          <a:effectLst/>
                          <a:latin typeface="Tw Cen MT" pitchFamily="34" charset="0"/>
                          <a:ea typeface="+mn-ea"/>
                          <a:cs typeface="+mn-cs"/>
                        </a:rPr>
                        <a:t>Proyectos</a:t>
                      </a:r>
                      <a:r>
                        <a:rPr lang="es-ES_tradnl" sz="1200" kern="1200" baseline="0" dirty="0" smtClean="0">
                          <a:solidFill>
                            <a:schemeClr val="dk1"/>
                          </a:solidFill>
                          <a:effectLst/>
                          <a:latin typeface="Tw Cen MT" pitchFamily="34" charset="0"/>
                          <a:ea typeface="+mn-ea"/>
                          <a:cs typeface="+mn-cs"/>
                        </a:rPr>
                        <a:t> deberán contar con d</a:t>
                      </a:r>
                      <a:r>
                        <a:rPr lang="es-ES_tradnl" sz="1200" kern="1200" dirty="0" smtClean="0">
                          <a:solidFill>
                            <a:schemeClr val="dk1"/>
                          </a:solidFill>
                          <a:effectLst/>
                          <a:latin typeface="Tw Cen MT" pitchFamily="34" charset="0"/>
                          <a:ea typeface="+mn-ea"/>
                          <a:cs typeface="+mn-cs"/>
                        </a:rPr>
                        <a:t>ictamen favorable del Consejo de la Deuda Pública.  </a:t>
                      </a:r>
                      <a:endParaRPr lang="es-DO" sz="1200" kern="1200" noProof="0" dirty="0" smtClean="0">
                        <a:solidFill>
                          <a:schemeClr val="dk1"/>
                        </a:solidFill>
                        <a:effectLst/>
                        <a:latin typeface="Tw Cen MT" pitchFamily="34" charset="0"/>
                        <a:ea typeface="+mn-ea"/>
                        <a:cs typeface="+mn-cs"/>
                      </a:endParaRPr>
                    </a:p>
                  </a:txBody>
                  <a:tcPr/>
                </a:tc>
                <a:tc>
                  <a:txBody>
                    <a:bodyPr/>
                    <a:lstStyle/>
                    <a:p>
                      <a:pPr algn="ctr"/>
                      <a:r>
                        <a:rPr lang="es-US" sz="1400" noProof="0" smtClean="0">
                          <a:latin typeface="Tw Cen MT" pitchFamily="34" charset="0"/>
                        </a:rPr>
                        <a:t>Creación de reglas sobre</a:t>
                      </a:r>
                      <a:r>
                        <a:rPr lang="es-US" sz="1400" baseline="0" noProof="0" smtClean="0">
                          <a:latin typeface="Tw Cen MT" pitchFamily="34" charset="0"/>
                        </a:rPr>
                        <a:t> endeudamiento por medio de la promulgación de Ley de Responsabilidad y Transparencia Fiscal</a:t>
                      </a: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CONEP,</a:t>
                      </a:r>
                      <a:r>
                        <a:rPr lang="es-US" sz="1400" baseline="0" noProof="0" smtClean="0">
                          <a:latin typeface="Tw Cen MT" pitchFamily="34" charset="0"/>
                        </a:rPr>
                        <a:t> AIRD, Ministerio Presidencia, Congreso</a:t>
                      </a:r>
                      <a:endParaRPr lang="es-US" sz="1400" noProof="0" smtClean="0">
                        <a:latin typeface="Tw Cen MT" pitchFamily="34" charset="0"/>
                      </a:endParaRPr>
                    </a:p>
                  </a:txBody>
                  <a:tcPr/>
                </a:tc>
                <a:tc>
                  <a:txBody>
                    <a:bodyPr/>
                    <a:lstStyle/>
                    <a:p>
                      <a:pPr algn="ctr"/>
                      <a:r>
                        <a:rPr lang="es-US" sz="1400" noProof="0" dirty="0" smtClean="0">
                          <a:latin typeface="Tw Cen MT" pitchFamily="34" charset="0"/>
                        </a:rPr>
                        <a:t>Oct-Dic</a:t>
                      </a:r>
                      <a:r>
                        <a:rPr lang="es-US" sz="1400" baseline="0" noProof="0" dirty="0" smtClean="0">
                          <a:latin typeface="Tw Cen MT" pitchFamily="34" charset="0"/>
                        </a:rPr>
                        <a:t> 2016</a:t>
                      </a:r>
                      <a:endParaRPr lang="es-US"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16208712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880502257"/>
              </p:ext>
            </p:extLst>
          </p:nvPr>
        </p:nvGraphicFramePr>
        <p:xfrm>
          <a:off x="76199" y="2364472"/>
          <a:ext cx="8961277" cy="204216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En 1992 se realizó una revisión al Código Tributario (Ley 11-92) para simplificarlo. Sin embargo, con el transcurso del tiempo se han producido reformas tributarias que han aumentado la complejidad del sistema fiscal. Adicionalmente, se han producido una cantidad significativa de resoluciones y normas con el objetivo de atacar el problema de la evasión. Sin embargo, estas resoluciones y normas han ido creando, como efecto secundario, una estructura tributaria complicada, de difícil cumplimiento y de alto costo para los contribuyentes, especialmente para aquellos de menor tamaño, que inciden en las decisiones de formalidad de los sectores productivos. Por consiguiente. el 56% de la mano de obra activa en el país trabaja en el sector informal de acuerdo a la Encuesta de Fuerza de Trabajo del Banco Central a abril 2014. Este sector se caracteriza por una alta evasión fiscal que representa inequidad e injusticia frente al sector contribuyente.</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585765940"/>
              </p:ext>
            </p:extLst>
          </p:nvPr>
        </p:nvGraphicFramePr>
        <p:xfrm>
          <a:off x="76200" y="4482152"/>
          <a:ext cx="4953000" cy="2316480"/>
        </p:xfrm>
        <a:graphic>
          <a:graphicData uri="http://schemas.openxmlformats.org/drawingml/2006/table">
            <a:tbl>
              <a:tblPr bandRow="1">
                <a:tableStyleId>{3B4B98B0-60AC-42C2-AFA5-B58CD77FA1E5}</a:tableStyleId>
              </a:tblPr>
              <a:tblGrid>
                <a:gridCol w="4953000"/>
              </a:tblGrid>
              <a:tr h="1592240">
                <a:tc>
                  <a:txBody>
                    <a:bodyPr/>
                    <a:lstStyle/>
                    <a:p>
                      <a:pPr algn="just"/>
                      <a:r>
                        <a:rPr lang="en-US" sz="1600" b="1" dirty="0" smtClean="0">
                          <a:latin typeface="Tw Cen MT" pitchFamily="34" charset="0"/>
                        </a:rPr>
                        <a:t>Objetivo 3:</a:t>
                      </a:r>
                    </a:p>
                    <a:p>
                      <a:pPr marL="177800" marR="0" indent="-177800" algn="l" defTabSz="457200" rtl="0" eaLnBrk="1" fontAlgn="auto" latinLnBrk="0" hangingPunct="1">
                        <a:lnSpc>
                          <a:spcPct val="100000"/>
                        </a:lnSpc>
                        <a:spcBef>
                          <a:spcPts val="0"/>
                        </a:spcBef>
                        <a:spcAft>
                          <a:spcPts val="0"/>
                        </a:spcAft>
                        <a:buClrTx/>
                        <a:buSzTx/>
                        <a:buFont typeface="+mj-lt"/>
                        <a:buAutoNum type="arabicPeriod"/>
                        <a:tabLst/>
                        <a:defRPr/>
                      </a:pPr>
                      <a:r>
                        <a:rPr lang="es-ES_tradnl" sz="1300" dirty="0" smtClean="0">
                          <a:latin typeface="Tw Cen MT" pitchFamily="34" charset="0"/>
                        </a:rPr>
                        <a:t>Simplificar y modernizar el código tributario de forma tal que el mismo permita al contribuyente cumplir fácilmente con sus deberes impositivos, evitando la creación de costos administrativos adicionales y pérdidas de tiempo. </a:t>
                      </a:r>
                      <a:endParaRPr lang="es-ES_tradnl" sz="1300" noProof="0" dirty="0" smtClean="0">
                        <a:latin typeface="Tw Cen MT" pitchFamily="34" charset="0"/>
                      </a:endParaRPr>
                    </a:p>
                    <a:p>
                      <a:pPr marL="177800" marR="0" indent="-177800" algn="l" defTabSz="457200" rtl="0" eaLnBrk="1" fontAlgn="auto" latinLnBrk="0" hangingPunct="1">
                        <a:lnSpc>
                          <a:spcPct val="100000"/>
                        </a:lnSpc>
                        <a:spcBef>
                          <a:spcPts val="0"/>
                        </a:spcBef>
                        <a:spcAft>
                          <a:spcPts val="0"/>
                        </a:spcAft>
                        <a:buClrTx/>
                        <a:buSzTx/>
                        <a:buFont typeface="+mj-lt"/>
                        <a:buAutoNum type="arabicPeriod"/>
                        <a:tabLst/>
                        <a:defRPr/>
                      </a:pPr>
                      <a:r>
                        <a:rPr lang="es-ES_tradnl" sz="1300" noProof="0" dirty="0" smtClean="0">
                          <a:latin typeface="Tw Cen MT" pitchFamily="34" charset="0"/>
                        </a:rPr>
                        <a:t>Crear los incentivos adecuados para fomentar la formalización de este sector informal de manera que ingresen al sistema de contribución y disminuir la evasión. </a:t>
                      </a:r>
                    </a:p>
                    <a:p>
                      <a:pPr marL="177800" marR="0" indent="-177800" algn="l" defTabSz="457200" rtl="0" eaLnBrk="1" fontAlgn="auto" latinLnBrk="0" hangingPunct="1">
                        <a:lnSpc>
                          <a:spcPct val="100000"/>
                        </a:lnSpc>
                        <a:spcBef>
                          <a:spcPts val="0"/>
                        </a:spcBef>
                        <a:spcAft>
                          <a:spcPts val="0"/>
                        </a:spcAft>
                        <a:buClrTx/>
                        <a:buSzTx/>
                        <a:buFont typeface="+mj-lt"/>
                        <a:buAutoNum type="arabicPeriod"/>
                        <a:tabLst/>
                        <a:defRPr/>
                      </a:pPr>
                      <a:r>
                        <a:rPr lang="es-ES_tradnl" sz="1300" noProof="0" dirty="0" smtClean="0">
                          <a:latin typeface="Tw Cen MT" pitchFamily="34" charset="0"/>
                        </a:rPr>
                        <a:t>Fortalecer la aplicación de las sanciones adecuadas para  reducir las prácticas de evasión que se dan a todos los niveles de los sectores productivos del país.</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390542023"/>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Peter </a:t>
                      </a:r>
                      <a:r>
                        <a:rPr lang="en-US" sz="1600" dirty="0" err="1" smtClean="0">
                          <a:solidFill>
                            <a:schemeClr val="tx1">
                              <a:lumMod val="85000"/>
                              <a:lumOff val="15000"/>
                            </a:schemeClr>
                          </a:solidFill>
                          <a:latin typeface="Tw Cen MT" pitchFamily="34" charset="0"/>
                        </a:rPr>
                        <a:t>Prazmowski</a:t>
                      </a:r>
                      <a:r>
                        <a:rPr lang="en-US" sz="1600" dirty="0" smtClean="0">
                          <a:solidFill>
                            <a:schemeClr val="tx1">
                              <a:lumMod val="85000"/>
                              <a:lumOff val="15000"/>
                            </a:schemeClr>
                          </a:solidFill>
                          <a:latin typeface="Tw Cen MT" pitchFamily="34" charset="0"/>
                        </a:rPr>
                        <a:t> </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695213488"/>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Política Fiscal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708223405"/>
              </p:ext>
            </p:extLst>
          </p:nvPr>
        </p:nvGraphicFramePr>
        <p:xfrm>
          <a:off x="5105400" y="4482152"/>
          <a:ext cx="3932076" cy="2299648"/>
        </p:xfrm>
        <a:graphic>
          <a:graphicData uri="http://schemas.openxmlformats.org/drawingml/2006/table">
            <a:tbl>
              <a:tblPr firstRow="1" bandRow="1">
                <a:tableStyleId>{3B4B98B0-60AC-42C2-AFA5-B58CD77FA1E5}</a:tableStyleId>
              </a:tblPr>
              <a:tblGrid>
                <a:gridCol w="3932076"/>
              </a:tblGrid>
              <a:tr h="2299648">
                <a:tc>
                  <a:txBody>
                    <a:bodyPr/>
                    <a:lstStyle/>
                    <a:p>
                      <a:r>
                        <a:rPr lang="es-DO" sz="1600" noProof="0" dirty="0" smtClean="0">
                          <a:latin typeface="Tw Cen MT" pitchFamily="34" charset="0"/>
                        </a:rPr>
                        <a:t>Indicadores: </a:t>
                      </a:r>
                    </a:p>
                    <a:p>
                      <a:pPr marL="231775" indent="-231775">
                        <a:buFont typeface="+mj-lt"/>
                        <a:buAutoNum type="arabicParenR"/>
                      </a:pPr>
                      <a:r>
                        <a:rPr lang="es-ES" sz="1200" b="0" noProof="0" dirty="0" smtClean="0">
                          <a:latin typeface="Tw Cen MT" pitchFamily="34" charset="0"/>
                        </a:rPr>
                        <a:t>Horas dedicadas al pago de impuestos = 200 horas al año (324 horas al año según </a:t>
                      </a:r>
                      <a:r>
                        <a:rPr lang="es-ES" sz="1200" b="0" noProof="0" dirty="0" err="1" smtClean="0">
                          <a:latin typeface="Tw Cen MT" pitchFamily="34" charset="0"/>
                        </a:rPr>
                        <a:t>Doing</a:t>
                      </a:r>
                      <a:r>
                        <a:rPr lang="es-ES" sz="1200" b="0" noProof="0" dirty="0" smtClean="0">
                          <a:latin typeface="Tw Cen MT" pitchFamily="34" charset="0"/>
                        </a:rPr>
                        <a:t> Business, Junio 2014)</a:t>
                      </a:r>
                    </a:p>
                    <a:p>
                      <a:pPr marL="231775" indent="-231775">
                        <a:buFont typeface="+mj-lt"/>
                        <a:buAutoNum type="arabicParenR"/>
                      </a:pPr>
                      <a:r>
                        <a:rPr lang="es-ES" sz="1200" b="0" noProof="0" dirty="0" smtClean="0">
                          <a:latin typeface="Tw Cen MT" pitchFamily="34" charset="0"/>
                        </a:rPr>
                        <a:t>Cantidad de días al mes para reportar a la autoridad tributaria la liquidación de los diferentes tributos = 1</a:t>
                      </a:r>
                    </a:p>
                    <a:p>
                      <a:pPr marL="231775" indent="-231775">
                        <a:buFont typeface="+mj-lt"/>
                        <a:buAutoNum type="arabicParenR"/>
                      </a:pPr>
                      <a:r>
                        <a:rPr lang="es-ES" sz="1200" b="0" noProof="0" dirty="0" smtClean="0">
                          <a:latin typeface="Tw Cen MT" pitchFamily="34" charset="0"/>
                        </a:rPr>
                        <a:t>Aumento de Cantidad de declaraciones juradas al año </a:t>
                      </a:r>
                    </a:p>
                    <a:p>
                      <a:pPr marL="231775" indent="-231775">
                        <a:buFont typeface="+mj-lt"/>
                        <a:buAutoNum type="arabicParenR"/>
                      </a:pPr>
                      <a:r>
                        <a:rPr lang="es-ES" sz="1200" b="0" noProof="0" dirty="0" smtClean="0">
                          <a:latin typeface="Tw Cen MT" pitchFamily="34" charset="0"/>
                        </a:rPr>
                        <a:t>Reducir la informalidad en el mercado de trabajo a un nivel inferior al 50%</a:t>
                      </a:r>
                    </a:p>
                    <a:p>
                      <a:pPr marL="231775" indent="-231775">
                        <a:buFont typeface="+mj-lt"/>
                        <a:buAutoNum type="arabicParenR"/>
                      </a:pPr>
                      <a:r>
                        <a:rPr lang="es-ES" sz="1200" b="0" noProof="0" dirty="0" smtClean="0">
                          <a:latin typeface="Tw Cen MT" pitchFamily="34" charset="0"/>
                        </a:rPr>
                        <a:t>Desarrollo de indicadores públicos/medibles para cada sector afectado por la informalidad / contrabando</a:t>
                      </a:r>
                    </a:p>
                    <a:p>
                      <a:pPr marL="231775" indent="-231775">
                        <a:buFont typeface="+mj-lt"/>
                        <a:buAutoNum type="arabicParenR"/>
                      </a:pPr>
                      <a:r>
                        <a:rPr lang="es-ES" sz="1200" b="0" noProof="0" dirty="0" smtClean="0">
                          <a:latin typeface="Tw Cen MT" pitchFamily="34" charset="0"/>
                        </a:rPr>
                        <a:t>Cantidad de sanciones al año por operaciones ilícitas</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196688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045881534"/>
              </p:ext>
            </p:extLst>
          </p:nvPr>
        </p:nvGraphicFramePr>
        <p:xfrm>
          <a:off x="214952" y="1249681"/>
          <a:ext cx="8732674" cy="4175760"/>
        </p:xfrm>
        <a:graphic>
          <a:graphicData uri="http://schemas.openxmlformats.org/drawingml/2006/table">
            <a:tbl>
              <a:tblPr firstRow="1" bandRow="1">
                <a:tableStyleId>{BC89EF96-8CEA-46FF-86C4-4CE0E7609802}</a:tableStyleId>
              </a:tblPr>
              <a:tblGrid>
                <a:gridCol w="3899848"/>
                <a:gridCol w="1905000"/>
                <a:gridCol w="1676400"/>
                <a:gridCol w="1251426"/>
              </a:tblGrid>
              <a:tr h="12208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5421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dirty="0" smtClean="0">
                          <a:latin typeface="Tw Cen MT" pitchFamily="34" charset="0"/>
                        </a:rPr>
                        <a:t>Crear una estructura tributaria</a:t>
                      </a:r>
                      <a:r>
                        <a:rPr lang="es-US" sz="1400" baseline="0" dirty="0" smtClean="0">
                          <a:latin typeface="Tw Cen MT" pitchFamily="34" charset="0"/>
                        </a:rPr>
                        <a:t> más simple con procedimientos</a:t>
                      </a:r>
                      <a:r>
                        <a:rPr lang="es-US" sz="1400" dirty="0" smtClean="0">
                          <a:latin typeface="Tw Cen MT" pitchFamily="34" charset="0"/>
                        </a:rPr>
                        <a:t> menos onerosos</a:t>
                      </a:r>
                      <a:r>
                        <a:rPr lang="es-US" sz="1400" baseline="0" dirty="0" smtClean="0">
                          <a:latin typeface="Tw Cen MT" pitchFamily="34" charset="0"/>
                        </a:rPr>
                        <a:t> y menor cantidad de tributos para facilitar el cumplimiento por parte del contribuyente, así como su administración. Acompañada de la </a:t>
                      </a:r>
                      <a:r>
                        <a:rPr lang="es-US" sz="1400" b="0" kern="1200" dirty="0" smtClean="0">
                          <a:solidFill>
                            <a:schemeClr val="dk1"/>
                          </a:solidFill>
                          <a:effectLst/>
                          <a:latin typeface="Tw Cen MT" pitchFamily="34" charset="0"/>
                          <a:ea typeface="+mn-ea"/>
                          <a:cs typeface="+mn-cs"/>
                        </a:rPr>
                        <a:t>unificación de</a:t>
                      </a:r>
                      <a:r>
                        <a:rPr lang="es-US" sz="1400" b="0" kern="1200" baseline="0" dirty="0" smtClean="0">
                          <a:solidFill>
                            <a:schemeClr val="dk1"/>
                          </a:solidFill>
                          <a:effectLst/>
                          <a:latin typeface="Tw Cen MT" pitchFamily="34" charset="0"/>
                          <a:ea typeface="+mn-ea"/>
                          <a:cs typeface="+mn-cs"/>
                        </a:rPr>
                        <a:t> las informaciones </a:t>
                      </a:r>
                      <a:r>
                        <a:rPr lang="es-US" sz="1400" b="0" kern="1200" dirty="0" smtClean="0">
                          <a:solidFill>
                            <a:schemeClr val="dk1"/>
                          </a:solidFill>
                          <a:effectLst/>
                          <a:latin typeface="Tw Cen MT" pitchFamily="34" charset="0"/>
                          <a:ea typeface="+mn-ea"/>
                          <a:cs typeface="+mn-cs"/>
                        </a:rPr>
                        <a:t>que son requeridas por la autoridad tributaria de forma recurrente, la eliminación del impuest</a:t>
                      </a:r>
                      <a:r>
                        <a:rPr lang="es-US" sz="1400" b="0" kern="1200" baseline="0" dirty="0" smtClean="0">
                          <a:solidFill>
                            <a:schemeClr val="dk1"/>
                          </a:solidFill>
                          <a:effectLst/>
                          <a:latin typeface="Tw Cen MT" pitchFamily="34" charset="0"/>
                          <a:ea typeface="+mn-ea"/>
                          <a:cs typeface="+mn-cs"/>
                        </a:rPr>
                        <a:t>o sobre los activos, la </a:t>
                      </a:r>
                      <a:r>
                        <a:rPr lang="es-US" sz="1400" b="0" kern="1200" dirty="0" smtClean="0">
                          <a:solidFill>
                            <a:schemeClr val="dk1"/>
                          </a:solidFill>
                          <a:effectLst/>
                          <a:latin typeface="Tw Cen MT" pitchFamily="34" charset="0"/>
                          <a:ea typeface="+mn-ea"/>
                          <a:cs typeface="+mn-cs"/>
                        </a:rPr>
                        <a:t>reducción de los anticipos</a:t>
                      </a:r>
                      <a:r>
                        <a:rPr lang="es-US" sz="1400" b="0" kern="1200" baseline="0" dirty="0" smtClean="0">
                          <a:solidFill>
                            <a:schemeClr val="dk1"/>
                          </a:solidFill>
                          <a:effectLst/>
                          <a:latin typeface="Tw Cen MT" pitchFamily="34" charset="0"/>
                          <a:ea typeface="+mn-ea"/>
                          <a:cs typeface="+mn-cs"/>
                        </a:rPr>
                        <a:t> del ISR de 12 a 4, y la ampliación de la base de los principales tributos</a:t>
                      </a:r>
                      <a:endParaRPr lang="es-US" sz="1400" b="0" kern="1200" dirty="0" smtClean="0">
                        <a:solidFill>
                          <a:schemeClr val="dk1"/>
                        </a:solidFill>
                        <a:effectLst/>
                        <a:latin typeface="Tw Cen MT" pitchFamily="34" charset="0"/>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Promulgación de una </a:t>
                      </a:r>
                      <a:r>
                        <a:rPr lang="es-US" sz="1400" smtClean="0">
                          <a:latin typeface="Tw Cen MT" pitchFamily="34" charset="0"/>
                        </a:rPr>
                        <a:t>Reforma integral al Código Tributario de la República Dominicana</a:t>
                      </a:r>
                      <a:endParaRPr lang="es-US" sz="1400" dirty="0">
                        <a:latin typeface="Tw Cen MT" pitchFamily="34" charset="0"/>
                      </a:endParaRPr>
                    </a:p>
                  </a:txBody>
                  <a:tcPr/>
                </a:tc>
                <a:tc>
                  <a:txBody>
                    <a:bodyPr/>
                    <a:lstStyle/>
                    <a:p>
                      <a:pPr algn="ctr"/>
                      <a:r>
                        <a:rPr lang="es-US" sz="1400" smtClean="0">
                          <a:latin typeface="Tw Cen MT" pitchFamily="34" charset="0"/>
                        </a:rPr>
                        <a:t>CONEP,</a:t>
                      </a:r>
                      <a:r>
                        <a:rPr lang="es-US" sz="1400" baseline="0" smtClean="0">
                          <a:latin typeface="Tw Cen MT" pitchFamily="34" charset="0"/>
                        </a:rPr>
                        <a:t> AIRD, ONEC, ASONAHORES, ADOZONAMinisterio Presidencia, DGII, Congreso</a:t>
                      </a:r>
                      <a:endParaRPr lang="es-US" sz="1400" dirty="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smtClean="0">
                          <a:latin typeface="Tw Cen MT" pitchFamily="34" charset="0"/>
                        </a:rPr>
                        <a:t>Sep-</a:t>
                      </a:r>
                      <a:r>
                        <a:rPr lang="es-US" sz="1400" baseline="0" smtClean="0">
                          <a:latin typeface="Tw Cen MT" pitchFamily="34" charset="0"/>
                        </a:rPr>
                        <a:t> Dic 2016</a:t>
                      </a:r>
                      <a:endParaRPr lang="es-US" sz="1400" dirty="0" smtClean="0">
                        <a:latin typeface="Tw Cen MT" pitchFamily="34" charset="0"/>
                      </a:endParaRPr>
                    </a:p>
                  </a:txBody>
                  <a:tcPr/>
                </a:tc>
              </a:tr>
              <a:tr h="3341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dirty="0" smtClean="0">
                          <a:latin typeface="Tw Cen MT" pitchFamily="34" charset="0"/>
                        </a:rPr>
                        <a:t>Reformar el</a:t>
                      </a:r>
                      <a:r>
                        <a:rPr lang="es-US" sz="1400" baseline="0" dirty="0" smtClean="0">
                          <a:latin typeface="Tw Cen MT" pitchFamily="34" charset="0"/>
                        </a:rPr>
                        <a:t> sistema impositivo con el fin de r</a:t>
                      </a:r>
                      <a:r>
                        <a:rPr lang="es-US" sz="1400" dirty="0" smtClean="0">
                          <a:latin typeface="Tw Cen MT" pitchFamily="34" charset="0"/>
                        </a:rPr>
                        <a:t>educir las</a:t>
                      </a:r>
                      <a:r>
                        <a:rPr lang="es-US" sz="1400" baseline="0" dirty="0" smtClean="0">
                          <a:latin typeface="Tw Cen MT" pitchFamily="34" charset="0"/>
                        </a:rPr>
                        <a:t> tasas de las figuras impositivas más importantes, garantizando que las recaudaciones no sufrirán por el efecto de dichas reducciones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Promulgación de una </a:t>
                      </a:r>
                      <a:r>
                        <a:rPr lang="es-US" sz="1400" smtClean="0">
                          <a:latin typeface="Tw Cen MT" pitchFamily="34" charset="0"/>
                        </a:rPr>
                        <a:t>Reforma integral al Código Tributario de la República Dominicana</a:t>
                      </a:r>
                      <a:endParaRPr lang="es-US" sz="1400" dirty="0" smtClean="0">
                        <a:latin typeface="Tw Cen MT" pitchFamily="34" charset="0"/>
                      </a:endParaRPr>
                    </a:p>
                  </a:txBody>
                  <a:tcPr/>
                </a:tc>
                <a:tc>
                  <a:txBody>
                    <a:bodyPr/>
                    <a:lstStyle/>
                    <a:p>
                      <a:pPr algn="ctr"/>
                      <a:r>
                        <a:rPr lang="es-US" sz="1400" dirty="0" smtClean="0">
                          <a:latin typeface="Tw Cen MT" pitchFamily="34" charset="0"/>
                        </a:rPr>
                        <a:t>CONEP,</a:t>
                      </a:r>
                      <a:r>
                        <a:rPr lang="es-US" sz="1400" baseline="0" dirty="0" smtClean="0">
                          <a:latin typeface="Tw Cen MT" pitchFamily="34" charset="0"/>
                        </a:rPr>
                        <a:t> AIRD, ONEC, ASONAHORES, ADOZONA, Ministerio Presidencia, DGII, Congreso</a:t>
                      </a:r>
                      <a:endParaRPr lang="es-US" sz="1400" dirty="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dirty="0" smtClean="0">
                          <a:latin typeface="Tw Cen MT" pitchFamily="34" charset="0"/>
                        </a:rPr>
                        <a:t>Sep-</a:t>
                      </a:r>
                      <a:r>
                        <a:rPr lang="es-US" sz="1400" baseline="0" dirty="0" smtClean="0">
                          <a:latin typeface="Tw Cen MT" pitchFamily="34" charset="0"/>
                        </a:rPr>
                        <a:t> Dic 2016</a:t>
                      </a:r>
                      <a:endParaRPr lang="es-US" sz="1400" dirty="0" smtClean="0">
                        <a:latin typeface="Tw Cen MT" pitchFamily="34" charset="0"/>
                      </a:endParaRPr>
                    </a:p>
                  </a:txBody>
                  <a:tcPr/>
                </a:tc>
              </a:tr>
            </a:tbl>
          </a:graphicData>
        </a:graphic>
      </p:graphicFrame>
    </p:spTree>
    <p:extLst>
      <p:ext uri="{BB962C8B-B14F-4D97-AF65-F5344CB8AC3E}">
        <p14:creationId xmlns:p14="http://schemas.microsoft.com/office/powerpoint/2010/main" val="33609931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3532673542"/>
              </p:ext>
            </p:extLst>
          </p:nvPr>
        </p:nvGraphicFramePr>
        <p:xfrm>
          <a:off x="214952" y="1249681"/>
          <a:ext cx="8732674" cy="4358639"/>
        </p:xfrm>
        <a:graphic>
          <a:graphicData uri="http://schemas.openxmlformats.org/drawingml/2006/table">
            <a:tbl>
              <a:tblPr firstRow="1" bandRow="1">
                <a:tableStyleId>{BC89EF96-8CEA-46FF-86C4-4CE0E7609802}</a:tableStyleId>
              </a:tblPr>
              <a:tblGrid>
                <a:gridCol w="3899848"/>
                <a:gridCol w="1905000"/>
                <a:gridCol w="1600200"/>
                <a:gridCol w="1327626"/>
              </a:tblGrid>
              <a:tr h="12208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54212">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s-US" sz="1400" b="0" kern="1200" noProof="0" smtClean="0">
                          <a:solidFill>
                            <a:schemeClr val="dk1"/>
                          </a:solidFill>
                          <a:effectLst/>
                          <a:latin typeface="Tw Cen MT" pitchFamily="34" charset="0"/>
                          <a:ea typeface="+mn-ea"/>
                          <a:cs typeface="+mn-cs"/>
                        </a:rPr>
                        <a:t>Establecer un numero mínimo de inspectores de calidad a la administración tributaria, que le permita controlar o regular la informalidad y la evasión</a:t>
                      </a:r>
                    </a:p>
                  </a:txBody>
                  <a:tcPr/>
                </a:tc>
                <a:tc>
                  <a:txBody>
                    <a:bodyPr/>
                    <a:lstStyle/>
                    <a:p>
                      <a:pPr algn="ct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CONEP, AIRD,</a:t>
                      </a:r>
                      <a:r>
                        <a:rPr lang="es-US" sz="1400" baseline="0" noProof="0" smtClean="0">
                          <a:latin typeface="Tw Cen MT" pitchFamily="34" charset="0"/>
                        </a:rPr>
                        <a:t> </a:t>
                      </a:r>
                      <a:r>
                        <a:rPr lang="es-US" sz="1400" noProof="0" smtClean="0">
                          <a:latin typeface="Tw Cen MT" pitchFamily="34" charset="0"/>
                        </a:rPr>
                        <a:t>DGII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Oct-Dic</a:t>
                      </a:r>
                      <a:r>
                        <a:rPr lang="es-US" sz="1400" baseline="0" noProof="0" dirty="0" smtClean="0">
                          <a:latin typeface="Tw Cen MT" pitchFamily="34" charset="0"/>
                        </a:rPr>
                        <a:t> 2016</a:t>
                      </a:r>
                      <a:endParaRPr lang="es-US" sz="1400" noProof="0" dirty="0" smtClean="0">
                        <a:latin typeface="Tw Cen MT" pitchFamily="34" charset="0"/>
                      </a:endParaRPr>
                    </a:p>
                  </a:txBody>
                  <a:tcPr/>
                </a:tc>
              </a:tr>
              <a:tr h="334126">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s-US" sz="1400" b="0" kern="1200" noProof="0" dirty="0" smtClean="0">
                          <a:solidFill>
                            <a:schemeClr val="dk1"/>
                          </a:solidFill>
                          <a:effectLst/>
                          <a:latin typeface="Tw Cen MT" pitchFamily="34" charset="0"/>
                          <a:ea typeface="+mn-ea"/>
                          <a:cs typeface="+mn-cs"/>
                        </a:rPr>
                        <a:t>Establecer</a:t>
                      </a:r>
                      <a:r>
                        <a:rPr lang="es-US" sz="1400" b="0" kern="1200" baseline="0" noProof="0" dirty="0" smtClean="0">
                          <a:solidFill>
                            <a:schemeClr val="dk1"/>
                          </a:solidFill>
                          <a:effectLst/>
                          <a:latin typeface="Tw Cen MT" pitchFamily="34" charset="0"/>
                          <a:ea typeface="+mn-ea"/>
                          <a:cs typeface="+mn-cs"/>
                        </a:rPr>
                        <a:t> </a:t>
                      </a:r>
                      <a:r>
                        <a:rPr lang="es-US" sz="1400" b="0" kern="1200" noProof="0" dirty="0" smtClean="0">
                          <a:solidFill>
                            <a:schemeClr val="dk1"/>
                          </a:solidFill>
                          <a:effectLst/>
                          <a:latin typeface="Tw Cen MT" pitchFamily="34" charset="0"/>
                          <a:ea typeface="+mn-ea"/>
                          <a:cs typeface="+mn-cs"/>
                        </a:rPr>
                        <a:t>un programa</a:t>
                      </a:r>
                      <a:r>
                        <a:rPr lang="es-US" sz="1400" b="0" kern="1200" baseline="0" noProof="0" dirty="0" smtClean="0">
                          <a:solidFill>
                            <a:schemeClr val="dk1"/>
                          </a:solidFill>
                          <a:effectLst/>
                          <a:latin typeface="Tw Cen MT" pitchFamily="34" charset="0"/>
                          <a:ea typeface="+mn-ea"/>
                          <a:cs typeface="+mn-cs"/>
                        </a:rPr>
                        <a:t> de f</a:t>
                      </a:r>
                      <a:r>
                        <a:rPr lang="es-US" sz="1400" b="0" kern="1200" noProof="0" dirty="0" smtClean="0">
                          <a:solidFill>
                            <a:schemeClr val="dk1"/>
                          </a:solidFill>
                          <a:effectLst/>
                          <a:latin typeface="Tw Cen MT" pitchFamily="34" charset="0"/>
                          <a:ea typeface="+mn-ea"/>
                          <a:cs typeface="+mn-cs"/>
                        </a:rPr>
                        <a:t>iscalización a través de las compras a grandes contribuyentes, como forma de reducir</a:t>
                      </a:r>
                      <a:r>
                        <a:rPr lang="es-US" sz="1400" b="0" kern="1200" baseline="0" noProof="0" dirty="0" smtClean="0">
                          <a:solidFill>
                            <a:schemeClr val="dk1"/>
                          </a:solidFill>
                          <a:effectLst/>
                          <a:latin typeface="Tw Cen MT" pitchFamily="34" charset="0"/>
                          <a:ea typeface="+mn-ea"/>
                          <a:cs typeface="+mn-cs"/>
                        </a:rPr>
                        <a:t> la evasión</a:t>
                      </a:r>
                      <a:endParaRPr lang="es-US" sz="1400" b="0" kern="1200" noProof="0" dirty="0" smtClean="0">
                        <a:solidFill>
                          <a:schemeClr val="dk1"/>
                        </a:solidFill>
                        <a:effectLst/>
                        <a:latin typeface="Tw Cen MT" pitchFamily="34" charset="0"/>
                        <a:ea typeface="+mn-ea"/>
                        <a:cs typeface="+mn-cs"/>
                      </a:endParaRPr>
                    </a:p>
                  </a:txBody>
                  <a:tcPr/>
                </a:tc>
                <a:tc>
                  <a:txBody>
                    <a:bodyPr/>
                    <a:lstStyle/>
                    <a:p>
                      <a:pPr algn="ctr"/>
                      <a:r>
                        <a:rPr lang="es-US" sz="1400" noProof="0" smtClean="0">
                          <a:latin typeface="Tw Cen MT" pitchFamily="34" charset="0"/>
                        </a:rPr>
                        <a:t>Puesta en funcionamiento del programa de fiscalización a través de las compras de grandes</a:t>
                      </a:r>
                      <a:r>
                        <a:rPr lang="es-US" sz="1400" baseline="0" noProof="0" smtClean="0">
                          <a:latin typeface="Tw Cen MT" pitchFamily="34" charset="0"/>
                        </a:rPr>
                        <a:t> contribuyentes</a:t>
                      </a: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CONEP, AIRD, ONEC, DGII</a:t>
                      </a:r>
                    </a:p>
                  </a:txBody>
                  <a:tcPr/>
                </a:tc>
                <a:tc>
                  <a:txBody>
                    <a:bodyPr/>
                    <a:lstStyle/>
                    <a:p>
                      <a:pPr algn="ctr"/>
                      <a:r>
                        <a:rPr lang="es-US" sz="1400" noProof="0" smtClean="0">
                          <a:latin typeface="Tw Cen MT" pitchFamily="34" charset="0"/>
                        </a:rPr>
                        <a:t>Sep – Nov 2016</a:t>
                      </a:r>
                      <a:endParaRPr lang="es-US" sz="1400" noProof="0">
                        <a:latin typeface="Tw Cen MT" pitchFamily="34" charset="0"/>
                      </a:endParaRPr>
                    </a:p>
                  </a:txBody>
                  <a:tcPr/>
                </a:tc>
              </a:tr>
              <a:tr h="334126">
                <a:tc>
                  <a:txBody>
                    <a:bodyPr/>
                    <a:lstStyle/>
                    <a:p>
                      <a:pPr marL="0" indent="0">
                        <a:buFont typeface="Arial"/>
                        <a:buNone/>
                      </a:pPr>
                      <a:r>
                        <a:rPr lang="es-US" sz="1400" b="0" kern="1200" noProof="0" dirty="0" smtClean="0">
                          <a:solidFill>
                            <a:schemeClr val="dk1"/>
                          </a:solidFill>
                          <a:effectLst/>
                          <a:latin typeface="Tw Cen MT" pitchFamily="34" charset="0"/>
                          <a:ea typeface="+mn-ea"/>
                          <a:cs typeface="+mn-cs"/>
                        </a:rPr>
                        <a:t>Desarrollo</a:t>
                      </a:r>
                      <a:r>
                        <a:rPr lang="es-US" sz="1400" b="0" kern="1200" baseline="0" noProof="0" dirty="0" smtClean="0">
                          <a:solidFill>
                            <a:schemeClr val="dk1"/>
                          </a:solidFill>
                          <a:effectLst/>
                          <a:latin typeface="Tw Cen MT" pitchFamily="34" charset="0"/>
                          <a:ea typeface="+mn-ea"/>
                          <a:cs typeface="+mn-cs"/>
                        </a:rPr>
                        <a:t> de metodologia e indicadores de reducción de la informalidad de los sectores más afectados por la informalidad y el contrabando.</a:t>
                      </a:r>
                    </a:p>
                  </a:txBody>
                  <a:tcPr/>
                </a:tc>
                <a:tc>
                  <a:txBody>
                    <a:bodyPr/>
                    <a:lstStyle/>
                    <a:p>
                      <a:pPr algn="ct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CONEP,</a:t>
                      </a:r>
                      <a:r>
                        <a:rPr lang="es-US" sz="1400" baseline="0" noProof="0" dirty="0" smtClean="0">
                          <a:latin typeface="Tw Cen MT" pitchFamily="34" charset="0"/>
                        </a:rPr>
                        <a:t> AIRD, ONEC, Ministerio Presidencia, DGII</a:t>
                      </a:r>
                      <a:endParaRPr lang="es-US" sz="1400" noProof="0" dirty="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smtClean="0">
                          <a:latin typeface="Tw Cen MT" pitchFamily="34" charset="0"/>
                        </a:rPr>
                        <a:t>Jun – Ago 2016</a:t>
                      </a:r>
                    </a:p>
                  </a:txBody>
                  <a:tcPr/>
                </a:tc>
              </a:tr>
              <a:tr h="334126">
                <a:tc>
                  <a:txBody>
                    <a:bodyPr/>
                    <a:lstStyle/>
                    <a:p>
                      <a:pPr marL="0" indent="0">
                        <a:buFont typeface="Arial"/>
                        <a:buNone/>
                      </a:pPr>
                      <a:r>
                        <a:rPr lang="es-US" sz="1400" b="0" kern="1200" noProof="0" dirty="0" smtClean="0">
                          <a:solidFill>
                            <a:schemeClr val="dk1"/>
                          </a:solidFill>
                          <a:effectLst/>
                          <a:latin typeface="Tw Cen MT" pitchFamily="34" charset="0"/>
                          <a:ea typeface="+mn-ea"/>
                          <a:cs typeface="+mn-cs"/>
                        </a:rPr>
                        <a:t>Ampliar las penas y sanciones para que abarquen a todos los involucrados en temas de operaciones tributarias</a:t>
                      </a:r>
                      <a:r>
                        <a:rPr lang="es-US" sz="1400" b="0" kern="1200" baseline="0" noProof="0" dirty="0" smtClean="0">
                          <a:solidFill>
                            <a:schemeClr val="dk1"/>
                          </a:solidFill>
                          <a:effectLst/>
                          <a:latin typeface="Tw Cen MT" pitchFamily="34" charset="0"/>
                          <a:ea typeface="+mn-ea"/>
                          <a:cs typeface="+mn-cs"/>
                        </a:rPr>
                        <a:t> </a:t>
                      </a:r>
                      <a:r>
                        <a:rPr lang="es-US" sz="1400" b="0" kern="1200" noProof="0" dirty="0" smtClean="0">
                          <a:solidFill>
                            <a:schemeClr val="dk1"/>
                          </a:solidFill>
                          <a:effectLst/>
                          <a:latin typeface="Tw Cen MT" pitchFamily="34" charset="0"/>
                          <a:ea typeface="+mn-ea"/>
                          <a:cs typeface="+mn-cs"/>
                        </a:rPr>
                        <a:t>ilícitas</a:t>
                      </a:r>
                      <a:r>
                        <a:rPr lang="es-US" sz="1400" b="0" kern="1200" baseline="0" noProof="0" dirty="0" smtClean="0">
                          <a:solidFill>
                            <a:schemeClr val="dk1"/>
                          </a:solidFill>
                          <a:effectLst/>
                          <a:latin typeface="Tw Cen MT" pitchFamily="34" charset="0"/>
                          <a:ea typeface="+mn-ea"/>
                          <a:cs typeface="+mn-cs"/>
                        </a:rPr>
                        <a:t> y contrabando </a:t>
                      </a:r>
                    </a:p>
                  </a:txBody>
                  <a:tcPr/>
                </a:tc>
                <a:tc>
                  <a:txBody>
                    <a:bodyPr/>
                    <a:lstStyle/>
                    <a:p>
                      <a:pPr algn="ctr"/>
                      <a:r>
                        <a:rPr lang="es-US" sz="1400" noProof="0" smtClean="0">
                          <a:latin typeface="Tw Cen MT" pitchFamily="34" charset="0"/>
                        </a:rPr>
                        <a:t>Modificación del codigo</a:t>
                      </a:r>
                      <a:r>
                        <a:rPr lang="es-US" sz="1400" baseline="0" noProof="0" smtClean="0">
                          <a:latin typeface="Tw Cen MT" pitchFamily="34" charset="0"/>
                        </a:rPr>
                        <a:t> tributario para incluir la ampliación de las penas</a:t>
                      </a:r>
                      <a:endParaRPr lang="es-US" sz="1400" noProof="0">
                        <a:latin typeface="Tw Cen MT" pitchFamily="34" charset="0"/>
                      </a:endParaRPr>
                    </a:p>
                  </a:txBody>
                  <a:tcPr/>
                </a:tc>
                <a:tc>
                  <a:txBody>
                    <a:bodyPr/>
                    <a:lstStyle/>
                    <a:p>
                      <a:pPr algn="ctr"/>
                      <a:r>
                        <a:rPr lang="es-US" sz="1400" noProof="0" smtClean="0">
                          <a:latin typeface="Tw Cen MT" pitchFamily="34" charset="0"/>
                        </a:rPr>
                        <a:t>CONEP,</a:t>
                      </a:r>
                      <a:r>
                        <a:rPr lang="es-US" sz="1400" baseline="0" noProof="0" smtClean="0">
                          <a:latin typeface="Tw Cen MT" pitchFamily="34" charset="0"/>
                        </a:rPr>
                        <a:t> Ministerio Presidencia, DGII, Congreso</a:t>
                      </a:r>
                      <a:endParaRPr lang="es-US" sz="1400" noProof="0">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Ene-Mar</a:t>
                      </a:r>
                      <a:r>
                        <a:rPr lang="es-US" sz="1400" baseline="0" noProof="0" dirty="0" smtClean="0">
                          <a:latin typeface="Tw Cen MT" pitchFamily="34" charset="0"/>
                        </a:rPr>
                        <a:t> 2017</a:t>
                      </a:r>
                      <a:endParaRPr lang="es-US" sz="1400" noProof="0" dirty="0" smtClean="0">
                        <a:latin typeface="Tw Cen MT" pitchFamily="34" charset="0"/>
                      </a:endParaRPr>
                    </a:p>
                  </a:txBody>
                  <a:tcPr/>
                </a:tc>
              </a:tr>
            </a:tbl>
          </a:graphicData>
        </a:graphic>
      </p:graphicFrame>
    </p:spTree>
    <p:extLst>
      <p:ext uri="{BB962C8B-B14F-4D97-AF65-F5344CB8AC3E}">
        <p14:creationId xmlns:p14="http://schemas.microsoft.com/office/powerpoint/2010/main" val="7139164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4419600"/>
            <a:ext cx="66294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FACILITAR RECURSOS FINANCIEROS Y FISCALES PARA ESTIMULAR EL CRECIMIENTO Y EL DESARROLLO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Jochi Vicente</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620757"/>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Sistema monetario y financiero</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Pensiones y mercado de capitales</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Tema fiscal: Situación y política</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2</a:t>
            </a:r>
            <a:endPar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10402" y="3590214"/>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a:solidFill>
                  <a:prstClr val="black">
                    <a:lumMod val="85000"/>
                    <a:lumOff val="15000"/>
                  </a:prstClr>
                </a:solidFill>
                <a:latin typeface="Tw Cen MT" pitchFamily="34" charset="0"/>
              </a:rPr>
              <a:t>Peter </a:t>
            </a:r>
            <a:r>
              <a:rPr lang="en-US" b="1" dirty="0" err="1">
                <a:solidFill>
                  <a:prstClr val="black">
                    <a:lumMod val="85000"/>
                    <a:lumOff val="15000"/>
                  </a:prstClr>
                </a:solidFill>
                <a:latin typeface="Tw Cen MT" pitchFamily="34" charset="0"/>
              </a:rPr>
              <a:t>Prazmowski</a:t>
            </a:r>
            <a:endParaRPr lang="en-US" b="1" dirty="0">
              <a:solidFill>
                <a:prstClr val="black">
                  <a:lumMod val="85000"/>
                  <a:lumOff val="15000"/>
                </a:prstClr>
              </a:solidFill>
              <a:latin typeface="Tw Cen MT" pitchFamily="34" charset="0"/>
            </a:endParaRPr>
          </a:p>
        </p:txBody>
      </p:sp>
      <p:sp>
        <p:nvSpPr>
          <p:cNvPr id="30" name="Rounded Rectangle 29"/>
          <p:cNvSpPr/>
          <p:nvPr/>
        </p:nvSpPr>
        <p:spPr>
          <a:xfrm>
            <a:off x="7010400" y="4640871"/>
            <a:ext cx="19113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solidFill>
                  <a:prstClr val="black"/>
                </a:solidFill>
                <a:latin typeface="Tw Cen MT" pitchFamily="34" charset="0"/>
              </a:rPr>
              <a:t>Eduardo </a:t>
            </a:r>
            <a:r>
              <a:rPr lang="es-DO" b="1" dirty="0" smtClean="0">
                <a:solidFill>
                  <a:prstClr val="black"/>
                </a:solidFill>
                <a:latin typeface="Tw Cen MT" pitchFamily="34" charset="0"/>
              </a:rPr>
              <a:t>García M.</a:t>
            </a:r>
            <a:endParaRPr lang="es-DO" b="1" dirty="0">
              <a:solidFill>
                <a:prstClr val="black"/>
              </a:solidFill>
              <a:latin typeface="Tw Cen MT" pitchFamily="34" charset="0"/>
            </a:endParaRPr>
          </a:p>
        </p:txBody>
      </p:sp>
      <p:sp>
        <p:nvSpPr>
          <p:cNvPr id="31" name="Rounded Rectangle 30"/>
          <p:cNvSpPr/>
          <p:nvPr/>
        </p:nvSpPr>
        <p:spPr>
          <a:xfrm>
            <a:off x="7010402" y="5737076"/>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err="1" smtClean="0">
                <a:solidFill>
                  <a:prstClr val="black"/>
                </a:solidFill>
                <a:latin typeface="Tw Cen MT" pitchFamily="34" charset="0"/>
              </a:rPr>
              <a:t>Kirsis</a:t>
            </a:r>
            <a:r>
              <a:rPr lang="es-DO" b="1" dirty="0" smtClean="0">
                <a:solidFill>
                  <a:prstClr val="black"/>
                </a:solidFill>
                <a:latin typeface="Tw Cen MT" pitchFamily="34" charset="0"/>
              </a:rPr>
              <a:t> </a:t>
            </a:r>
            <a:r>
              <a:rPr lang="es-DO" b="1" dirty="0">
                <a:solidFill>
                  <a:prstClr val="black"/>
                </a:solidFill>
                <a:latin typeface="Tw Cen MT" pitchFamily="34" charset="0"/>
              </a:rPr>
              <a:t>Jáquez</a:t>
            </a:r>
          </a:p>
        </p:txBody>
      </p:sp>
      <p:sp>
        <p:nvSpPr>
          <p:cNvPr id="32" name="Rectangle 31"/>
          <p:cNvSpPr/>
          <p:nvPr/>
        </p:nvSpPr>
        <p:spPr>
          <a:xfrm>
            <a:off x="152399" y="3276600"/>
            <a:ext cx="8885077" cy="932442"/>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3" name="Rectangle 32"/>
          <p:cNvSpPr/>
          <p:nvPr/>
        </p:nvSpPr>
        <p:spPr>
          <a:xfrm>
            <a:off x="228600" y="5544558"/>
            <a:ext cx="8885077" cy="932442"/>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19448839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685847925"/>
              </p:ext>
            </p:extLst>
          </p:nvPr>
        </p:nvGraphicFramePr>
        <p:xfrm>
          <a:off x="106523" y="25146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La deuda cuasi fiscal, por su tamaño y complejidad, ha ido causando distorsiones que afectan al organismo regulador al limitarlo en su capacidad de llevar a cabo la política monetaria, cambiar la naturaleza de las operaciones del sistema financiero y de pensiones, y afectar a los usuarios de recursos prestables al disminuir los flujos crediticios disponibles y encarecerlos.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334000425"/>
              </p:ext>
            </p:extLst>
          </p:nvPr>
        </p:nvGraphicFramePr>
        <p:xfrm>
          <a:off x="76200" y="4482152"/>
          <a:ext cx="4953000" cy="1592240"/>
        </p:xfrm>
        <a:graphic>
          <a:graphicData uri="http://schemas.openxmlformats.org/drawingml/2006/table">
            <a:tbl>
              <a:tblPr bandRow="1">
                <a:tableStyleId>{3B4B98B0-60AC-42C2-AFA5-B58CD77FA1E5}</a:tableStyleId>
              </a:tblPr>
              <a:tblGrid>
                <a:gridCol w="4953000"/>
              </a:tblGrid>
              <a:tr h="1592240">
                <a:tc>
                  <a:txBody>
                    <a:bodyPr/>
                    <a:lstStyle/>
                    <a:p>
                      <a:pPr algn="just"/>
                      <a:r>
                        <a:rPr lang="en-US" sz="1600" b="1" dirty="0" smtClean="0">
                          <a:latin typeface="Tw Cen MT" pitchFamily="34" charset="0"/>
                        </a:rPr>
                        <a:t>Objetivo 1:</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Se necesita traspasar la deuda del Banco Central, actualmente en forma de certificados o títulos, al Gobierno Central. Con esto se transparentaría la deuda pública, se limpiaría el pasivo de la institución monetaria y se daría más espacio a  la Política Monetaria.</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85000614"/>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a:t>
                      </a:r>
                      <a:r>
                        <a:rPr lang="en-US" sz="1600" baseline="0" dirty="0" smtClean="0">
                          <a:solidFill>
                            <a:schemeClr val="tx1">
                              <a:lumMod val="85000"/>
                              <a:lumOff val="15000"/>
                            </a:schemeClr>
                          </a:solidFill>
                          <a:latin typeface="Tw Cen MT" pitchFamily="34" charset="0"/>
                        </a:rPr>
                        <a:t>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057523156"/>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851181346"/>
              </p:ext>
            </p:extLst>
          </p:nvPr>
        </p:nvGraphicFramePr>
        <p:xfrm>
          <a:off x="5105400" y="4482152"/>
          <a:ext cx="3932076" cy="1613848"/>
        </p:xfrm>
        <a:graphic>
          <a:graphicData uri="http://schemas.openxmlformats.org/drawingml/2006/table">
            <a:tbl>
              <a:tblPr firstRow="1" bandRow="1">
                <a:tableStyleId>{3B4B98B0-60AC-42C2-AFA5-B58CD77FA1E5}</a:tableStyleId>
              </a:tblPr>
              <a:tblGrid>
                <a:gridCol w="3932076"/>
              </a:tblGrid>
              <a:tr h="1613848">
                <a:tc>
                  <a:txBody>
                    <a:bodyPr/>
                    <a:lstStyle/>
                    <a:p>
                      <a:r>
                        <a:rPr lang="es-DO" sz="1600" noProof="0" dirty="0" smtClean="0">
                          <a:latin typeface="Tw Cen MT" pitchFamily="34" charset="0"/>
                        </a:rPr>
                        <a:t>Indicadores (año 2017): </a:t>
                      </a:r>
                    </a:p>
                    <a:p>
                      <a:pPr marL="231775" indent="-231775">
                        <a:buFont typeface="+mj-lt"/>
                        <a:buAutoNum type="arabicParenR"/>
                      </a:pPr>
                      <a:r>
                        <a:rPr lang="es-ES" sz="1400" b="0" noProof="0" dirty="0" smtClean="0">
                          <a:latin typeface="Tw Cen MT" pitchFamily="34" charset="0"/>
                        </a:rPr>
                        <a:t>Activos del BC frente al gobierno ≤ RD$20,000 m (Ahora es ≥ RD$480,000 m</a:t>
                      </a:r>
                    </a:p>
                    <a:p>
                      <a:pPr marL="231775" indent="-231775">
                        <a:buFont typeface="+mj-lt"/>
                        <a:buAutoNum type="arabicParenR"/>
                      </a:pPr>
                      <a:endParaRPr lang="es-ES" sz="1400" b="0" noProof="0" dirty="0" smtClean="0">
                        <a:latin typeface="Tw Cen MT" pitchFamily="34" charset="0"/>
                      </a:endParaRPr>
                    </a:p>
                    <a:p>
                      <a:pPr marL="231775" indent="-231775">
                        <a:buFont typeface="+mj-lt"/>
                        <a:buAutoNum type="arabicParenR"/>
                      </a:pPr>
                      <a:r>
                        <a:rPr lang="es-ES" sz="1400" b="0" noProof="0" dirty="0" smtClean="0">
                          <a:latin typeface="Tw Cen MT" pitchFamily="34" charset="0"/>
                        </a:rPr>
                        <a:t>Certificados del BC ≤ RD$50,000 m (Ahora es ≥ RD$380,000 m), o ≤ 0.20 RIN</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0679940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819383801"/>
              </p:ext>
            </p:extLst>
          </p:nvPr>
        </p:nvGraphicFramePr>
        <p:xfrm>
          <a:off x="106523" y="25146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La deuda cuasi fiscal por su tamaño y complejidad ha ido causando distorsiones que afectan al organismo regulador al limitarlo en su capacidad de llevar a cabo la política monetaria, distorsiona las operaciones del sistema financiero y de pensiones, y afecta a los usuarios de recursos prestables al disminuir los flujos crediticios disponibles y encarecerlos.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4257140094"/>
              </p:ext>
            </p:extLst>
          </p:nvPr>
        </p:nvGraphicFramePr>
        <p:xfrm>
          <a:off x="76200" y="4482152"/>
          <a:ext cx="3352800" cy="2223448"/>
        </p:xfrm>
        <a:graphic>
          <a:graphicData uri="http://schemas.openxmlformats.org/drawingml/2006/table">
            <a:tbl>
              <a:tblPr bandRow="1">
                <a:tableStyleId>{3B4B98B0-60AC-42C2-AFA5-B58CD77FA1E5}</a:tableStyleId>
              </a:tblPr>
              <a:tblGrid>
                <a:gridCol w="3352800"/>
              </a:tblGrid>
              <a:tr h="2223448">
                <a:tc>
                  <a:txBody>
                    <a:bodyPr/>
                    <a:lstStyle/>
                    <a:p>
                      <a:pPr algn="just"/>
                      <a:r>
                        <a:rPr lang="en-US" sz="1600" b="1" dirty="0" err="1" smtClean="0">
                          <a:latin typeface="Tw Cen MT" pitchFamily="34" charset="0"/>
                        </a:rPr>
                        <a:t>Objetivo</a:t>
                      </a:r>
                      <a:r>
                        <a:rPr lang="en-US" sz="1600" b="1" dirty="0" smtClean="0">
                          <a:latin typeface="Tw Cen MT" pitchFamily="34" charset="0"/>
                        </a:rPr>
                        <a:t> 2:</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Lograr que el sector productivo tenga mayor acceso al crédito bancario y a los fondos del sistema de pensiones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925264360"/>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486511298"/>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1039073249"/>
              </p:ext>
            </p:extLst>
          </p:nvPr>
        </p:nvGraphicFramePr>
        <p:xfrm>
          <a:off x="3581400" y="4482152"/>
          <a:ext cx="5456076" cy="2223448"/>
        </p:xfrm>
        <a:graphic>
          <a:graphicData uri="http://schemas.openxmlformats.org/drawingml/2006/table">
            <a:tbl>
              <a:tblPr firstRow="1" bandRow="1">
                <a:tableStyleId>{3B4B98B0-60AC-42C2-AFA5-B58CD77FA1E5}</a:tableStyleId>
              </a:tblPr>
              <a:tblGrid>
                <a:gridCol w="5456076"/>
              </a:tblGrid>
              <a:tr h="2223448">
                <a:tc>
                  <a:txBody>
                    <a:bodyPr/>
                    <a:lstStyle/>
                    <a:p>
                      <a:r>
                        <a:rPr lang="es-DO" sz="1600" noProof="0" dirty="0" smtClean="0">
                          <a:latin typeface="Tw Cen MT" pitchFamily="34" charset="0"/>
                        </a:rPr>
                        <a:t>Indicadores (año 2016): </a:t>
                      </a:r>
                    </a:p>
                    <a:p>
                      <a:pPr marL="231775" indent="-231775">
                        <a:buFont typeface="+mj-lt"/>
                        <a:buAutoNum type="arabicParenR"/>
                      </a:pPr>
                      <a:r>
                        <a:rPr lang="es-ES" sz="1400" b="0" noProof="0" dirty="0" smtClean="0">
                          <a:latin typeface="Tw Cen MT" pitchFamily="34" charset="0"/>
                        </a:rPr>
                        <a:t>Tope al crédito del sistema financiero al sector público y a las empresas en que el Estado tenga mayoría accionaria ≤  que el 10% del patrimonio técnico de cada institución financiera o ≤  al 20%  si hubieren garantías reales.</a:t>
                      </a:r>
                    </a:p>
                    <a:p>
                      <a:pPr marL="0" indent="0">
                        <a:buFont typeface="+mj-lt"/>
                        <a:buNone/>
                      </a:pPr>
                      <a:endParaRPr lang="es-ES" sz="1400" b="0" noProof="0" dirty="0" smtClean="0">
                        <a:latin typeface="Tw Cen MT" pitchFamily="34" charset="0"/>
                      </a:endParaRPr>
                    </a:p>
                    <a:p>
                      <a:pPr marL="231775" indent="-231775">
                        <a:buFont typeface="+mj-lt"/>
                        <a:buAutoNum type="arabicParenR" startAt="2"/>
                      </a:pPr>
                      <a:r>
                        <a:rPr lang="es-ES" sz="1400" b="0" noProof="0" dirty="0" smtClean="0">
                          <a:latin typeface="Tw Cen MT" pitchFamily="34" charset="0"/>
                        </a:rPr>
                        <a:t>Tope conjunto Ministerio Hacienda y BC ≤ 40% del total de las inversiones de los fondos de pensiones</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8334978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158811330"/>
              </p:ext>
            </p:extLst>
          </p:nvPr>
        </p:nvGraphicFramePr>
        <p:xfrm>
          <a:off x="106523" y="25146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La deuda cuasi fiscal por su tamaño y complejidad ha ido causando distorsiones que afectan al organismo regulador al limitarlo en su capacidad de llevar a cabo la política monetaria, distorsiona las operaciones del sistema financiero y de pensiones, y afecta a los usuarios de recursos prestables al disminuir los flujos crediticios disponibles y encarecerlos.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755649495"/>
              </p:ext>
            </p:extLst>
          </p:nvPr>
        </p:nvGraphicFramePr>
        <p:xfrm>
          <a:off x="76200" y="4419600"/>
          <a:ext cx="3352800" cy="2223448"/>
        </p:xfrm>
        <a:graphic>
          <a:graphicData uri="http://schemas.openxmlformats.org/drawingml/2006/table">
            <a:tbl>
              <a:tblPr bandRow="1">
                <a:tableStyleId>{3B4B98B0-60AC-42C2-AFA5-B58CD77FA1E5}</a:tableStyleId>
              </a:tblPr>
              <a:tblGrid>
                <a:gridCol w="3352800"/>
              </a:tblGrid>
              <a:tr h="2223448">
                <a:tc>
                  <a:txBody>
                    <a:bodyPr/>
                    <a:lstStyle/>
                    <a:p>
                      <a:pPr algn="just"/>
                      <a:r>
                        <a:rPr lang="en-US" sz="1600" b="1" dirty="0" err="1" smtClean="0">
                          <a:latin typeface="Tw Cen MT" pitchFamily="34" charset="0"/>
                        </a:rPr>
                        <a:t>Objetivo</a:t>
                      </a:r>
                      <a:r>
                        <a:rPr lang="en-US" sz="1600" b="1" dirty="0" smtClean="0">
                          <a:latin typeface="Tw Cen MT" pitchFamily="34" charset="0"/>
                        </a:rPr>
                        <a:t> 3:</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solidFill>
                            <a:schemeClr val="tx1"/>
                          </a:solidFill>
                          <a:latin typeface="Tw Cen MT" pitchFamily="34" charset="0"/>
                        </a:rPr>
                        <a:t>Reforma para reducir </a:t>
                      </a:r>
                      <a:r>
                        <a:rPr lang="es-ES" sz="1400" dirty="0" smtClean="0">
                          <a:latin typeface="Tw Cen MT" pitchFamily="34" charset="0"/>
                        </a:rPr>
                        <a:t>la forma en que las actividades del Banco Central distorsionan el mercado financiero.</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025761762"/>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1327653567"/>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4137824994"/>
              </p:ext>
            </p:extLst>
          </p:nvPr>
        </p:nvGraphicFramePr>
        <p:xfrm>
          <a:off x="3581400" y="4419600"/>
          <a:ext cx="5456076" cy="2223448"/>
        </p:xfrm>
        <a:graphic>
          <a:graphicData uri="http://schemas.openxmlformats.org/drawingml/2006/table">
            <a:tbl>
              <a:tblPr firstRow="1" bandRow="1">
                <a:tableStyleId>{3B4B98B0-60AC-42C2-AFA5-B58CD77FA1E5}</a:tableStyleId>
              </a:tblPr>
              <a:tblGrid>
                <a:gridCol w="5456076"/>
              </a:tblGrid>
              <a:tr h="2223448">
                <a:tc>
                  <a:txBody>
                    <a:bodyPr/>
                    <a:lstStyle/>
                    <a:p>
                      <a:r>
                        <a:rPr lang="es-DO" sz="1600" noProof="0" dirty="0" smtClean="0">
                          <a:latin typeface="Tw Cen MT" pitchFamily="34" charset="0"/>
                        </a:rPr>
                        <a:t>Indicadores (año 2016): </a:t>
                      </a:r>
                    </a:p>
                    <a:p>
                      <a:pPr marL="231775" indent="-231775">
                        <a:buFont typeface="+mj-lt"/>
                        <a:buAutoNum type="arabicParenR"/>
                      </a:pPr>
                      <a:r>
                        <a:rPr lang="es-ES" sz="1400" b="0" noProof="0" dirty="0" smtClean="0">
                          <a:latin typeface="Tw Cen MT" pitchFamily="34" charset="0"/>
                        </a:rPr>
                        <a:t>Designar miembros de la Junta Monetaria que sean profesionales idóneos, a tiempo completo y dedicación exclusiva, modificando a esos fines la Ley Monetaria y Financiera. </a:t>
                      </a:r>
                    </a:p>
                    <a:p>
                      <a:pPr marL="231775" indent="-231775">
                        <a:buFont typeface="+mj-lt"/>
                        <a:buAutoNum type="arabicParenR"/>
                      </a:pPr>
                      <a:endParaRPr lang="es-ES" sz="1400" b="0" noProof="0" dirty="0" smtClean="0">
                        <a:latin typeface="Tw Cen MT" pitchFamily="34" charset="0"/>
                      </a:endParaRPr>
                    </a:p>
                    <a:p>
                      <a:pPr marL="231775" indent="-231775">
                        <a:buFont typeface="+mj-lt"/>
                        <a:buAutoNum type="arabicParenR"/>
                      </a:pPr>
                      <a:r>
                        <a:rPr lang="es-ES" sz="1400" b="0" noProof="0" dirty="0" smtClean="0">
                          <a:latin typeface="Tw Cen MT" pitchFamily="34" charset="0"/>
                        </a:rPr>
                        <a:t>Eliminar participación del BC en Comisiones en que sea juez y parte, tales como la Comisión Nacional de Valores y la Comisión de Riesgos de Limites de Inversión del Sistema de la Seguridad Social, y en el directorio del </a:t>
                      </a:r>
                      <a:r>
                        <a:rPr lang="es-ES" sz="1400" b="0" noProof="0" dirty="0" err="1" smtClean="0">
                          <a:latin typeface="Tw Cen MT" pitchFamily="34" charset="0"/>
                        </a:rPr>
                        <a:t>Banreservas</a:t>
                      </a:r>
                      <a:r>
                        <a:rPr lang="es-ES" sz="1400" b="0" noProof="0" dirty="0" smtClean="0">
                          <a:latin typeface="Tw Cen MT" pitchFamily="34" charset="0"/>
                        </a:rPr>
                        <a:t>.</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40567266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72676691"/>
              </p:ext>
            </p:extLst>
          </p:nvPr>
        </p:nvGraphicFramePr>
        <p:xfrm>
          <a:off x="214952" y="1158240"/>
          <a:ext cx="8732676" cy="5547360"/>
        </p:xfrm>
        <a:graphic>
          <a:graphicData uri="http://schemas.openxmlformats.org/drawingml/2006/table">
            <a:tbl>
              <a:tblPr firstRow="1" bandRow="1">
                <a:tableStyleId>{BC89EF96-8CEA-46FF-86C4-4CE0E7609802}</a:tableStyleId>
              </a:tblPr>
              <a:tblGrid>
                <a:gridCol w="2833048"/>
                <a:gridCol w="3200400"/>
                <a:gridCol w="1371602"/>
                <a:gridCol w="1327626"/>
              </a:tblGrid>
              <a:tr h="446750">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96596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_tradnl" sz="1400" b="0" noProof="0" dirty="0" smtClean="0">
                          <a:latin typeface="Tw Cen MT" pitchFamily="34" charset="0"/>
                        </a:rPr>
                        <a:t>Eliminar el grueso de</a:t>
                      </a:r>
                      <a:r>
                        <a:rPr lang="es-ES_tradnl" sz="1400" b="0" baseline="0" noProof="0" dirty="0" smtClean="0">
                          <a:latin typeface="Tw Cen MT" pitchFamily="34" charset="0"/>
                        </a:rPr>
                        <a:t> la deuda cuasi fiscal haciendo que el Estado la asuma mediante negociaciones con los principales acreedores de títulos del BC, lo que permitiría al BC reducir sensiblemente sus pasivos y lograr mayor flexibilidad en el manejo de la política monetaria. La ley de Recapitalización del BC sería derogada.</a:t>
                      </a:r>
                      <a:endParaRPr lang="es-ES_tradnl" sz="1400" b="0" noProof="0" dirty="0" smtClean="0">
                        <a:latin typeface="Tw Cen MT" pitchFamily="34" charset="0"/>
                      </a:endParaRPr>
                    </a:p>
                  </a:txBody>
                  <a:tcPr/>
                </a:tc>
                <a:tc>
                  <a:txBody>
                    <a:bodyPr/>
                    <a:lstStyle/>
                    <a:p>
                      <a:pPr algn="ctr"/>
                      <a:r>
                        <a:rPr lang="es-ES_tradnl" sz="1400" b="0" noProof="0" dirty="0" smtClean="0">
                          <a:latin typeface="Tw Cen MT" pitchFamily="34" charset="0"/>
                        </a:rPr>
                        <a:t>1) Activos del BC frente al gobierno ≤ RD$20,000 m (Ahora es ≥ RD$480,000 </a:t>
                      </a:r>
                    </a:p>
                    <a:p>
                      <a:pPr algn="ctr"/>
                      <a:endParaRPr lang="es-ES_tradnl" sz="1400" b="0" noProof="0" dirty="0" smtClean="0">
                        <a:latin typeface="Tw Cen MT" pitchFamily="34" charset="0"/>
                      </a:endParaRPr>
                    </a:p>
                    <a:p>
                      <a:pPr algn="ctr"/>
                      <a:r>
                        <a:rPr lang="es-ES_tradnl" sz="1400" b="0" noProof="0" dirty="0" smtClean="0">
                          <a:latin typeface="Tw Cen MT" pitchFamily="34" charset="0"/>
                        </a:rPr>
                        <a:t>2)</a:t>
                      </a:r>
                      <a:r>
                        <a:rPr lang="es-ES_tradnl" sz="1400" b="0" baseline="0" noProof="0" dirty="0" smtClean="0">
                          <a:latin typeface="Tw Cen MT" pitchFamily="34" charset="0"/>
                        </a:rPr>
                        <a:t> Certificados del BC ≤ RD$50,000 m (Ahora es ≥ RD$380,000), ≤ 0.20 RIN</a:t>
                      </a:r>
                      <a:endParaRPr lang="es-ES_tradnl" sz="1400" b="0" noProof="0" dirty="0" smtClean="0">
                        <a:latin typeface="Tw Cen MT" pitchFamily="34" charset="0"/>
                      </a:endParaRPr>
                    </a:p>
                  </a:txBody>
                  <a:tcPr/>
                </a:tc>
                <a:tc>
                  <a:txBody>
                    <a:bodyPr/>
                    <a:lstStyle/>
                    <a:p>
                      <a:pPr algn="ctr"/>
                      <a:r>
                        <a:rPr lang="en-US" sz="1400" dirty="0" smtClean="0">
                          <a:solidFill>
                            <a:srgbClr val="000000"/>
                          </a:solidFill>
                          <a:latin typeface="Tw Cen MT" pitchFamily="34" charset="0"/>
                        </a:rPr>
                        <a:t>Ministerio de Hacienda</a:t>
                      </a:r>
                    </a:p>
                    <a:p>
                      <a:pPr algn="ctr"/>
                      <a:r>
                        <a:rPr lang="en-US" sz="1400" dirty="0" smtClean="0">
                          <a:solidFill>
                            <a:srgbClr val="000000"/>
                          </a:solidFill>
                          <a:latin typeface="Tw Cen MT" pitchFamily="34" charset="0"/>
                        </a:rPr>
                        <a:t>Banco Central</a:t>
                      </a:r>
                      <a:r>
                        <a:rPr lang="en-US" sz="1400" baseline="0" dirty="0" smtClean="0">
                          <a:solidFill>
                            <a:srgbClr val="000000"/>
                          </a:solidFill>
                          <a:latin typeface="Tw Cen MT" pitchFamily="34" charset="0"/>
                        </a:rPr>
                        <a:t> de la Republica Dominicana</a:t>
                      </a:r>
                      <a:endParaRPr lang="en-US" sz="1400" dirty="0">
                        <a:solidFill>
                          <a:srgbClr val="000000"/>
                        </a:solidFill>
                        <a:latin typeface="Tw Cen MT" pitchFamily="34" charset="0"/>
                      </a:endParaRPr>
                    </a:p>
                  </a:txBody>
                  <a:tcPr/>
                </a:tc>
                <a:tc>
                  <a:txBody>
                    <a:bodyPr/>
                    <a:lstStyle/>
                    <a:p>
                      <a:pPr algn="ctr"/>
                      <a:r>
                        <a:rPr lang="es-ES_tradnl" sz="1400" noProof="0" dirty="0" smtClean="0">
                          <a:solidFill>
                            <a:srgbClr val="000000"/>
                          </a:solidFill>
                          <a:latin typeface="Tw Cen MT" pitchFamily="34" charset="0"/>
                        </a:rPr>
                        <a:t>Reducción progresiva hasta 2017</a:t>
                      </a:r>
                      <a:endParaRPr lang="es-ES_tradnl" sz="1400" noProof="0" dirty="0">
                        <a:solidFill>
                          <a:srgbClr val="000000"/>
                        </a:solidFill>
                        <a:latin typeface="Tw Cen MT" pitchFamily="34" charset="0"/>
                      </a:endParaRPr>
                    </a:p>
                  </a:txBody>
                  <a:tcPr/>
                </a:tc>
              </a:tr>
              <a:tr h="18897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0" baseline="0" dirty="0" smtClean="0">
                          <a:solidFill>
                            <a:schemeClr val="tx1"/>
                          </a:solidFill>
                          <a:latin typeface="Tw Cen MT" pitchFamily="34" charset="0"/>
                        </a:rPr>
                        <a:t>Disponer que el acceso del Estado al crédito del sistema financiero se produzca en condiciones de igualdad con el sctor privado y restringir el uso público de los fondos de pensiones para abrir horizontes más amplios a los proyectos productivos.</a:t>
                      </a:r>
                      <a:endParaRPr lang="es-DO" sz="1400" b="0" dirty="0" smtClean="0">
                        <a:solidFill>
                          <a:schemeClr val="tx1"/>
                        </a:solidFill>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0" noProof="0" dirty="0" smtClean="0">
                          <a:latin typeface="Tw Cen MT" pitchFamily="34" charset="0"/>
                        </a:rPr>
                        <a:t>Un tope al crédito del sistema financiero al sector público </a:t>
                      </a:r>
                      <a:r>
                        <a:rPr lang="es-ES_tradnl" sz="1400" b="0" noProof="0" dirty="0" smtClean="0">
                          <a:solidFill>
                            <a:srgbClr val="000000"/>
                          </a:solidFill>
                          <a:latin typeface="Tw Cen MT" pitchFamily="34" charset="0"/>
                        </a:rPr>
                        <a:t>y a las empresas en que el Estado tenga mayoría accionaria </a:t>
                      </a:r>
                      <a:r>
                        <a:rPr lang="es-ES_tradnl" sz="1400" b="0" noProof="0" dirty="0" smtClean="0">
                          <a:latin typeface="Tw Cen MT" pitchFamily="34" charset="0"/>
                        </a:rPr>
                        <a:t>≤</a:t>
                      </a:r>
                      <a:r>
                        <a:rPr lang="es-ES_tradnl" sz="1400" b="1" noProof="0" dirty="0" smtClean="0">
                          <a:latin typeface="Tw Cen MT" pitchFamily="34" charset="0"/>
                        </a:rPr>
                        <a:t> </a:t>
                      </a:r>
                      <a:r>
                        <a:rPr lang="es-ES_tradnl" sz="1400" b="0" noProof="0" dirty="0" smtClean="0">
                          <a:latin typeface="Tw Cen MT" pitchFamily="34" charset="0"/>
                        </a:rPr>
                        <a:t> que</a:t>
                      </a:r>
                      <a:r>
                        <a:rPr lang="es-ES_tradnl" sz="1400" b="0" baseline="0" noProof="0" dirty="0" smtClean="0">
                          <a:latin typeface="Tw Cen MT" pitchFamily="34" charset="0"/>
                        </a:rPr>
                        <a:t> el 10% del patrimonio técnico de cada institución financiera o </a:t>
                      </a:r>
                      <a:r>
                        <a:rPr lang="es-ES_tradnl" sz="1400" b="0" noProof="0" dirty="0" smtClean="0">
                          <a:latin typeface="Tw Cen MT" pitchFamily="34" charset="0"/>
                        </a:rPr>
                        <a:t>≤</a:t>
                      </a:r>
                      <a:r>
                        <a:rPr lang="es-ES_tradnl" sz="1400" b="1" noProof="0" dirty="0" smtClean="0">
                          <a:latin typeface="Tw Cen MT" pitchFamily="34" charset="0"/>
                        </a:rPr>
                        <a:t> </a:t>
                      </a:r>
                      <a:r>
                        <a:rPr lang="es-ES_tradnl" sz="1400" b="0" noProof="0" dirty="0" smtClean="0">
                          <a:latin typeface="Tw Cen MT" pitchFamily="34" charset="0"/>
                        </a:rPr>
                        <a:t> al 20% </a:t>
                      </a:r>
                      <a:r>
                        <a:rPr lang="es-ES_tradnl" sz="1400" b="0" baseline="0" noProof="0" dirty="0" smtClean="0">
                          <a:latin typeface="Tw Cen MT" pitchFamily="34" charset="0"/>
                        </a:rPr>
                        <a:t> si hubieren garantías reales</a:t>
                      </a:r>
                      <a:r>
                        <a:rPr lang="es-ES_tradnl" sz="1400" b="0" noProof="0" dirty="0" smtClean="0">
                          <a:latin typeface="Tw Cen MT" pitchFamily="34" charset="0"/>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0" noProof="0" dirty="0" smtClean="0">
                          <a:solidFill>
                            <a:schemeClr val="tx1"/>
                          </a:solidFill>
                          <a:latin typeface="Tw Cen MT" pitchFamily="34" charset="0"/>
                        </a:rPr>
                        <a:t>Tope conjunto Ministerio Hacienda y BC ≤ 40%</a:t>
                      </a:r>
                      <a:r>
                        <a:rPr lang="es-ES_tradnl" sz="1400" b="0" baseline="0" noProof="0" dirty="0" smtClean="0">
                          <a:solidFill>
                            <a:schemeClr val="tx1"/>
                          </a:solidFill>
                          <a:latin typeface="Tw Cen MT" pitchFamily="34" charset="0"/>
                        </a:rPr>
                        <a:t> del total de las inversiones de los fondos de pensiones</a:t>
                      </a:r>
                      <a:endParaRPr lang="es-ES_tradnl" sz="1400" b="0" noProof="0" dirty="0" smtClean="0">
                        <a:solidFill>
                          <a:schemeClr val="tx1"/>
                        </a:solidFill>
                        <a:latin typeface="Tw Cen MT" pitchFamily="34" charset="0"/>
                      </a:endParaRPr>
                    </a:p>
                  </a:txBody>
                  <a:tcPr/>
                </a:tc>
                <a:tc>
                  <a:txBody>
                    <a:bodyPr/>
                    <a:lstStyle/>
                    <a:p>
                      <a:pPr algn="ctr"/>
                      <a:r>
                        <a:rPr lang="es-DO" sz="1400" noProof="0" dirty="0" smtClean="0">
                          <a:solidFill>
                            <a:srgbClr val="000000"/>
                          </a:solidFill>
                          <a:latin typeface="Tw Cen MT" pitchFamily="34" charset="0"/>
                        </a:rPr>
                        <a:t>Ministerio</a:t>
                      </a:r>
                      <a:r>
                        <a:rPr lang="es-DO" sz="1400" baseline="0" noProof="0" dirty="0" smtClean="0">
                          <a:solidFill>
                            <a:srgbClr val="000000"/>
                          </a:solidFill>
                          <a:latin typeface="Tw Cen MT" pitchFamily="34" charset="0"/>
                        </a:rPr>
                        <a:t> de Hacienda</a:t>
                      </a:r>
                    </a:p>
                    <a:p>
                      <a:pPr algn="ctr"/>
                      <a:r>
                        <a:rPr lang="es-DO" sz="1400" baseline="0" noProof="0" dirty="0" smtClean="0">
                          <a:solidFill>
                            <a:srgbClr val="000000"/>
                          </a:solidFill>
                          <a:latin typeface="Tw Cen MT" pitchFamily="34" charset="0"/>
                        </a:rPr>
                        <a:t>Superintendencia de Bancos</a:t>
                      </a:r>
                    </a:p>
                    <a:p>
                      <a:pPr algn="ctr"/>
                      <a:r>
                        <a:rPr lang="es-DO" sz="1400" baseline="0" noProof="0" dirty="0" smtClean="0">
                          <a:solidFill>
                            <a:srgbClr val="000000"/>
                          </a:solidFill>
                          <a:latin typeface="Tw Cen MT" pitchFamily="34" charset="0"/>
                        </a:rPr>
                        <a:t>Banco Central de la Repùblica Dominicana</a:t>
                      </a:r>
                    </a:p>
                    <a:p>
                      <a:pPr algn="ctr"/>
                      <a:r>
                        <a:rPr lang="es-DO" sz="1400" baseline="0" noProof="0" dirty="0" smtClean="0">
                          <a:solidFill>
                            <a:srgbClr val="000000"/>
                          </a:solidFill>
                          <a:latin typeface="Tw Cen MT" pitchFamily="34" charset="0"/>
                        </a:rPr>
                        <a:t>Junta Monetaria</a:t>
                      </a:r>
                      <a:endParaRPr lang="es-DO" sz="1400" noProof="0" dirty="0">
                        <a:solidFill>
                          <a:srgbClr val="000000"/>
                        </a:solidFill>
                        <a:latin typeface="Tw Cen MT" pitchFamily="34" charset="0"/>
                      </a:endParaRPr>
                    </a:p>
                  </a:txBody>
                  <a:tcPr/>
                </a:tc>
                <a:tc>
                  <a:txBody>
                    <a:bodyPr/>
                    <a:lstStyle/>
                    <a:p>
                      <a:pPr algn="ctr"/>
                      <a:r>
                        <a:rPr lang="es-ES_tradnl" sz="1400" noProof="0" dirty="0" smtClean="0">
                          <a:solidFill>
                            <a:srgbClr val="000000"/>
                          </a:solidFill>
                          <a:latin typeface="Tw Cen MT" pitchFamily="34" charset="0"/>
                        </a:rPr>
                        <a:t>Reducción progresiva hasta 2018</a:t>
                      </a:r>
                      <a:endParaRPr lang="es-ES_tradnl" sz="1400" noProof="0" dirty="0">
                        <a:solidFill>
                          <a:srgbClr val="000000"/>
                        </a:solidFill>
                        <a:latin typeface="Tw Cen MT" pitchFamily="34" charset="0"/>
                      </a:endParaRPr>
                    </a:p>
                  </a:txBody>
                  <a:tcPr/>
                </a:tc>
              </a:tr>
              <a:tr h="57911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0" dirty="0" smtClean="0">
                          <a:solidFill>
                            <a:schemeClr val="tx1"/>
                          </a:solidFill>
                          <a:latin typeface="Tw Cen MT" pitchFamily="34" charset="0"/>
                        </a:rPr>
                        <a:t>Reforma</a:t>
                      </a:r>
                      <a:r>
                        <a:rPr lang="es-DO" sz="1400" b="0" baseline="0" dirty="0" smtClean="0">
                          <a:solidFill>
                            <a:schemeClr val="tx1"/>
                          </a:solidFill>
                          <a:latin typeface="Tw Cen MT" pitchFamily="34" charset="0"/>
                        </a:rPr>
                        <a:t> institucional del Banco Central</a:t>
                      </a:r>
                      <a:endParaRPr lang="es-DO" sz="1400" b="0" dirty="0" smtClean="0">
                        <a:solidFill>
                          <a:schemeClr val="tx1"/>
                        </a:solidFill>
                        <a:latin typeface="Tw Cen MT"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_tradnl" sz="1400" b="0" noProof="0" dirty="0" smtClean="0">
                        <a:solidFill>
                          <a:schemeClr val="tx1"/>
                        </a:solidFill>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Tw Cen MT" pitchFamily="34" charset="0"/>
                        </a:rPr>
                        <a:t>Banco Central</a:t>
                      </a:r>
                      <a:r>
                        <a:rPr lang="en-US" sz="1400" baseline="0" dirty="0" smtClean="0">
                          <a:solidFill>
                            <a:srgbClr val="000000"/>
                          </a:solidFill>
                          <a:latin typeface="Tw Cen MT" pitchFamily="34" charset="0"/>
                        </a:rPr>
                        <a:t> de la </a:t>
                      </a:r>
                      <a:r>
                        <a:rPr lang="en-US" sz="1400" baseline="0" dirty="0" err="1" smtClean="0">
                          <a:solidFill>
                            <a:srgbClr val="000000"/>
                          </a:solidFill>
                          <a:latin typeface="Tw Cen MT" pitchFamily="34" charset="0"/>
                        </a:rPr>
                        <a:t>República</a:t>
                      </a:r>
                      <a:r>
                        <a:rPr lang="en-US" sz="1400" baseline="0" dirty="0" smtClean="0">
                          <a:solidFill>
                            <a:srgbClr val="000000"/>
                          </a:solidFill>
                          <a:latin typeface="Tw Cen MT" pitchFamily="34" charset="0"/>
                        </a:rPr>
                        <a:t> </a:t>
                      </a:r>
                      <a:r>
                        <a:rPr lang="en-US" sz="1400" baseline="0" dirty="0" err="1" smtClean="0">
                          <a:solidFill>
                            <a:srgbClr val="000000"/>
                          </a:solidFill>
                          <a:latin typeface="Tw Cen MT" pitchFamily="34" charset="0"/>
                        </a:rPr>
                        <a:t>Dominicana</a:t>
                      </a:r>
                      <a:endParaRPr lang="en-US" sz="1400" dirty="0" smtClean="0">
                        <a:solidFill>
                          <a:srgbClr val="000000"/>
                        </a:solidFill>
                        <a:latin typeface="Tw Cen MT" pitchFamily="34" charset="0"/>
                      </a:endParaRPr>
                    </a:p>
                  </a:txBody>
                  <a:tcPr/>
                </a:tc>
                <a:tc>
                  <a:txBody>
                    <a:bodyPr/>
                    <a:lstStyle/>
                    <a:p>
                      <a:pPr algn="ctr"/>
                      <a:r>
                        <a:rPr lang="es-ES_tradnl" sz="1400" noProof="0" dirty="0" smtClean="0">
                          <a:solidFill>
                            <a:srgbClr val="000000"/>
                          </a:solidFill>
                          <a:latin typeface="Tw Cen MT" pitchFamily="34" charset="0"/>
                        </a:rPr>
                        <a:t>2016</a:t>
                      </a:r>
                      <a:endParaRPr lang="es-ES_tradnl" sz="1400" noProof="0" dirty="0">
                        <a:solidFill>
                          <a:srgbClr val="000000"/>
                        </a:solidFill>
                        <a:latin typeface="Tw Cen MT" pitchFamily="34" charset="0"/>
                      </a:endParaRPr>
                    </a:p>
                  </a:txBody>
                  <a:tcPr/>
                </a:tc>
              </a:tr>
            </a:tbl>
          </a:graphicData>
        </a:graphic>
      </p:graphicFrame>
    </p:spTree>
    <p:extLst>
      <p:ext uri="{BB962C8B-B14F-4D97-AF65-F5344CB8AC3E}">
        <p14:creationId xmlns:p14="http://schemas.microsoft.com/office/powerpoint/2010/main" val="28653957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6127708"/>
              </p:ext>
            </p:extLst>
          </p:nvPr>
        </p:nvGraphicFramePr>
        <p:xfrm>
          <a:off x="214952" y="1249681"/>
          <a:ext cx="8732674" cy="5455920"/>
        </p:xfrm>
        <a:graphic>
          <a:graphicData uri="http://schemas.openxmlformats.org/drawingml/2006/table">
            <a:tbl>
              <a:tblPr firstRow="1" bandRow="1">
                <a:tableStyleId>{BC89EF96-8CEA-46FF-86C4-4CE0E7609802}</a:tableStyleId>
              </a:tblPr>
              <a:tblGrid>
                <a:gridCol w="2756848"/>
                <a:gridCol w="3429000"/>
                <a:gridCol w="1295400"/>
                <a:gridCol w="1251426"/>
              </a:tblGrid>
              <a:tr h="328384">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38266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solidFill>
                            <a:srgbClr val="000000"/>
                          </a:solidFill>
                          <a:latin typeface="Tw Cen MT" pitchFamily="34" charset="0"/>
                        </a:rPr>
                        <a:t>Establecer</a:t>
                      </a:r>
                      <a:r>
                        <a:rPr lang="es-DO" sz="1400" baseline="0" dirty="0" smtClean="0">
                          <a:solidFill>
                            <a:srgbClr val="000000"/>
                          </a:solidFill>
                          <a:latin typeface="Tw Cen MT" pitchFamily="34" charset="0"/>
                        </a:rPr>
                        <a:t> una curva de rendimientos al stock de certificados transferidos a Crédito Público alineada con criterios de riesgos inherente, rendimientos instrumentos del Banco Central, plazos y rendimientos de bonos domésticos del Estado, que evite distorsiones de precios en el mercado y en la asignacion de recursos productivos a la economia. </a:t>
                      </a:r>
                      <a:endParaRPr lang="es-DO" sz="1400" dirty="0" smtClean="0">
                        <a:solidFill>
                          <a:srgbClr val="000000"/>
                        </a:solidFill>
                        <a:latin typeface="Tw Cen MT" pitchFamily="34" charset="0"/>
                      </a:endParaRPr>
                    </a:p>
                  </a:txBody>
                  <a:tcPr/>
                </a:tc>
                <a:tc>
                  <a:txBody>
                    <a:bodyPr/>
                    <a:lstStyle/>
                    <a:p>
                      <a:pPr algn="ctr"/>
                      <a:r>
                        <a:rPr lang="es-DO" sz="1400" noProof="0" dirty="0" smtClean="0">
                          <a:solidFill>
                            <a:srgbClr val="000000"/>
                          </a:solidFill>
                          <a:latin typeface="Tw Cen MT" pitchFamily="34" charset="0"/>
                        </a:rPr>
                        <a:t>Implementación mecanismo de ajuste</a:t>
                      </a:r>
                      <a:r>
                        <a:rPr lang="es-DO" sz="1400" baseline="0" noProof="0" dirty="0" smtClean="0">
                          <a:solidFill>
                            <a:srgbClr val="000000"/>
                          </a:solidFill>
                          <a:latin typeface="Tw Cen MT" pitchFamily="34" charset="0"/>
                        </a:rPr>
                        <a:t> de rendimientos derivado del traspaso de instrumentos convertidos de riesgo Banco Central a riesgo del Tesoro Nacional</a:t>
                      </a:r>
                      <a:endParaRPr lang="es-DO" sz="1400" noProof="0" dirty="0">
                        <a:solidFill>
                          <a:srgbClr val="000000"/>
                        </a:solidFill>
                        <a:latin typeface="Tw Cen MT" pitchFamily="34" charset="0"/>
                      </a:endParaRPr>
                    </a:p>
                  </a:txBody>
                  <a:tcPr/>
                </a:tc>
                <a:tc>
                  <a:txBody>
                    <a:bodyPr/>
                    <a:lstStyle/>
                    <a:p>
                      <a:pPr algn="ctr"/>
                      <a:r>
                        <a:rPr lang="es-DO" sz="1400" noProof="0" dirty="0" smtClean="0">
                          <a:solidFill>
                            <a:srgbClr val="000000"/>
                          </a:solidFill>
                          <a:latin typeface="Tw Cen MT" pitchFamily="34" charset="0"/>
                        </a:rPr>
                        <a:t>Ministerio de Hacienda (Dirección General de Crédito Público)</a:t>
                      </a:r>
                    </a:p>
                    <a:p>
                      <a:pPr algn="ctr"/>
                      <a:r>
                        <a:rPr lang="es-DO" sz="1400" noProof="0" dirty="0" smtClean="0">
                          <a:solidFill>
                            <a:srgbClr val="000000"/>
                          </a:solidFill>
                          <a:latin typeface="Tw Cen MT" pitchFamily="34" charset="0"/>
                        </a:rPr>
                        <a:t>Banco</a:t>
                      </a:r>
                      <a:r>
                        <a:rPr lang="es-DO" sz="1400" baseline="0" noProof="0" dirty="0" smtClean="0">
                          <a:solidFill>
                            <a:srgbClr val="000000"/>
                          </a:solidFill>
                          <a:latin typeface="Tw Cen MT" pitchFamily="34" charset="0"/>
                        </a:rPr>
                        <a:t> Central de la Repùblica Dominicana</a:t>
                      </a:r>
                      <a:endParaRPr lang="es-DO" sz="1400" noProof="0" dirty="0" smtClean="0">
                        <a:solidFill>
                          <a:srgbClr val="000000"/>
                        </a:solidFill>
                        <a:latin typeface="Tw Cen MT" pitchFamily="34" charset="0"/>
                      </a:endParaRPr>
                    </a:p>
                  </a:txBody>
                  <a:tcPr/>
                </a:tc>
                <a:tc>
                  <a:txBody>
                    <a:bodyPr/>
                    <a:lstStyle/>
                    <a:p>
                      <a:pPr algn="ctr"/>
                      <a:r>
                        <a:rPr lang="en-US" sz="1400" dirty="0" smtClean="0">
                          <a:solidFill>
                            <a:srgbClr val="000000"/>
                          </a:solidFill>
                          <a:latin typeface="Tw Cen MT" pitchFamily="34" charset="0"/>
                        </a:rPr>
                        <a:t>2016</a:t>
                      </a:r>
                    </a:p>
                    <a:p>
                      <a:pPr algn="ctr"/>
                      <a:endParaRPr lang="en-US" sz="1400" dirty="0" smtClean="0">
                        <a:solidFill>
                          <a:srgbClr val="000000"/>
                        </a:solidFill>
                        <a:latin typeface="Tw Cen MT" pitchFamily="34" charset="0"/>
                      </a:endParaRPr>
                    </a:p>
                  </a:txBody>
                  <a:tcPr/>
                </a:tc>
              </a:tr>
              <a:tr h="138266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solidFill>
                            <a:srgbClr val="000000"/>
                          </a:solidFill>
                          <a:latin typeface="Tw Cen MT" pitchFamily="34" charset="0"/>
                        </a:rPr>
                        <a:t>Crear</a:t>
                      </a:r>
                      <a:r>
                        <a:rPr lang="es-DO" sz="1400" baseline="0" dirty="0" smtClean="0">
                          <a:solidFill>
                            <a:srgbClr val="000000"/>
                          </a:solidFill>
                          <a:latin typeface="Tw Cen MT" pitchFamily="34" charset="0"/>
                        </a:rPr>
                        <a:t> condiciones regulatorias más idóneas al desenvolvimiento de la economía de mercado, para lo cual se requiere eliminar distorsiones existentes empezando por la Junta Monetari, que debería convertirse en organismo profesionalizado, y continuando con la eliminación de la condición de juez y parte que ostentan organismos públicos del sistema financiero y de pensiones </a:t>
                      </a:r>
                      <a:endParaRPr lang="es-DO" sz="1400" dirty="0" smtClean="0">
                        <a:solidFill>
                          <a:srgbClr val="000000"/>
                        </a:solidFill>
                        <a:latin typeface="Tw Cen MT" pitchFamily="34" charset="0"/>
                      </a:endParaRPr>
                    </a:p>
                  </a:txBody>
                  <a:tcPr/>
                </a:tc>
                <a:tc>
                  <a:txBody>
                    <a:bodyPr/>
                    <a:lstStyle/>
                    <a:p>
                      <a:pPr marL="0" indent="0" algn="ctr">
                        <a:buFontTx/>
                        <a:buNone/>
                      </a:pPr>
                      <a:r>
                        <a:rPr lang="es-ES_tradnl" sz="1400" b="0" kern="1200" dirty="0" smtClean="0">
                          <a:solidFill>
                            <a:schemeClr val="tx1"/>
                          </a:solidFill>
                          <a:effectLst/>
                          <a:latin typeface="Tw Cen MT" pitchFamily="34" charset="0"/>
                          <a:ea typeface="+mn-ea"/>
                          <a:cs typeface="+mn-cs"/>
                        </a:rPr>
                        <a:t>Designar miembros de la Junta Monetaria que sean profesionales</a:t>
                      </a:r>
                      <a:r>
                        <a:rPr lang="es-ES_tradnl" sz="1400" b="0" kern="1200" baseline="0" dirty="0" smtClean="0">
                          <a:solidFill>
                            <a:schemeClr val="tx1"/>
                          </a:solidFill>
                          <a:effectLst/>
                          <a:latin typeface="Tw Cen MT" pitchFamily="34" charset="0"/>
                          <a:ea typeface="+mn-ea"/>
                          <a:cs typeface="+mn-cs"/>
                        </a:rPr>
                        <a:t> idóneos, </a:t>
                      </a:r>
                      <a:r>
                        <a:rPr lang="es-ES_tradnl" sz="1400" kern="1200" dirty="0" smtClean="0">
                          <a:solidFill>
                            <a:schemeClr val="tx1"/>
                          </a:solidFill>
                          <a:effectLst/>
                          <a:latin typeface="Tw Cen MT" pitchFamily="34" charset="0"/>
                          <a:ea typeface="+mn-ea"/>
                          <a:cs typeface="+mn-cs"/>
                        </a:rPr>
                        <a:t>a tiempo completo y dedicación exclusiva, modificando</a:t>
                      </a:r>
                      <a:r>
                        <a:rPr lang="es-ES_tradnl" sz="1400" kern="1200" baseline="0" dirty="0" smtClean="0">
                          <a:solidFill>
                            <a:schemeClr val="tx1"/>
                          </a:solidFill>
                          <a:effectLst/>
                          <a:latin typeface="Tw Cen MT" pitchFamily="34" charset="0"/>
                          <a:ea typeface="+mn-ea"/>
                          <a:cs typeface="+mn-cs"/>
                        </a:rPr>
                        <a:t> a esos fines la Ley Monetaria y Financiera. </a:t>
                      </a:r>
                    </a:p>
                    <a:p>
                      <a:pPr marL="0" indent="0" algn="ctr">
                        <a:buFontTx/>
                        <a:buNone/>
                      </a:pPr>
                      <a:endParaRPr lang="es-ES_tradnl" sz="1400" kern="1200" baseline="0" dirty="0" smtClean="0">
                        <a:solidFill>
                          <a:schemeClr val="tx1"/>
                        </a:solidFill>
                        <a:effectLst/>
                        <a:latin typeface="Tw Cen MT" pitchFamily="34" charset="0"/>
                        <a:ea typeface="+mn-ea"/>
                        <a:cs typeface="+mn-cs"/>
                      </a:endParaRPr>
                    </a:p>
                    <a:p>
                      <a:pPr marL="0" indent="0" algn="ctr">
                        <a:buNone/>
                      </a:pPr>
                      <a:r>
                        <a:rPr lang="es-ES_tradnl" sz="1400" b="0" kern="1200" dirty="0" smtClean="0">
                          <a:solidFill>
                            <a:schemeClr val="tx1"/>
                          </a:solidFill>
                          <a:effectLst/>
                          <a:latin typeface="Tw Cen MT" pitchFamily="34" charset="0"/>
                          <a:ea typeface="+mn-ea"/>
                          <a:cs typeface="+mn-cs"/>
                        </a:rPr>
                        <a:t>Eliminar la participación del BC en Comisiones en que sea juez y parte, tales como la Comisión Nacional de Valores y la Comisión </a:t>
                      </a:r>
                      <a:r>
                        <a:rPr lang="es-ES_tradnl" sz="1400" b="0" kern="1200" baseline="0" dirty="0" smtClean="0">
                          <a:solidFill>
                            <a:schemeClr val="tx1"/>
                          </a:solidFill>
                          <a:effectLst/>
                          <a:latin typeface="Tw Cen MT" pitchFamily="34" charset="0"/>
                          <a:ea typeface="+mn-ea"/>
                          <a:cs typeface="+mn-cs"/>
                        </a:rPr>
                        <a:t>de Riegos </a:t>
                      </a:r>
                      <a:r>
                        <a:rPr lang="es-ES_tradnl" sz="1400" b="0" kern="1200" dirty="0" smtClean="0">
                          <a:solidFill>
                            <a:schemeClr val="tx1"/>
                          </a:solidFill>
                          <a:effectLst/>
                          <a:latin typeface="Tw Cen MT" pitchFamily="34" charset="0"/>
                          <a:ea typeface="+mn-ea"/>
                          <a:cs typeface="+mn-cs"/>
                        </a:rPr>
                        <a:t>de Limites</a:t>
                      </a:r>
                      <a:r>
                        <a:rPr lang="es-ES_tradnl" sz="1400" b="0" kern="1200" baseline="0" dirty="0" smtClean="0">
                          <a:solidFill>
                            <a:schemeClr val="tx1"/>
                          </a:solidFill>
                          <a:effectLst/>
                          <a:latin typeface="Tw Cen MT" pitchFamily="34" charset="0"/>
                          <a:ea typeface="+mn-ea"/>
                          <a:cs typeface="+mn-cs"/>
                        </a:rPr>
                        <a:t> de Inversión del Sistema de la Seguridad Social y el directorio del </a:t>
                      </a:r>
                      <a:r>
                        <a:rPr lang="es-ES_tradnl" sz="1400" b="0" kern="1200" baseline="0" dirty="0" err="1" smtClean="0">
                          <a:solidFill>
                            <a:schemeClr val="tx1"/>
                          </a:solidFill>
                          <a:effectLst/>
                          <a:latin typeface="Tw Cen MT" pitchFamily="34" charset="0"/>
                          <a:ea typeface="+mn-ea"/>
                          <a:cs typeface="+mn-cs"/>
                        </a:rPr>
                        <a:t>Banreservas</a:t>
                      </a:r>
                      <a:r>
                        <a:rPr lang="es-ES_tradnl" sz="1400" b="0" kern="1200" baseline="0" dirty="0" smtClean="0">
                          <a:solidFill>
                            <a:schemeClr val="tx1"/>
                          </a:solidFill>
                          <a:effectLst/>
                          <a:latin typeface="Tw Cen MT" pitchFamily="34" charset="0"/>
                          <a:ea typeface="+mn-ea"/>
                          <a:cs typeface="+mn-cs"/>
                        </a:rPr>
                        <a:t>.</a:t>
                      </a:r>
                      <a:endParaRPr lang="es-ES_tradnl" sz="1400" b="0" kern="1200" dirty="0" smtClean="0">
                        <a:solidFill>
                          <a:schemeClr val="tx1"/>
                        </a:solidFill>
                        <a:effectLst/>
                        <a:latin typeface="Tw Cen MT" pitchFamily="34" charset="0"/>
                        <a:ea typeface="+mn-ea"/>
                        <a:cs typeface="+mn-cs"/>
                      </a:endParaRPr>
                    </a:p>
                  </a:txBody>
                  <a:tcPr/>
                </a:tc>
                <a:tc>
                  <a:txBody>
                    <a:bodyPr/>
                    <a:lstStyle/>
                    <a:p>
                      <a:pPr algn="ctr"/>
                      <a:r>
                        <a:rPr lang="es-DO" sz="1400" noProof="0" dirty="0" smtClean="0">
                          <a:solidFill>
                            <a:srgbClr val="000000"/>
                          </a:solidFill>
                          <a:latin typeface="Tw Cen MT" pitchFamily="34" charset="0"/>
                        </a:rPr>
                        <a:t>Congreso Nacional y Junta Monetaria </a:t>
                      </a:r>
                      <a:endParaRPr lang="es-DO" sz="1400" noProof="0" dirty="0">
                        <a:solidFill>
                          <a:srgbClr val="000000"/>
                        </a:solidFill>
                        <a:latin typeface="Tw Cen MT" pitchFamily="34" charset="0"/>
                      </a:endParaRPr>
                    </a:p>
                  </a:txBody>
                  <a:tcPr/>
                </a:tc>
                <a:tc>
                  <a:txBody>
                    <a:bodyPr/>
                    <a:lstStyle/>
                    <a:p>
                      <a:pPr algn="ctr"/>
                      <a:r>
                        <a:rPr lang="en-US" sz="1400" dirty="0" smtClean="0">
                          <a:solidFill>
                            <a:srgbClr val="000000"/>
                          </a:solidFill>
                          <a:latin typeface="Tw Cen MT" pitchFamily="34" charset="0"/>
                        </a:rPr>
                        <a:t>2016</a:t>
                      </a:r>
                      <a:endParaRPr lang="en-US" sz="1400" dirty="0">
                        <a:solidFill>
                          <a:srgbClr val="000000"/>
                        </a:solidFill>
                        <a:latin typeface="Tw Cen MT" pitchFamily="34" charset="0"/>
                      </a:endParaRPr>
                    </a:p>
                  </a:txBody>
                  <a:tcPr/>
                </a:tc>
              </a:tr>
            </a:tbl>
          </a:graphicData>
        </a:graphic>
      </p:graphicFrame>
    </p:spTree>
    <p:extLst>
      <p:ext uri="{BB962C8B-B14F-4D97-AF65-F5344CB8AC3E}">
        <p14:creationId xmlns:p14="http://schemas.microsoft.com/office/powerpoint/2010/main" val="27918540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Antecedentes y Metodología</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59398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401963090"/>
              </p:ext>
            </p:extLst>
          </p:nvPr>
        </p:nvGraphicFramePr>
        <p:xfrm>
          <a:off x="106523" y="25146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Asimetría en el trato normativo entre entidades de intermediación financiera públicas y privadas, que genera una competencia desleal. En adición, falta de transparencia en el manejo de los recursos y operaciones que realizan las entidades financieras estatales. Asimismo, los costos regulatorios y la carga fiscal y cuasi fiscal de las entidades financieras son altos, lo que repercute en costos más elevados.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93903297"/>
              </p:ext>
            </p:extLst>
          </p:nvPr>
        </p:nvGraphicFramePr>
        <p:xfrm>
          <a:off x="76200" y="4419600"/>
          <a:ext cx="3352800" cy="2223448"/>
        </p:xfrm>
        <a:graphic>
          <a:graphicData uri="http://schemas.openxmlformats.org/drawingml/2006/table">
            <a:tbl>
              <a:tblPr bandRow="1">
                <a:tableStyleId>{3B4B98B0-60AC-42C2-AFA5-B58CD77FA1E5}</a:tableStyleId>
              </a:tblPr>
              <a:tblGrid>
                <a:gridCol w="3352800"/>
              </a:tblGrid>
              <a:tr h="2223448">
                <a:tc>
                  <a:txBody>
                    <a:bodyPr/>
                    <a:lstStyle/>
                    <a:p>
                      <a:pPr algn="just"/>
                      <a:r>
                        <a:rPr lang="en-US" sz="1600" b="1" dirty="0" err="1" smtClean="0">
                          <a:latin typeface="Tw Cen MT" pitchFamily="34" charset="0"/>
                        </a:rPr>
                        <a:t>Objetivo</a:t>
                      </a:r>
                      <a:r>
                        <a:rPr lang="en-US" sz="1600" b="1" dirty="0" smtClean="0">
                          <a:latin typeface="Tw Cen MT" pitchFamily="34" charset="0"/>
                        </a:rPr>
                        <a:t> 1:</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Reducir o extinguir las intervenciones del Estado que generan distorsiones en el acceso al crédito y una competencia desleal, eliminando el manejo politizado y poco transparente de las Instituciones financieras del Estado. </a:t>
                      </a:r>
                    </a:p>
                    <a:p>
                      <a:pPr marL="0" marR="0" indent="0" algn="just" defTabSz="457200" rtl="0" eaLnBrk="1" fontAlgn="auto" latinLnBrk="0" hangingPunct="1">
                        <a:lnSpc>
                          <a:spcPct val="100000"/>
                        </a:lnSpc>
                        <a:spcBef>
                          <a:spcPts val="0"/>
                        </a:spcBef>
                        <a:spcAft>
                          <a:spcPts val="0"/>
                        </a:spcAft>
                        <a:buClrTx/>
                        <a:buSzTx/>
                        <a:buFont typeface="+mj-lt"/>
                        <a:buNone/>
                        <a:tabLst/>
                        <a:defRPr/>
                      </a:pPr>
                      <a:endParaRPr lang="es-ES" sz="1400" dirty="0" smtClean="0">
                        <a:latin typeface="Tw Cen MT" pitchFamily="34" charset="0"/>
                      </a:endParaRP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970956867"/>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339443482"/>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62354168"/>
              </p:ext>
            </p:extLst>
          </p:nvPr>
        </p:nvGraphicFramePr>
        <p:xfrm>
          <a:off x="3581400" y="4419600"/>
          <a:ext cx="5456076" cy="2255520"/>
        </p:xfrm>
        <a:graphic>
          <a:graphicData uri="http://schemas.openxmlformats.org/drawingml/2006/table">
            <a:tbl>
              <a:tblPr firstRow="1" bandRow="1">
                <a:tableStyleId>{3B4B98B0-60AC-42C2-AFA5-B58CD77FA1E5}</a:tableStyleId>
              </a:tblPr>
              <a:tblGrid>
                <a:gridCol w="5456076"/>
              </a:tblGrid>
              <a:tr h="2223448">
                <a:tc>
                  <a:txBody>
                    <a:bodyPr/>
                    <a:lstStyle/>
                    <a:p>
                      <a:r>
                        <a:rPr lang="es-DO" sz="1600" noProof="0" dirty="0" smtClean="0">
                          <a:latin typeface="Tw Cen MT" pitchFamily="34" charset="0"/>
                        </a:rPr>
                        <a:t>Indicadores (año 1): </a:t>
                      </a:r>
                    </a:p>
                    <a:p>
                      <a:pPr marL="231775" indent="-231775">
                        <a:buFont typeface="+mj-lt"/>
                        <a:buAutoNum type="arabicParenR"/>
                      </a:pPr>
                      <a:r>
                        <a:rPr lang="es-ES" sz="1400" b="0" noProof="0" dirty="0" smtClean="0">
                          <a:latin typeface="Tw Cen MT" pitchFamily="34" charset="0"/>
                        </a:rPr>
                        <a:t>Introducir en la norma de gobierno corporativo para las entidades públicas la obligación de:  </a:t>
                      </a:r>
                    </a:p>
                    <a:p>
                      <a:pPr marL="457200" lvl="1" indent="0">
                        <a:buFont typeface="+mj-lt"/>
                        <a:buNone/>
                      </a:pPr>
                      <a:r>
                        <a:rPr lang="es-ES" sz="1400" b="0" noProof="0" dirty="0" smtClean="0">
                          <a:latin typeface="Tw Cen MT" pitchFamily="34" charset="0"/>
                        </a:rPr>
                        <a:t>a) Publicar estados financieros auditados anuales</a:t>
                      </a:r>
                    </a:p>
                    <a:p>
                      <a:pPr marL="457200" lvl="1" indent="0">
                        <a:buFont typeface="+mj-lt"/>
                        <a:buNone/>
                      </a:pPr>
                      <a:r>
                        <a:rPr lang="es-ES" sz="1400" b="0" noProof="0" dirty="0" smtClean="0">
                          <a:latin typeface="Tw Cen MT" pitchFamily="34" charset="0"/>
                        </a:rPr>
                        <a:t>b) Nombrar mediante concurso en  los directorios y en las posiciones ejecutivas a profesionales de alto desempeño demostrado</a:t>
                      </a:r>
                    </a:p>
                    <a:p>
                      <a:pPr marL="457200" lvl="1" indent="0">
                        <a:buFont typeface="+mj-lt"/>
                        <a:buNone/>
                      </a:pPr>
                      <a:r>
                        <a:rPr lang="es-ES" sz="1400" b="0" noProof="0" dirty="0" smtClean="0">
                          <a:latin typeface="Tw Cen MT" pitchFamily="34" charset="0"/>
                        </a:rPr>
                        <a:t>c) Aplicar las normas de concesión de crédito bancario a los préstamos otorgados por las instituciones públicas</a:t>
                      </a:r>
                    </a:p>
                    <a:p>
                      <a:pPr marL="457200" lvl="1" indent="0">
                        <a:buFont typeface="+mj-lt"/>
                        <a:buNone/>
                      </a:pPr>
                      <a:r>
                        <a:rPr lang="es-ES" sz="1400" b="0" noProof="0" dirty="0" smtClean="0">
                          <a:latin typeface="Tw Cen MT" pitchFamily="34" charset="0"/>
                        </a:rPr>
                        <a:t>d) Creación de un fondo de garantía</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2625156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865721347"/>
              </p:ext>
            </p:extLst>
          </p:nvPr>
        </p:nvGraphicFramePr>
        <p:xfrm>
          <a:off x="214952" y="1249681"/>
          <a:ext cx="8732674" cy="3230880"/>
        </p:xfrm>
        <a:graphic>
          <a:graphicData uri="http://schemas.openxmlformats.org/drawingml/2006/table">
            <a:tbl>
              <a:tblPr firstRow="1" bandRow="1">
                <a:tableStyleId>{BC89EF96-8CEA-46FF-86C4-4CE0E7609802}</a:tableStyleId>
              </a:tblPr>
              <a:tblGrid>
                <a:gridCol w="2756848"/>
                <a:gridCol w="3429000"/>
                <a:gridCol w="1295400"/>
                <a:gridCol w="1251426"/>
              </a:tblGrid>
              <a:tr h="328384">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38266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solidFill>
                            <a:srgbClr val="000000"/>
                          </a:solidFill>
                          <a:latin typeface="Tw Cen MT" pitchFamily="34" charset="0"/>
                        </a:rPr>
                        <a:t>Mejorar</a:t>
                      </a:r>
                      <a:r>
                        <a:rPr lang="es-DO" sz="1400" baseline="0" dirty="0" smtClean="0">
                          <a:solidFill>
                            <a:srgbClr val="000000"/>
                          </a:solidFill>
                          <a:latin typeface="Tw Cen MT" pitchFamily="34" charset="0"/>
                        </a:rPr>
                        <a:t> la regulación sobre gobierno corporativo de las instituciones públicas financieras.</a:t>
                      </a:r>
                      <a:endParaRPr lang="es-DO" sz="1400" dirty="0" smtClean="0">
                        <a:solidFill>
                          <a:srgbClr val="000000"/>
                        </a:solidFill>
                        <a:latin typeface="Tw Cen MT" pitchFamily="34" charset="0"/>
                      </a:endParaRPr>
                    </a:p>
                  </a:txBody>
                  <a:tcPr/>
                </a:tc>
                <a:tc>
                  <a:txBody>
                    <a:bodyPr/>
                    <a:lstStyle/>
                    <a:p>
                      <a:pPr marL="0" indent="0" algn="just">
                        <a:buNone/>
                      </a:pPr>
                      <a:r>
                        <a:rPr lang="es-ES_tradnl" sz="1400" b="0" baseline="0" noProof="0" dirty="0" smtClean="0">
                          <a:latin typeface="Tw Cen MT" pitchFamily="34" charset="0"/>
                        </a:rPr>
                        <a:t>Introducir en la norma de gobierno corporativo para las entidades públicas la obligación de:  </a:t>
                      </a:r>
                    </a:p>
                    <a:p>
                      <a:pPr marL="0" indent="0" algn="just">
                        <a:buNone/>
                      </a:pPr>
                      <a:r>
                        <a:rPr lang="es-ES_tradnl" sz="1400" b="0" baseline="0" noProof="0" dirty="0" smtClean="0">
                          <a:latin typeface="Tw Cen MT" pitchFamily="34" charset="0"/>
                        </a:rPr>
                        <a:t>a) Publicar estados financieros auditados anuales</a:t>
                      </a:r>
                    </a:p>
                    <a:p>
                      <a:pPr marL="0" indent="0" algn="just">
                        <a:buNone/>
                      </a:pPr>
                      <a:r>
                        <a:rPr lang="es-ES_tradnl" sz="1400" b="0" baseline="0" noProof="0" dirty="0" smtClean="0">
                          <a:latin typeface="Tw Cen MT" pitchFamily="34" charset="0"/>
                        </a:rPr>
                        <a:t>b) Nombrar mediante concurso en  los directorios y en las posiciones ejecutivas a profesionales de alto desempeño demostrado</a:t>
                      </a:r>
                    </a:p>
                    <a:p>
                      <a:pPr marL="0" indent="0" algn="just">
                        <a:buNone/>
                      </a:pPr>
                      <a:r>
                        <a:rPr lang="es-ES_tradnl" sz="1400" b="0" baseline="0" noProof="0" dirty="0" smtClean="0">
                          <a:latin typeface="Tw Cen MT" pitchFamily="34" charset="0"/>
                        </a:rPr>
                        <a:t>c) Aplicar las normas de concesión de crédito bancario a los préstamos otorgados por las instituciones públicas</a:t>
                      </a:r>
                    </a:p>
                    <a:p>
                      <a:pPr marL="0" indent="0" algn="just">
                        <a:buNone/>
                      </a:pPr>
                      <a:r>
                        <a:rPr lang="es-ES_tradnl" sz="1400" b="0" baseline="0" noProof="0" dirty="0" smtClean="0">
                          <a:latin typeface="Tw Cen MT" pitchFamily="34" charset="0"/>
                        </a:rPr>
                        <a:t>d) Creación de un fondo de garantía</a:t>
                      </a:r>
                    </a:p>
                  </a:txBody>
                  <a:tcPr/>
                </a:tc>
                <a:tc>
                  <a:txBody>
                    <a:bodyPr/>
                    <a:lstStyle/>
                    <a:p>
                      <a:pPr algn="ctr"/>
                      <a:r>
                        <a:rPr lang="es-ES_tradnl" sz="1400" noProof="0" dirty="0" smtClean="0">
                          <a:solidFill>
                            <a:srgbClr val="000000"/>
                          </a:solidFill>
                          <a:latin typeface="Tw Cen MT" pitchFamily="34" charset="0"/>
                        </a:rPr>
                        <a:t>Ministerio</a:t>
                      </a:r>
                      <a:r>
                        <a:rPr lang="es-ES_tradnl" sz="1400" baseline="0" noProof="0" dirty="0" smtClean="0">
                          <a:solidFill>
                            <a:srgbClr val="000000"/>
                          </a:solidFill>
                          <a:latin typeface="Tw Cen MT" pitchFamily="34" charset="0"/>
                        </a:rPr>
                        <a:t> de Administración Pública</a:t>
                      </a:r>
                    </a:p>
                    <a:p>
                      <a:pPr algn="ctr"/>
                      <a:r>
                        <a:rPr lang="es-ES_tradnl" sz="1400" baseline="0" noProof="0" dirty="0" smtClean="0">
                          <a:solidFill>
                            <a:srgbClr val="000000"/>
                          </a:solidFill>
                          <a:latin typeface="Tw Cen MT" pitchFamily="34" charset="0"/>
                        </a:rPr>
                        <a:t>Junta Monetaria</a:t>
                      </a:r>
                    </a:p>
                    <a:p>
                      <a:pPr algn="ctr"/>
                      <a:r>
                        <a:rPr lang="es-ES_tradnl" sz="1400" baseline="0" noProof="0" dirty="0" smtClean="0">
                          <a:solidFill>
                            <a:srgbClr val="000000"/>
                          </a:solidFill>
                          <a:latin typeface="Tw Cen MT" pitchFamily="34" charset="0"/>
                        </a:rPr>
                        <a:t>Superintendencia de Bancos</a:t>
                      </a:r>
                    </a:p>
                    <a:p>
                      <a:pPr algn="ctr"/>
                      <a:r>
                        <a:rPr lang="en-US" sz="1400" baseline="0" dirty="0" smtClean="0">
                          <a:solidFill>
                            <a:srgbClr val="000000"/>
                          </a:solidFill>
                          <a:latin typeface="Tw Cen MT" pitchFamily="34" charset="0"/>
                        </a:rPr>
                        <a:t> </a:t>
                      </a:r>
                      <a:endParaRPr lang="en-US" sz="1400" dirty="0">
                        <a:solidFill>
                          <a:srgbClr val="000000"/>
                        </a:solidFill>
                        <a:latin typeface="Tw Cen MT" pitchFamily="34" charset="0"/>
                      </a:endParaRPr>
                    </a:p>
                  </a:txBody>
                  <a:tcPr/>
                </a:tc>
                <a:tc>
                  <a:txBody>
                    <a:bodyPr/>
                    <a:lstStyle/>
                    <a:p>
                      <a:pPr algn="ctr"/>
                      <a:r>
                        <a:rPr lang="en-US" sz="1400" dirty="0" smtClean="0">
                          <a:solidFill>
                            <a:srgbClr val="000000"/>
                          </a:solidFill>
                          <a:latin typeface="Tw Cen MT" pitchFamily="34" charset="0"/>
                        </a:rPr>
                        <a:t>2016</a:t>
                      </a:r>
                      <a:endParaRPr lang="en-US" sz="1400" dirty="0">
                        <a:solidFill>
                          <a:srgbClr val="000000"/>
                        </a:solidFill>
                        <a:latin typeface="Tw Cen MT" pitchFamily="34" charset="0"/>
                      </a:endParaRPr>
                    </a:p>
                  </a:txBody>
                  <a:tcPr/>
                </a:tc>
              </a:tr>
            </a:tbl>
          </a:graphicData>
        </a:graphic>
      </p:graphicFrame>
    </p:spTree>
    <p:extLst>
      <p:ext uri="{BB962C8B-B14F-4D97-AF65-F5344CB8AC3E}">
        <p14:creationId xmlns:p14="http://schemas.microsoft.com/office/powerpoint/2010/main" val="21327008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038893960"/>
              </p:ext>
            </p:extLst>
          </p:nvPr>
        </p:nvGraphicFramePr>
        <p:xfrm>
          <a:off x="106523" y="2514600"/>
          <a:ext cx="8961277" cy="1371600"/>
        </p:xfrm>
        <a:graphic>
          <a:graphicData uri="http://schemas.openxmlformats.org/drawingml/2006/table">
            <a:tbl>
              <a:tblPr firstRow="1" bandRow="1">
                <a:tableStyleId>{3B4B98B0-60AC-42C2-AFA5-B58CD77FA1E5}</a:tableStyleId>
              </a:tblPr>
              <a:tblGrid>
                <a:gridCol w="8961277"/>
              </a:tblGrid>
              <a:tr h="1371600">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Las tasas de interés en moneda local acusan volatilidad y originan costos altos para los usuarios que les dificultan competir en los mercados internos y externos, a lo que se agrega la insuficiente ponderación del peso de las activos que los sectores productivos otorgan en garantía, que dificulta acceder al financiamiento bancario.</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797037935"/>
              </p:ext>
            </p:extLst>
          </p:nvPr>
        </p:nvGraphicFramePr>
        <p:xfrm>
          <a:off x="76200" y="4114800"/>
          <a:ext cx="3200400" cy="2514600"/>
        </p:xfrm>
        <a:graphic>
          <a:graphicData uri="http://schemas.openxmlformats.org/drawingml/2006/table">
            <a:tbl>
              <a:tblPr bandRow="1">
                <a:tableStyleId>{3B4B98B0-60AC-42C2-AFA5-B58CD77FA1E5}</a:tableStyleId>
              </a:tblPr>
              <a:tblGrid>
                <a:gridCol w="3200400"/>
              </a:tblGrid>
              <a:tr h="2514600">
                <a:tc>
                  <a:txBody>
                    <a:bodyPr/>
                    <a:lstStyle/>
                    <a:p>
                      <a:pPr algn="just"/>
                      <a:r>
                        <a:rPr lang="en-US" sz="1600" b="1" dirty="0" err="1" smtClean="0">
                          <a:latin typeface="Tw Cen MT" pitchFamily="34" charset="0"/>
                        </a:rPr>
                        <a:t>Objetivo</a:t>
                      </a:r>
                      <a:r>
                        <a:rPr lang="en-US" sz="1600" b="1" dirty="0" smtClean="0">
                          <a:latin typeface="Tw Cen MT" pitchFamily="34" charset="0"/>
                        </a:rPr>
                        <a:t> 1:</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Se necesita que las tasas de interés en moneda local sean más estables, a un plazo más largo de tiempo, y a un costo más asequible para los usuarios, que les permita competir en los mercados interno y externo</a:t>
                      </a:r>
                    </a:p>
                    <a:p>
                      <a:pPr marL="0" marR="0" indent="0" algn="just" defTabSz="457200" rtl="0" eaLnBrk="1" fontAlgn="auto" latinLnBrk="0" hangingPunct="1">
                        <a:lnSpc>
                          <a:spcPct val="100000"/>
                        </a:lnSpc>
                        <a:spcBef>
                          <a:spcPts val="0"/>
                        </a:spcBef>
                        <a:spcAft>
                          <a:spcPts val="0"/>
                        </a:spcAft>
                        <a:buClrTx/>
                        <a:buSzTx/>
                        <a:buFont typeface="+mj-lt"/>
                        <a:buNone/>
                        <a:tabLst/>
                        <a:defRPr/>
                      </a:pPr>
                      <a:endParaRPr lang="es-ES" sz="1400" dirty="0" smtClean="0">
                        <a:latin typeface="Tw Cen MT" pitchFamily="34" charset="0"/>
                      </a:endParaRP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La tasa de cambio debería reflejar las condiciones del mercado y evitar que incida en tasas de interés más altas.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751089192"/>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392845547"/>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4059725966"/>
              </p:ext>
            </p:extLst>
          </p:nvPr>
        </p:nvGraphicFramePr>
        <p:xfrm>
          <a:off x="3429000" y="4114800"/>
          <a:ext cx="5608476" cy="2682240"/>
        </p:xfrm>
        <a:graphic>
          <a:graphicData uri="http://schemas.openxmlformats.org/drawingml/2006/table">
            <a:tbl>
              <a:tblPr firstRow="1" bandRow="1">
                <a:tableStyleId>{3B4B98B0-60AC-42C2-AFA5-B58CD77FA1E5}</a:tableStyleId>
              </a:tblPr>
              <a:tblGrid>
                <a:gridCol w="5608476"/>
              </a:tblGrid>
              <a:tr h="2514600">
                <a:tc>
                  <a:txBody>
                    <a:bodyPr/>
                    <a:lstStyle/>
                    <a:p>
                      <a:r>
                        <a:rPr lang="es-DO" sz="1600" noProof="0" dirty="0" smtClean="0">
                          <a:latin typeface="Tw Cen MT" pitchFamily="34" charset="0"/>
                        </a:rPr>
                        <a:t>Indicadores: </a:t>
                      </a:r>
                    </a:p>
                    <a:p>
                      <a:pPr marL="231775" indent="-231775">
                        <a:buFont typeface="+mj-lt"/>
                        <a:buAutoNum type="arabicParenR"/>
                      </a:pPr>
                      <a:r>
                        <a:rPr lang="es-ES" sz="1400" b="0" noProof="0" dirty="0" smtClean="0">
                          <a:latin typeface="Tw Cen MT" pitchFamily="34" charset="0"/>
                        </a:rPr>
                        <a:t>Mejorar la</a:t>
                      </a:r>
                      <a:r>
                        <a:rPr lang="es-ES" sz="1400" b="0" baseline="0" noProof="0" dirty="0" smtClean="0">
                          <a:latin typeface="Tw Cen MT" pitchFamily="34" charset="0"/>
                        </a:rPr>
                        <a:t> asequibilidad de fondos financieros según lo publicado por el Global </a:t>
                      </a:r>
                      <a:r>
                        <a:rPr lang="es-ES" sz="1400" b="0" baseline="0" noProof="0" dirty="0" err="1" smtClean="0">
                          <a:latin typeface="Tw Cen MT" pitchFamily="34" charset="0"/>
                        </a:rPr>
                        <a:t>Competitiveness</a:t>
                      </a:r>
                      <a:r>
                        <a:rPr lang="es-ES" sz="1400" b="0" baseline="0" noProof="0" dirty="0" smtClean="0">
                          <a:latin typeface="Tw Cen MT" pitchFamily="34" charset="0"/>
                        </a:rPr>
                        <a:t> </a:t>
                      </a:r>
                      <a:r>
                        <a:rPr lang="es-ES" sz="1400" b="0" baseline="0" noProof="0" dirty="0" err="1" smtClean="0">
                          <a:latin typeface="Tw Cen MT" pitchFamily="34" charset="0"/>
                        </a:rPr>
                        <a:t>Report</a:t>
                      </a:r>
                      <a:r>
                        <a:rPr lang="es-ES" sz="1400" b="0" baseline="0" noProof="0" dirty="0" smtClean="0">
                          <a:latin typeface="Tw Cen MT" pitchFamily="34" charset="0"/>
                        </a:rPr>
                        <a:t> del Banco Mundial (pilar 8.02 – </a:t>
                      </a:r>
                      <a:r>
                        <a:rPr lang="es-ES" sz="1400" b="0" baseline="0" noProof="0" dirty="0" err="1" smtClean="0">
                          <a:latin typeface="Tw Cen MT" pitchFamily="34" charset="0"/>
                        </a:rPr>
                        <a:t>Indice</a:t>
                      </a:r>
                      <a:r>
                        <a:rPr lang="es-ES" sz="1400" b="0" baseline="0" noProof="0" dirty="0" smtClean="0">
                          <a:latin typeface="Tw Cen MT" pitchFamily="34" charset="0"/>
                        </a:rPr>
                        <a:t> actual de 98 – meta = 75)</a:t>
                      </a:r>
                      <a:r>
                        <a:rPr lang="es-ES" sz="1400" b="0" noProof="0" dirty="0" smtClean="0">
                          <a:latin typeface="Tw Cen MT" pitchFamily="34" charset="0"/>
                        </a:rPr>
                        <a:t>. </a:t>
                      </a:r>
                    </a:p>
                    <a:p>
                      <a:pPr marL="231775" indent="-231775">
                        <a:buFont typeface="+mj-lt"/>
                        <a:buAutoNum type="arabicParenR"/>
                      </a:pPr>
                      <a:endParaRPr lang="es-ES" sz="1400" b="0" noProof="0" dirty="0" smtClean="0">
                        <a:latin typeface="Tw Cen MT" pitchFamily="34" charset="0"/>
                      </a:endParaRPr>
                    </a:p>
                    <a:p>
                      <a:pPr marL="231775" indent="-231775">
                        <a:buFont typeface="+mj-lt"/>
                        <a:buAutoNum type="arabicParenR"/>
                      </a:pPr>
                      <a:r>
                        <a:rPr lang="es-ES" sz="1400" b="0" noProof="0" dirty="0" smtClean="0">
                          <a:latin typeface="Tw Cen MT" pitchFamily="34" charset="0"/>
                        </a:rPr>
                        <a:t>Establecer niveles explícitos de tolerancia (bandas) para la volatilidad de corto plazo del tipo de cambio.</a:t>
                      </a:r>
                    </a:p>
                    <a:p>
                      <a:pPr marL="231775" indent="-231775">
                        <a:buFont typeface="+mj-lt"/>
                        <a:buAutoNum type="arabicParenR"/>
                      </a:pPr>
                      <a:endParaRPr lang="es-ES" sz="1400" b="0" noProof="0" dirty="0" smtClean="0">
                        <a:latin typeface="Tw Cen MT" pitchFamily="34" charset="0"/>
                      </a:endParaRPr>
                    </a:p>
                    <a:p>
                      <a:pPr marL="231775" indent="-231775">
                        <a:buFont typeface="+mj-lt"/>
                        <a:buAutoNum type="arabicParenR"/>
                      </a:pPr>
                      <a:r>
                        <a:rPr lang="es-ES" sz="1400" b="0" noProof="0" dirty="0" smtClean="0">
                          <a:latin typeface="Tw Cen MT" pitchFamily="34" charset="0"/>
                        </a:rPr>
                        <a:t>Crear mecanismos de divulgación y explicación de las intervenciones en el mercado cambiario, informando los canales o a través de cuáles instituciones fueron hechas las intervenciones y los montos y plazos correspondientes.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400291044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904869968"/>
              </p:ext>
            </p:extLst>
          </p:nvPr>
        </p:nvGraphicFramePr>
        <p:xfrm>
          <a:off x="106523" y="2514600"/>
          <a:ext cx="8961277" cy="1371600"/>
        </p:xfrm>
        <a:graphic>
          <a:graphicData uri="http://schemas.openxmlformats.org/drawingml/2006/table">
            <a:tbl>
              <a:tblPr firstRow="1" bandRow="1">
                <a:tableStyleId>{3B4B98B0-60AC-42C2-AFA5-B58CD77FA1E5}</a:tableStyleId>
              </a:tblPr>
              <a:tblGrid>
                <a:gridCol w="8961277"/>
              </a:tblGrid>
              <a:tr h="1371600">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Las tasas de interés en moneda local acusan volatilidad y originan costos altos para los usuarios que les dificultan competir en los mercados internos y externos, a lo que se agrega la insuficiente ponderación del peso de las activos que los sectores productivos otorgan en garantía, que dificulta acceder al financiamiento bancario.</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197216491"/>
              </p:ext>
            </p:extLst>
          </p:nvPr>
        </p:nvGraphicFramePr>
        <p:xfrm>
          <a:off x="76200" y="4114800"/>
          <a:ext cx="3200400" cy="1905000"/>
        </p:xfrm>
        <a:graphic>
          <a:graphicData uri="http://schemas.openxmlformats.org/drawingml/2006/table">
            <a:tbl>
              <a:tblPr bandRow="1">
                <a:tableStyleId>{3B4B98B0-60AC-42C2-AFA5-B58CD77FA1E5}</a:tableStyleId>
              </a:tblPr>
              <a:tblGrid>
                <a:gridCol w="3200400"/>
              </a:tblGrid>
              <a:tr h="1905000">
                <a:tc>
                  <a:txBody>
                    <a:bodyPr/>
                    <a:lstStyle/>
                    <a:p>
                      <a:pPr algn="just"/>
                      <a:r>
                        <a:rPr lang="en-US" sz="1600" b="1" dirty="0" smtClean="0">
                          <a:latin typeface="Tw Cen MT" pitchFamily="34" charset="0"/>
                        </a:rPr>
                        <a:t>Objetivo 3:</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s-ES" sz="1400" dirty="0" smtClean="0">
                          <a:latin typeface="Tw Cen MT" pitchFamily="34" charset="0"/>
                        </a:rPr>
                        <a:t>Adecuar las garantías para que sirvan de mayor soporte a la demanda crediticia de las empresas.</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015576777"/>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 Eduardo </a:t>
                      </a:r>
                      <a:r>
                        <a:rPr lang="en-US" sz="1600" dirty="0" err="1" smtClean="0">
                          <a:solidFill>
                            <a:schemeClr val="tx1">
                              <a:lumMod val="85000"/>
                              <a:lumOff val="15000"/>
                            </a:schemeClr>
                          </a:solidFill>
                          <a:latin typeface="Tw Cen MT" pitchFamily="34" charset="0"/>
                        </a:rPr>
                        <a:t>García</a:t>
                      </a:r>
                      <a:r>
                        <a:rPr lang="en-US" sz="1600" dirty="0" smtClean="0">
                          <a:solidFill>
                            <a:schemeClr val="tx1">
                              <a:lumMod val="85000"/>
                              <a:lumOff val="15000"/>
                            </a:schemeClr>
                          </a:solidFill>
                          <a:latin typeface="Tw Cen MT" pitchFamily="34" charset="0"/>
                        </a:rPr>
                        <a:t> Michel</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141832363"/>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Monetario y Financiero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819328389"/>
              </p:ext>
            </p:extLst>
          </p:nvPr>
        </p:nvGraphicFramePr>
        <p:xfrm>
          <a:off x="3429000" y="4114800"/>
          <a:ext cx="5608476" cy="1905000"/>
        </p:xfrm>
        <a:graphic>
          <a:graphicData uri="http://schemas.openxmlformats.org/drawingml/2006/table">
            <a:tbl>
              <a:tblPr firstRow="1" bandRow="1">
                <a:tableStyleId>{3B4B98B0-60AC-42C2-AFA5-B58CD77FA1E5}</a:tableStyleId>
              </a:tblPr>
              <a:tblGrid>
                <a:gridCol w="5608476"/>
              </a:tblGrid>
              <a:tr h="1905000">
                <a:tc>
                  <a:txBody>
                    <a:bodyPr/>
                    <a:lstStyle/>
                    <a:p>
                      <a:r>
                        <a:rPr lang="es-DO" sz="1600" noProof="0" dirty="0" smtClean="0">
                          <a:latin typeface="Tw Cen MT" pitchFamily="34" charset="0"/>
                        </a:rPr>
                        <a:t>Indicadores: </a:t>
                      </a:r>
                    </a:p>
                    <a:p>
                      <a:pPr marL="231775" indent="-231775">
                        <a:buFont typeface="+mj-lt"/>
                        <a:buAutoNum type="arabicParenR"/>
                      </a:pPr>
                      <a:r>
                        <a:rPr lang="es-ES" sz="1400" b="0" noProof="0" dirty="0" smtClean="0">
                          <a:latin typeface="Tw Cen MT" pitchFamily="34" charset="0"/>
                        </a:rPr>
                        <a:t>Revisar de nuevo el reglamento de evaluación de activos para hacer más espacio a que las garantías de los sectores productivos puedan servir de mayor peso para justificar la demanda crediticia de los sectores productivos (industria, agropecuaria, turismo, otros)</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6483885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3254114196"/>
              </p:ext>
            </p:extLst>
          </p:nvPr>
        </p:nvGraphicFramePr>
        <p:xfrm>
          <a:off x="214952" y="1280161"/>
          <a:ext cx="8732674" cy="4968239"/>
        </p:xfrm>
        <a:graphic>
          <a:graphicData uri="http://schemas.openxmlformats.org/drawingml/2006/table">
            <a:tbl>
              <a:tblPr firstRow="1" bandRow="1">
                <a:tableStyleId>{BC89EF96-8CEA-46FF-86C4-4CE0E7609802}</a:tableStyleId>
              </a:tblPr>
              <a:tblGrid>
                <a:gridCol w="2528248"/>
                <a:gridCol w="3505200"/>
                <a:gridCol w="1371600"/>
                <a:gridCol w="1327626"/>
              </a:tblGrid>
              <a:tr h="388542">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92226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300" dirty="0" smtClean="0">
                          <a:latin typeface="Tw Cen MT" pitchFamily="34" charset="0"/>
                        </a:rPr>
                        <a:t>Desvincular</a:t>
                      </a:r>
                      <a:r>
                        <a:rPr lang="es-DO" sz="1300" baseline="0" dirty="0" smtClean="0">
                          <a:latin typeface="Tw Cen MT" pitchFamily="34" charset="0"/>
                        </a:rPr>
                        <a:t> en la medida de lo posible la política de tasas de interés de la cambiaria, haciendo más transparentes las intervenciones en el mercado de divisas.</a:t>
                      </a:r>
                      <a:endParaRPr lang="es-DO" sz="1300" dirty="0" smtClean="0">
                        <a:latin typeface="Tw Cen MT" pitchFamily="34" charset="0"/>
                      </a:endParaRPr>
                    </a:p>
                  </a:txBody>
                  <a:tcPr/>
                </a:tc>
                <a:tc>
                  <a:txBody>
                    <a:bodyPr/>
                    <a:lstStyle/>
                    <a:p>
                      <a:pPr marL="0" indent="0" algn="just">
                        <a:buNone/>
                      </a:pPr>
                      <a:endParaRPr lang="es-ES_tradnl" sz="1300" b="0" i="0" noProof="0" dirty="0" smtClean="0">
                        <a:latin typeface="Tw Cen MT" pitchFamily="34" charset="0"/>
                      </a:endParaRPr>
                    </a:p>
                    <a:p>
                      <a:pPr marL="0" indent="0" algn="just">
                        <a:buNone/>
                      </a:pPr>
                      <a:r>
                        <a:rPr lang="es-ES_tradnl" sz="1300" b="0" i="0" noProof="0" dirty="0" smtClean="0">
                          <a:latin typeface="Tw Cen MT" pitchFamily="34" charset="0"/>
                        </a:rPr>
                        <a:t>a) Establecer niveles explícitos</a:t>
                      </a:r>
                      <a:r>
                        <a:rPr lang="es-ES_tradnl" sz="1300" b="0" i="0" baseline="0" noProof="0" dirty="0" smtClean="0">
                          <a:latin typeface="Tw Cen MT" pitchFamily="34" charset="0"/>
                        </a:rPr>
                        <a:t> </a:t>
                      </a:r>
                      <a:r>
                        <a:rPr lang="es-ES_tradnl" sz="1300" b="0" i="0" noProof="0" dirty="0" smtClean="0">
                          <a:latin typeface="Tw Cen MT" pitchFamily="34" charset="0"/>
                        </a:rPr>
                        <a:t>de tolerancia (bandas) para la</a:t>
                      </a:r>
                      <a:r>
                        <a:rPr lang="es-ES_tradnl" sz="1300" b="0" i="0" baseline="0" noProof="0" dirty="0" smtClean="0">
                          <a:latin typeface="Tw Cen MT" pitchFamily="34" charset="0"/>
                        </a:rPr>
                        <a:t> volatilidad de corto plazo del tipo de cambio.</a:t>
                      </a:r>
                    </a:p>
                    <a:p>
                      <a:pPr marL="0" indent="0" algn="just">
                        <a:buNone/>
                      </a:pPr>
                      <a:endParaRPr lang="es-ES_tradnl" sz="1300" b="0" i="0" baseline="0" noProof="0" dirty="0" smtClean="0">
                        <a:latin typeface="Tw Cen MT" pitchFamily="34" charset="0"/>
                      </a:endParaRPr>
                    </a:p>
                    <a:p>
                      <a:pPr marL="0" indent="0" algn="just"/>
                      <a:r>
                        <a:rPr lang="es-ES_tradnl" sz="1300" b="0" i="0" noProof="0" dirty="0" smtClean="0">
                          <a:latin typeface="Tw Cen MT" pitchFamily="34" charset="0"/>
                        </a:rPr>
                        <a:t>b) Crear mecanismos de divulgación </a:t>
                      </a:r>
                      <a:r>
                        <a:rPr lang="es-ES_tradnl" sz="1300" kern="1200" noProof="0" dirty="0" smtClean="0">
                          <a:solidFill>
                            <a:schemeClr val="tx1"/>
                          </a:solidFill>
                          <a:effectLst/>
                          <a:latin typeface="Tw Cen MT" pitchFamily="34" charset="0"/>
                          <a:ea typeface="+mn-ea"/>
                          <a:cs typeface="+mn-cs"/>
                        </a:rPr>
                        <a:t>y explicación de las intervenciones en el mercado cambiario, informando los canales</a:t>
                      </a:r>
                      <a:r>
                        <a:rPr lang="es-ES_tradnl" sz="1300" kern="1200" baseline="0" noProof="0" dirty="0" smtClean="0">
                          <a:solidFill>
                            <a:schemeClr val="tx1"/>
                          </a:solidFill>
                          <a:effectLst/>
                          <a:latin typeface="Tw Cen MT" pitchFamily="34" charset="0"/>
                          <a:ea typeface="+mn-ea"/>
                          <a:cs typeface="+mn-cs"/>
                        </a:rPr>
                        <a:t> o a través de cuáles instituciones fueron hechas las intervenciones y los montos y plazos correspondientes</a:t>
                      </a:r>
                      <a:r>
                        <a:rPr lang="es-ES_tradnl" sz="1300" kern="1200" noProof="0" dirty="0" smtClean="0">
                          <a:solidFill>
                            <a:schemeClr val="tx1"/>
                          </a:solidFill>
                          <a:effectLst/>
                          <a:latin typeface="Tw Cen MT" pitchFamily="34" charset="0"/>
                          <a:ea typeface="+mn-ea"/>
                          <a:cs typeface="+mn-cs"/>
                        </a:rPr>
                        <a:t>. </a:t>
                      </a:r>
                      <a:endParaRPr lang="en-US" sz="1300" dirty="0">
                        <a:latin typeface="Tw Cen MT" pitchFamily="34" charset="0"/>
                      </a:endParaRPr>
                    </a:p>
                  </a:txBody>
                  <a:tcPr/>
                </a:tc>
                <a:tc>
                  <a:txBody>
                    <a:bodyPr/>
                    <a:lstStyle/>
                    <a:p>
                      <a:pPr algn="ctr"/>
                      <a:r>
                        <a:rPr lang="en-US" sz="1300" dirty="0" smtClean="0">
                          <a:latin typeface="Tw Cen MT" pitchFamily="34" charset="0"/>
                        </a:rPr>
                        <a:t>Junta </a:t>
                      </a:r>
                      <a:r>
                        <a:rPr lang="en-US" sz="1300" dirty="0" err="1" smtClean="0">
                          <a:latin typeface="Tw Cen MT" pitchFamily="34" charset="0"/>
                        </a:rPr>
                        <a:t>Monetaria</a:t>
                      </a:r>
                      <a:endParaRPr lang="en-US" sz="1300" dirty="0">
                        <a:latin typeface="Tw Cen MT" pitchFamily="34" charset="0"/>
                      </a:endParaRPr>
                    </a:p>
                  </a:txBody>
                  <a:tcPr/>
                </a:tc>
                <a:tc>
                  <a:txBody>
                    <a:bodyPr/>
                    <a:lstStyle/>
                    <a:p>
                      <a:pPr algn="ctr"/>
                      <a:r>
                        <a:rPr lang="en-US" sz="1300" dirty="0" smtClean="0">
                          <a:latin typeface="Tw Cen MT" pitchFamily="34" charset="0"/>
                        </a:rPr>
                        <a:t>2016</a:t>
                      </a:r>
                      <a:endParaRPr lang="en-US" sz="1300" dirty="0">
                        <a:latin typeface="Tw Cen MT" pitchFamily="34" charset="0"/>
                      </a:endParaRPr>
                    </a:p>
                  </a:txBody>
                  <a:tcPr/>
                </a:tc>
              </a:tr>
              <a:tr h="12065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_tradnl" sz="1300" b="0" noProof="0" dirty="0" smtClean="0">
                          <a:latin typeface="Tw Cen MT" pitchFamily="34" charset="0"/>
                        </a:rPr>
                        <a:t>Adecuar</a:t>
                      </a:r>
                      <a:r>
                        <a:rPr lang="es-ES_tradnl" sz="1300" b="0" baseline="0" noProof="0" dirty="0" smtClean="0">
                          <a:latin typeface="Tw Cen MT" pitchFamily="34" charset="0"/>
                        </a:rPr>
                        <a:t> el REA a las necesidades de los sectores productivos, con énfasis especial en las garantías crediticias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ES_tradnl" sz="1300" b="0" baseline="0" noProof="0" dirty="0" smtClean="0">
                        <a:latin typeface="Tw Cen MT"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s-ES_tradnl" sz="1300" b="0" baseline="0" noProof="0" dirty="0" smtClean="0">
                        <a:latin typeface="Tw Cen MT"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s-ES_tradnl" sz="1300" b="0" baseline="0" noProof="0" dirty="0" smtClean="0">
                        <a:latin typeface="Tw Cen MT"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s-ES_tradnl" sz="1300" b="0" noProof="0" dirty="0" smtClean="0">
                        <a:latin typeface="Tw Cen MT" pitchFamily="34" charset="0"/>
                      </a:endParaRPr>
                    </a:p>
                  </a:txBody>
                  <a:tcPr/>
                </a:tc>
                <a:tc>
                  <a:txBody>
                    <a:bodyPr/>
                    <a:lstStyle/>
                    <a:p>
                      <a:pPr algn="just"/>
                      <a:r>
                        <a:rPr lang="es-ES_tradnl" sz="1300" b="0" noProof="0" dirty="0" smtClean="0">
                          <a:solidFill>
                            <a:srgbClr val="000000"/>
                          </a:solidFill>
                          <a:latin typeface="Tw Cen MT" pitchFamily="34" charset="0"/>
                        </a:rPr>
                        <a:t>Revisar</a:t>
                      </a:r>
                      <a:r>
                        <a:rPr lang="es-ES_tradnl" sz="1300" b="0" baseline="0" noProof="0" dirty="0" smtClean="0">
                          <a:solidFill>
                            <a:srgbClr val="000000"/>
                          </a:solidFill>
                          <a:latin typeface="Tw Cen MT" pitchFamily="34" charset="0"/>
                        </a:rPr>
                        <a:t> de nuevo el reglamento de evaluación de activos para hacer espacio a que las garantías de los sectores productivos puedan servir de mayor peso para justificar la demanda crediticia de los sectores productivos (industria, agropecuaria, turismo, otros)</a:t>
                      </a:r>
                      <a:endParaRPr lang="en-US" sz="1300" dirty="0">
                        <a:solidFill>
                          <a:srgbClr val="000000"/>
                        </a:solidFill>
                        <a:latin typeface="Tw Cen MT" pitchFamily="34" charset="0"/>
                      </a:endParaRPr>
                    </a:p>
                  </a:txBody>
                  <a:tcPr/>
                </a:tc>
                <a:tc>
                  <a:txBody>
                    <a:bodyPr/>
                    <a:lstStyle/>
                    <a:p>
                      <a:pPr algn="ctr"/>
                      <a:r>
                        <a:rPr lang="en-US" sz="1300" dirty="0" smtClean="0">
                          <a:latin typeface="Tw Cen MT" pitchFamily="34" charset="0"/>
                        </a:rPr>
                        <a:t>Junta </a:t>
                      </a:r>
                      <a:r>
                        <a:rPr lang="en-US" sz="1300" dirty="0" err="1" smtClean="0">
                          <a:latin typeface="Tw Cen MT" pitchFamily="34" charset="0"/>
                        </a:rPr>
                        <a:t>Monetaria</a:t>
                      </a:r>
                      <a:endParaRPr lang="en-US" sz="1300" dirty="0">
                        <a:latin typeface="Tw Cen MT" pitchFamily="34" charset="0"/>
                      </a:endParaRPr>
                    </a:p>
                  </a:txBody>
                  <a:tcPr/>
                </a:tc>
                <a:tc>
                  <a:txBody>
                    <a:bodyPr/>
                    <a:lstStyle/>
                    <a:p>
                      <a:pPr algn="ctr"/>
                      <a:r>
                        <a:rPr lang="en-US" sz="1300" dirty="0" smtClean="0">
                          <a:latin typeface="Tw Cen MT" pitchFamily="34" charset="0"/>
                        </a:rPr>
                        <a:t>2016</a:t>
                      </a:r>
                      <a:endParaRPr lang="en-US" sz="1300" dirty="0">
                        <a:latin typeface="Tw Cen MT" pitchFamily="34" charset="0"/>
                      </a:endParaRPr>
                    </a:p>
                  </a:txBody>
                  <a:tcPr/>
                </a:tc>
              </a:tr>
              <a:tr h="49079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b="0" noProof="0" dirty="0" smtClean="0">
                          <a:latin typeface="Tw Cen MT" pitchFamily="34" charset="0"/>
                        </a:rPr>
                        <a:t>Mejorar la</a:t>
                      </a:r>
                      <a:r>
                        <a:rPr lang="es-ES" sz="1200" b="0" baseline="0" noProof="0" dirty="0" smtClean="0">
                          <a:latin typeface="Tw Cen MT" pitchFamily="34" charset="0"/>
                        </a:rPr>
                        <a:t> asequibilidad de fondos financieros según lo publicado por el Global </a:t>
                      </a:r>
                      <a:r>
                        <a:rPr lang="es-ES" sz="1200" b="0" baseline="0" noProof="0" dirty="0" err="1" smtClean="0">
                          <a:latin typeface="Tw Cen MT" pitchFamily="34" charset="0"/>
                        </a:rPr>
                        <a:t>Competitiveness</a:t>
                      </a:r>
                      <a:r>
                        <a:rPr lang="es-ES" sz="1200" b="0" baseline="0" noProof="0" dirty="0" smtClean="0">
                          <a:latin typeface="Tw Cen MT" pitchFamily="34" charset="0"/>
                        </a:rPr>
                        <a:t> </a:t>
                      </a:r>
                      <a:r>
                        <a:rPr lang="es-ES" sz="1200" b="0" baseline="0" noProof="0" dirty="0" err="1" smtClean="0">
                          <a:latin typeface="Tw Cen MT" pitchFamily="34" charset="0"/>
                        </a:rPr>
                        <a:t>Report</a:t>
                      </a:r>
                      <a:r>
                        <a:rPr lang="es-ES" sz="1200" b="0" baseline="0" noProof="0" dirty="0" smtClean="0">
                          <a:latin typeface="Tw Cen MT" pitchFamily="34" charset="0"/>
                        </a:rPr>
                        <a:t> </a:t>
                      </a:r>
                      <a:endParaRPr lang="es-DO" sz="1300" dirty="0" smtClean="0">
                        <a:solidFill>
                          <a:schemeClr val="tx1"/>
                        </a:solidFill>
                        <a:latin typeface="Tw Cen MT" pitchFamily="34" charset="0"/>
                      </a:endParaRPr>
                    </a:p>
                  </a:txBody>
                  <a:tcPr/>
                </a:tc>
                <a:tc>
                  <a:txBody>
                    <a:bodyPr/>
                    <a:lstStyle/>
                    <a:p>
                      <a:pPr marL="231775" indent="-231775">
                        <a:buFont typeface="+mj-lt"/>
                        <a:buAutoNum type="arabicParenR"/>
                      </a:pPr>
                      <a:r>
                        <a:rPr lang="es-ES" sz="1200" b="0" baseline="0" noProof="0" dirty="0" smtClean="0">
                          <a:latin typeface="Tw Cen MT" pitchFamily="34" charset="0"/>
                        </a:rPr>
                        <a:t>Indicador pilar 8.02 – </a:t>
                      </a:r>
                      <a:r>
                        <a:rPr lang="es-ES" sz="1200" b="0" baseline="0" noProof="0" dirty="0" err="1" smtClean="0">
                          <a:latin typeface="Tw Cen MT" pitchFamily="34" charset="0"/>
                        </a:rPr>
                        <a:t>Indice</a:t>
                      </a:r>
                      <a:r>
                        <a:rPr lang="es-ES" sz="1200" b="0" baseline="0" noProof="0" dirty="0" smtClean="0">
                          <a:latin typeface="Tw Cen MT" pitchFamily="34" charset="0"/>
                        </a:rPr>
                        <a:t> actual de 98 – meta &lt;= 75</a:t>
                      </a:r>
                      <a:r>
                        <a:rPr lang="es-ES" sz="1200" b="0" noProof="0" dirty="0" smtClean="0">
                          <a:latin typeface="Tw Cen MT" pitchFamily="34" charset="0"/>
                        </a:rPr>
                        <a:t>. </a:t>
                      </a:r>
                    </a:p>
                  </a:txBody>
                  <a:tcPr/>
                </a:tc>
                <a:tc>
                  <a:txBody>
                    <a:bodyPr/>
                    <a:lstStyle/>
                    <a:p>
                      <a:pPr algn="ctr"/>
                      <a:endParaRPr lang="en-US" sz="1300" dirty="0">
                        <a:solidFill>
                          <a:schemeClr val="tx1"/>
                        </a:solidFill>
                        <a:latin typeface="Tw Cen MT" pitchFamily="34" charset="0"/>
                      </a:endParaRPr>
                    </a:p>
                  </a:txBody>
                  <a:tcPr/>
                </a:tc>
                <a:tc>
                  <a:txBody>
                    <a:bodyPr/>
                    <a:lstStyle/>
                    <a:p>
                      <a:pPr algn="ctr"/>
                      <a:r>
                        <a:rPr lang="en-US" sz="1300" dirty="0" err="1" smtClean="0">
                          <a:solidFill>
                            <a:schemeClr val="tx1"/>
                          </a:solidFill>
                          <a:latin typeface="Tw Cen MT" pitchFamily="34" charset="0"/>
                        </a:rPr>
                        <a:t>Progresivamente</a:t>
                      </a:r>
                      <a:r>
                        <a:rPr lang="en-US" sz="1300" dirty="0" smtClean="0">
                          <a:solidFill>
                            <a:schemeClr val="tx1"/>
                          </a:solidFill>
                          <a:latin typeface="Tw Cen MT" pitchFamily="34" charset="0"/>
                        </a:rPr>
                        <a:t> hasta 2018</a:t>
                      </a:r>
                      <a:endParaRPr lang="en-US" sz="1300" dirty="0">
                        <a:solidFill>
                          <a:schemeClr val="tx1"/>
                        </a:solidFill>
                        <a:latin typeface="Tw Cen MT" pitchFamily="34" charset="0"/>
                      </a:endParaRPr>
                    </a:p>
                  </a:txBody>
                  <a:tcPr/>
                </a:tc>
              </a:tr>
            </a:tbl>
          </a:graphicData>
        </a:graphic>
      </p:graphicFrame>
    </p:spTree>
    <p:extLst>
      <p:ext uri="{BB962C8B-B14F-4D97-AF65-F5344CB8AC3E}">
        <p14:creationId xmlns:p14="http://schemas.microsoft.com/office/powerpoint/2010/main" val="290867049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5562600"/>
            <a:ext cx="66294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FACILITAR RECURSOS FINANCIEROS Y FISCALES PARA ESTIMULAR EL CRECIMIENTO Y EL DESARROLLO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Jochi Vicente</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620757"/>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Sistema monetario y financiero</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Pensiones y mercado de capitales</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400110"/>
          </a:xfrm>
          <a:prstGeom prst="rect">
            <a:avLst/>
          </a:prstGeom>
          <a:noFill/>
        </p:spPr>
        <p:txBody>
          <a:bodyPr wrap="square" rtlCol="0">
            <a:spAutoFit/>
          </a:bodyPr>
          <a:lstStyle/>
          <a:p>
            <a:pPr defTabSz="457200"/>
            <a:r>
              <a:rPr lang="es-ES" sz="2000" b="1" dirty="0">
                <a:solidFill>
                  <a:prstClr val="black"/>
                </a:solidFill>
                <a:latin typeface="Tw Cen MT" pitchFamily="34" charset="0"/>
              </a:rPr>
              <a:t>Tema fiscal: Situación y política</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2</a:t>
            </a:r>
            <a:endPar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10402" y="3590214"/>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a:solidFill>
                  <a:prstClr val="black">
                    <a:lumMod val="85000"/>
                    <a:lumOff val="15000"/>
                  </a:prstClr>
                </a:solidFill>
                <a:latin typeface="Tw Cen MT" pitchFamily="34" charset="0"/>
              </a:rPr>
              <a:t>Peter </a:t>
            </a:r>
            <a:r>
              <a:rPr lang="en-US" b="1" dirty="0" err="1">
                <a:solidFill>
                  <a:prstClr val="black">
                    <a:lumMod val="85000"/>
                    <a:lumOff val="15000"/>
                  </a:prstClr>
                </a:solidFill>
                <a:latin typeface="Tw Cen MT" pitchFamily="34" charset="0"/>
              </a:rPr>
              <a:t>Prazmowski</a:t>
            </a:r>
            <a:endParaRPr lang="en-US" b="1" dirty="0">
              <a:solidFill>
                <a:prstClr val="black">
                  <a:lumMod val="85000"/>
                  <a:lumOff val="15000"/>
                </a:prstClr>
              </a:solidFill>
              <a:latin typeface="Tw Cen MT" pitchFamily="34" charset="0"/>
            </a:endParaRPr>
          </a:p>
        </p:txBody>
      </p:sp>
      <p:sp>
        <p:nvSpPr>
          <p:cNvPr id="30" name="Rounded Rectangle 29"/>
          <p:cNvSpPr/>
          <p:nvPr/>
        </p:nvSpPr>
        <p:spPr>
          <a:xfrm>
            <a:off x="7010400" y="4640871"/>
            <a:ext cx="19113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solidFill>
                  <a:prstClr val="black"/>
                </a:solidFill>
                <a:latin typeface="Tw Cen MT" pitchFamily="34" charset="0"/>
              </a:rPr>
              <a:t>Eduardo </a:t>
            </a:r>
            <a:r>
              <a:rPr lang="es-DO" b="1" dirty="0" smtClean="0">
                <a:solidFill>
                  <a:prstClr val="black"/>
                </a:solidFill>
                <a:latin typeface="Tw Cen MT" pitchFamily="34" charset="0"/>
              </a:rPr>
              <a:t>García M.</a:t>
            </a:r>
            <a:endParaRPr lang="es-DO" b="1" dirty="0">
              <a:solidFill>
                <a:prstClr val="black"/>
              </a:solidFill>
              <a:latin typeface="Tw Cen MT" pitchFamily="34" charset="0"/>
            </a:endParaRPr>
          </a:p>
        </p:txBody>
      </p:sp>
      <p:sp>
        <p:nvSpPr>
          <p:cNvPr id="31" name="Rounded Rectangle 30"/>
          <p:cNvSpPr/>
          <p:nvPr/>
        </p:nvSpPr>
        <p:spPr>
          <a:xfrm>
            <a:off x="7010402" y="5737076"/>
            <a:ext cx="19113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err="1" smtClean="0">
                <a:solidFill>
                  <a:prstClr val="black"/>
                </a:solidFill>
                <a:latin typeface="Tw Cen MT" pitchFamily="34" charset="0"/>
              </a:rPr>
              <a:t>Kirsis</a:t>
            </a:r>
            <a:r>
              <a:rPr lang="es-DO" b="1" dirty="0" smtClean="0">
                <a:solidFill>
                  <a:prstClr val="black"/>
                </a:solidFill>
                <a:latin typeface="Tw Cen MT" pitchFamily="34" charset="0"/>
              </a:rPr>
              <a:t> </a:t>
            </a:r>
            <a:r>
              <a:rPr lang="es-DO" b="1" dirty="0">
                <a:solidFill>
                  <a:prstClr val="black"/>
                </a:solidFill>
                <a:latin typeface="Tw Cen MT" pitchFamily="34" charset="0"/>
              </a:rPr>
              <a:t>Jáquez</a:t>
            </a:r>
          </a:p>
        </p:txBody>
      </p:sp>
      <p:sp>
        <p:nvSpPr>
          <p:cNvPr id="32" name="Rectangle 31"/>
          <p:cNvSpPr/>
          <p:nvPr/>
        </p:nvSpPr>
        <p:spPr>
          <a:xfrm>
            <a:off x="152399" y="3276600"/>
            <a:ext cx="8885077" cy="932442"/>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3" name="Rectangle 32"/>
          <p:cNvSpPr/>
          <p:nvPr/>
        </p:nvSpPr>
        <p:spPr>
          <a:xfrm>
            <a:off x="228600" y="4401558"/>
            <a:ext cx="8885077" cy="932442"/>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26553985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860073119"/>
              </p:ext>
            </p:extLst>
          </p:nvPr>
        </p:nvGraphicFramePr>
        <p:xfrm>
          <a:off x="106523" y="2362200"/>
          <a:ext cx="8961277" cy="1859280"/>
        </p:xfrm>
        <a:graphic>
          <a:graphicData uri="http://schemas.openxmlformats.org/drawingml/2006/table">
            <a:tbl>
              <a:tblPr firstRow="1" bandRow="1">
                <a:tableStyleId>{3B4B98B0-60AC-42C2-AFA5-B58CD77FA1E5}</a:tableStyleId>
              </a:tblPr>
              <a:tblGrid>
                <a:gridCol w="8961277"/>
              </a:tblGrid>
              <a:tr h="1295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Limitada participación del aparato productivo y sector servicios en el mercado de valores para acceder al ahorro acumulado en los fondos de pensiones.</a:t>
                      </a:r>
                    </a:p>
                    <a:p>
                      <a:pPr algn="just"/>
                      <a:r>
                        <a:rPr lang="es-ES" sz="1200" b="1" strike="noStrike" noProof="0" dirty="0" smtClean="0">
                          <a:latin typeface="Tw Cen MT" pitchFamily="34" charset="0"/>
                        </a:rPr>
                        <a:t>Contexto:</a:t>
                      </a:r>
                    </a:p>
                    <a:p>
                      <a:pPr algn="just"/>
                      <a:r>
                        <a:rPr lang="es-ES" sz="1200" b="0" strike="noStrike" noProof="0" dirty="0" smtClean="0">
                          <a:latin typeface="Tw Cen MT" pitchFamily="34" charset="0"/>
                        </a:rPr>
                        <a:t>Efecto desplazamiento por la deuda pública (</a:t>
                      </a:r>
                      <a:r>
                        <a:rPr lang="es-ES" sz="1200" b="0" strike="noStrike" noProof="0" dirty="0" err="1" smtClean="0">
                          <a:latin typeface="Tw Cen MT" pitchFamily="34" charset="0"/>
                        </a:rPr>
                        <a:t>crowding</a:t>
                      </a:r>
                      <a:r>
                        <a:rPr lang="es-ES" sz="1200" b="0" strike="noStrike" noProof="0" dirty="0" smtClean="0">
                          <a:latin typeface="Tw Cen MT" pitchFamily="34" charset="0"/>
                        </a:rPr>
                        <a:t> </a:t>
                      </a:r>
                      <a:r>
                        <a:rPr lang="es-ES" sz="1200" b="0" strike="noStrike" noProof="0" dirty="0" err="1" smtClean="0">
                          <a:latin typeface="Tw Cen MT" pitchFamily="34" charset="0"/>
                        </a:rPr>
                        <a:t>out</a:t>
                      </a:r>
                      <a:r>
                        <a:rPr lang="es-ES" sz="1200" b="0" strike="noStrike" noProof="0" dirty="0" smtClean="0">
                          <a:latin typeface="Tw Cen MT" pitchFamily="34" charset="0"/>
                        </a:rPr>
                        <a:t>);</a:t>
                      </a:r>
                    </a:p>
                    <a:p>
                      <a:pPr algn="just"/>
                      <a:r>
                        <a:rPr lang="es-ES" sz="1200" b="0" strike="noStrike" noProof="0" dirty="0" smtClean="0">
                          <a:latin typeface="Tw Cen MT" pitchFamily="34" charset="0"/>
                        </a:rPr>
                        <a:t>Límites y condiciones regulatorias;</a:t>
                      </a:r>
                    </a:p>
                    <a:p>
                      <a:pPr algn="just"/>
                      <a:r>
                        <a:rPr lang="es-ES" sz="1200" b="0" strike="noStrike" noProof="0" dirty="0" smtClean="0">
                          <a:latin typeface="Tw Cen MT" pitchFamily="34" charset="0"/>
                        </a:rPr>
                        <a:t>Necesidad de mayor interrelación de los mercados y sus reguladores; y,</a:t>
                      </a:r>
                    </a:p>
                    <a:p>
                      <a:pPr algn="just"/>
                      <a:r>
                        <a:rPr lang="es-ES" sz="1200" b="0" strike="noStrike" noProof="0" dirty="0" smtClean="0">
                          <a:latin typeface="Tw Cen MT" pitchFamily="34" charset="0"/>
                        </a:rPr>
                        <a:t>Concientización de los efectos positivos de la utilización del mercado de valores para la economía y las empresas e inversiones en sentido general.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900847558"/>
              </p:ext>
            </p:extLst>
          </p:nvPr>
        </p:nvGraphicFramePr>
        <p:xfrm>
          <a:off x="76200" y="4301544"/>
          <a:ext cx="3962400" cy="2480256"/>
        </p:xfrm>
        <a:graphic>
          <a:graphicData uri="http://schemas.openxmlformats.org/drawingml/2006/table">
            <a:tbl>
              <a:tblPr bandRow="1">
                <a:tableStyleId>{3B4B98B0-60AC-42C2-AFA5-B58CD77FA1E5}</a:tableStyleId>
              </a:tblPr>
              <a:tblGrid>
                <a:gridCol w="3962400"/>
              </a:tblGrid>
              <a:tr h="2480256">
                <a:tc>
                  <a:txBody>
                    <a:bodyPr/>
                    <a:lstStyle/>
                    <a:p>
                      <a:pPr algn="just"/>
                      <a:r>
                        <a:rPr lang="en-US" sz="1600" b="1" dirty="0" smtClean="0">
                          <a:latin typeface="Tw Cen MT" pitchFamily="34" charset="0"/>
                        </a:rPr>
                        <a:t>Objetivo 1:</a:t>
                      </a:r>
                    </a:p>
                    <a:p>
                      <a:pPr marL="0" marR="0" lvl="0" indent="0" algn="l" defTabSz="457200" rtl="0" eaLnBrk="1" fontAlgn="base" latinLnBrk="0" hangingPunct="1">
                        <a:lnSpc>
                          <a:spcPct val="100000"/>
                        </a:lnSpc>
                        <a:spcBef>
                          <a:spcPct val="0"/>
                        </a:spcBef>
                        <a:spcAft>
                          <a:spcPct val="0"/>
                        </a:spcAft>
                        <a:buClrTx/>
                        <a:buSzTx/>
                        <a:buFontTx/>
                        <a:buNone/>
                        <a:tabLst/>
                      </a:pPr>
                      <a:r>
                        <a:rPr kumimoji="0" lang="es-DO" sz="1300" b="0" i="0" u="none" strike="noStrike" cap="none" normalizeH="0" baseline="0" dirty="0" smtClean="0">
                          <a:ln>
                            <a:noFill/>
                          </a:ln>
                          <a:solidFill>
                            <a:schemeClr val="tx1"/>
                          </a:solidFill>
                          <a:effectLst/>
                          <a:latin typeface="Tw Cen MT" pitchFamily="34" charset="0"/>
                          <a:ea typeface="MS PGothic" charset="0"/>
                          <a:cs typeface="MS PGothic" charset="0"/>
                        </a:rPr>
                        <a:t>Lograr una mayor participación del aparato productivo y sector servicios en el mercado de valores para acceder al ahorro a través de los incentivos de mercado y regulatorios correctos para canalizar ese ahorro hacia la inversión. Con este modelo se busca impactar positivamente la economía nacional a través del acceso por parte de las empresas para el financiamiento de las actividades y proyectos, lo cual a su vez se traduce en  generación de empleos de calidad (formales) y una mayor y mejor distribución del ingreso nacional. </a:t>
                      </a:r>
                      <a:endParaRPr kumimoji="0" lang="es-ES_tradnl" sz="1300" b="1" i="0" u="none" strike="noStrike" cap="none" normalizeH="0" baseline="0" dirty="0">
                        <a:ln>
                          <a:noFill/>
                        </a:ln>
                        <a:solidFill>
                          <a:schemeClr val="tx1"/>
                        </a:solidFill>
                        <a:effectLst/>
                        <a:latin typeface="Tw Cen MT" pitchFamily="34" charset="0"/>
                        <a:ea typeface="MS PGothic" charset="0"/>
                        <a:cs typeface="MS PGothic" charset="0"/>
                      </a:endParaRP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4224355752"/>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Sra. </a:t>
                      </a:r>
                      <a:r>
                        <a:rPr lang="en-US" sz="1600" dirty="0" err="1" smtClean="0">
                          <a:solidFill>
                            <a:schemeClr val="tx1">
                              <a:lumMod val="85000"/>
                              <a:lumOff val="15000"/>
                            </a:schemeClr>
                          </a:solidFill>
                          <a:latin typeface="Tw Cen MT" pitchFamily="34" charset="0"/>
                        </a:rPr>
                        <a:t>Kirsis</a:t>
                      </a:r>
                      <a:r>
                        <a:rPr lang="en-US" sz="1600" dirty="0" smtClean="0">
                          <a:solidFill>
                            <a:schemeClr val="tx1">
                              <a:lumMod val="85000"/>
                              <a:lumOff val="15000"/>
                            </a:schemeClr>
                          </a:solidFill>
                          <a:latin typeface="Tw Cen MT" pitchFamily="34" charset="0"/>
                        </a:rPr>
                        <a:t> </a:t>
                      </a:r>
                      <a:r>
                        <a:rPr lang="en-US" sz="1600" dirty="0" err="1" smtClean="0">
                          <a:solidFill>
                            <a:schemeClr val="tx1">
                              <a:lumMod val="85000"/>
                              <a:lumOff val="15000"/>
                            </a:schemeClr>
                          </a:solidFill>
                          <a:latin typeface="Tw Cen MT" pitchFamily="34" charset="0"/>
                        </a:rPr>
                        <a:t>Jáquez</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801509085"/>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Pensiones y Mercado de Capitales</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41519689"/>
              </p:ext>
            </p:extLst>
          </p:nvPr>
        </p:nvGraphicFramePr>
        <p:xfrm>
          <a:off x="4191000" y="4296768"/>
          <a:ext cx="4846475" cy="2514600"/>
        </p:xfrm>
        <a:graphic>
          <a:graphicData uri="http://schemas.openxmlformats.org/drawingml/2006/table">
            <a:tbl>
              <a:tblPr firstRow="1" bandRow="1">
                <a:tableStyleId>{3B4B98B0-60AC-42C2-AFA5-B58CD77FA1E5}</a:tableStyleId>
              </a:tblPr>
              <a:tblGrid>
                <a:gridCol w="4846475"/>
              </a:tblGrid>
              <a:tr h="1524000">
                <a:tc>
                  <a:txBody>
                    <a:bodyPr/>
                    <a:lstStyle/>
                    <a:p>
                      <a:r>
                        <a:rPr lang="es-DO" sz="1600" noProof="0" dirty="0" smtClean="0">
                          <a:latin typeface="Tw Cen MT" pitchFamily="34" charset="0"/>
                        </a:rPr>
                        <a:t>Indicadores: </a:t>
                      </a:r>
                    </a:p>
                    <a:p>
                      <a:pPr marL="231775" indent="-231775">
                        <a:buFont typeface="+mj-lt"/>
                        <a:buAutoNum type="arabicParenR"/>
                      </a:pPr>
                      <a:r>
                        <a:rPr lang="es-ES" sz="1300" b="0" noProof="0" dirty="0" smtClean="0">
                          <a:latin typeface="Tw Cen MT" pitchFamily="34" charset="0"/>
                        </a:rPr>
                        <a:t>Porcentaje de participación de valores (</a:t>
                      </a:r>
                      <a:r>
                        <a:rPr lang="es-ES" sz="1300" b="0" noProof="0" dirty="0" err="1" smtClean="0">
                          <a:latin typeface="Tw Cen MT" pitchFamily="34" charset="0"/>
                        </a:rPr>
                        <a:t>securities</a:t>
                      </a:r>
                      <a:r>
                        <a:rPr lang="es-ES" sz="1300" b="0" noProof="0" dirty="0" smtClean="0">
                          <a:latin typeface="Tw Cen MT" pitchFamily="34" charset="0"/>
                        </a:rPr>
                        <a:t>) de empresas privadas en el mercado de oferta pública nacional; </a:t>
                      </a:r>
                    </a:p>
                    <a:p>
                      <a:pPr marL="231775" indent="-231775">
                        <a:buFont typeface="+mj-lt"/>
                        <a:buAutoNum type="arabicParenR"/>
                      </a:pPr>
                      <a:r>
                        <a:rPr lang="es-ES" sz="1300" b="0" noProof="0" dirty="0" smtClean="0">
                          <a:latin typeface="Tw Cen MT" pitchFamily="34" charset="0"/>
                        </a:rPr>
                        <a:t>Porcentaje de participación de </a:t>
                      </a:r>
                      <a:r>
                        <a:rPr lang="es-ES" sz="1300" b="0" noProof="0" dirty="0" err="1" smtClean="0">
                          <a:latin typeface="Tw Cen MT" pitchFamily="34" charset="0"/>
                        </a:rPr>
                        <a:t>titulos</a:t>
                      </a:r>
                      <a:r>
                        <a:rPr lang="es-ES" sz="1300" b="0" noProof="0" dirty="0" smtClean="0">
                          <a:latin typeface="Tw Cen MT" pitchFamily="34" charset="0"/>
                        </a:rPr>
                        <a:t> de empresas privadas en el portafolio de los fondos de pensiones;</a:t>
                      </a:r>
                    </a:p>
                    <a:p>
                      <a:pPr marL="231775" indent="-231775">
                        <a:buFont typeface="+mj-lt"/>
                        <a:buAutoNum type="arabicParenR"/>
                      </a:pPr>
                      <a:r>
                        <a:rPr lang="es-ES" sz="1300" b="0" noProof="0" dirty="0" smtClean="0">
                          <a:latin typeface="Tw Cen MT" pitchFamily="34" charset="0"/>
                        </a:rPr>
                        <a:t>Proporción de cotizantes en relación a los afiliados en el sistema dominicano de seguridad social (SDSS) como indicador del crecimiento del empleo formal;</a:t>
                      </a:r>
                    </a:p>
                    <a:p>
                      <a:pPr marL="231775" indent="-231775">
                        <a:buFont typeface="+mj-lt"/>
                        <a:buAutoNum type="arabicParenR"/>
                      </a:pPr>
                      <a:r>
                        <a:rPr lang="es-ES" sz="1300" b="0" noProof="0" dirty="0" smtClean="0">
                          <a:latin typeface="Tw Cen MT" pitchFamily="34" charset="0"/>
                        </a:rPr>
                        <a:t>Porcentaje de participación de fideicomisos y fondos de inversión en el mercado de oferta pública valores;</a:t>
                      </a:r>
                    </a:p>
                    <a:p>
                      <a:pPr marL="231775" indent="-231775">
                        <a:buFont typeface="+mj-lt"/>
                        <a:buAutoNum type="arabicParenR"/>
                      </a:pPr>
                      <a:r>
                        <a:rPr lang="es-ES" sz="1300" b="0" noProof="0" dirty="0" smtClean="0">
                          <a:latin typeface="Tw Cen MT" pitchFamily="34" charset="0"/>
                        </a:rPr>
                        <a:t>Porcentaje de participación del portafolio de fideicomisos y fondos de inversión en los fondos de pensiones;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28222606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1910094743"/>
              </p:ext>
            </p:extLst>
          </p:nvPr>
        </p:nvGraphicFramePr>
        <p:xfrm>
          <a:off x="152401" y="1234434"/>
          <a:ext cx="8839199" cy="5547366"/>
        </p:xfrm>
        <a:graphic>
          <a:graphicData uri="http://schemas.openxmlformats.org/drawingml/2006/table">
            <a:tbl>
              <a:tblPr firstRow="1" bandRow="1">
                <a:tableStyleId>{BC89EF96-8CEA-46FF-86C4-4CE0E7609802}</a:tableStyleId>
              </a:tblPr>
              <a:tblGrid>
                <a:gridCol w="4284229"/>
                <a:gridCol w="1977077"/>
                <a:gridCol w="1311202"/>
                <a:gridCol w="1266691"/>
              </a:tblGrid>
              <a:tr h="42210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844211">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1. Realizar un levantamiento de los aspectos que limitan el acceso del aparato productivo y servicios al mercado de valores, mediante una evaluación que comprenda o abarque un amplio espectro del sistema empresarial nacional.  </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Realización de evaluación sobre limitantes de acceso al mercado de valores.</a:t>
                      </a: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ADAFP. APB, ADOSAFI, BVRD, CONEP.</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Primer Trimestre 2016</a:t>
                      </a:r>
                    </a:p>
                  </a:txBody>
                  <a:tcPr marT="45721" marB="45721" horzOverflow="overflow"/>
                </a:tc>
              </a:tr>
              <a:tr h="1155235">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2. Que las emisiones de oferta pública, incluyendo las emisiones de financiamiento con los fondos de pensiones, a opción del emisor, se sometan a un proceso de aprobación que implique la interacción y solicitud ante un único órgano o regulador o instancia con efectos generales, similar a un mecanismo </a:t>
                      </a:r>
                      <a:r>
                        <a:rPr kumimoji="0" lang="es-DO" sz="1400" b="0" i="0" u="none" strike="noStrike" cap="none" normalizeH="0" baseline="0" dirty="0" smtClean="0">
                          <a:ln>
                            <a:noFill/>
                          </a:ln>
                          <a:solidFill>
                            <a:srgbClr val="000000"/>
                          </a:solidFill>
                          <a:effectLst/>
                          <a:latin typeface="Tw Cen MT" pitchFamily="34" charset="0"/>
                          <a:ea typeface="MS PGothic" charset="0"/>
                          <a:cs typeface="MS PGothic" charset="0"/>
                        </a:rPr>
                        <a:t>único de aprobación y registro, </a:t>
                      </a: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con plazos máximos de decisión y con efectos de silencio positivo.</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Creación de un mecanismo </a:t>
                      </a:r>
                      <a:r>
                        <a:rPr kumimoji="0" lang="es-DO" sz="1400" b="0" i="0" u="none" strike="noStrike" cap="none" normalizeH="0" baseline="0" dirty="0" smtClean="0">
                          <a:ln>
                            <a:noFill/>
                          </a:ln>
                          <a:solidFill>
                            <a:srgbClr val="000000"/>
                          </a:solidFill>
                          <a:effectLst/>
                          <a:latin typeface="Tw Cen MT" pitchFamily="34" charset="0"/>
                          <a:ea typeface="MS PGothic" charset="0"/>
                          <a:cs typeface="MS PGothic" charset="0"/>
                        </a:rPr>
                        <a:t>consolidado unico de aprobación y registro interinstitucional </a:t>
                      </a: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con efectos vinculantes. </a:t>
                      </a:r>
                      <a:endParaRPr kumimoji="0" lang="en-US" sz="1400" b="0" i="0" u="none" strike="noStrike" cap="none" normalizeH="0" baseline="0" dirty="0">
                        <a:ln>
                          <a:noFill/>
                        </a:ln>
                        <a:solidFill>
                          <a:srgbClr val="000000"/>
                        </a:solidFill>
                        <a:effectLst/>
                        <a:latin typeface="Tw Cen MT" pitchFamily="34" charset="0"/>
                        <a:ea typeface="MS PGothic" charset="0"/>
                        <a:cs typeface="MS PGothic" charset="0"/>
                      </a:endParaRP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CCRLI.</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ADAFP. APB, ADOSAFI, BVRD. </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Segundo trimestre 2016</a:t>
                      </a:r>
                    </a:p>
                  </a:txBody>
                  <a:tcPr marT="45721" marB="45721" horzOverflow="overflow"/>
                </a:tc>
              </a:tr>
              <a:tr h="1466260">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3. Ajustar las actuaciones de la Comisión Calificadora de Riesgos y Limites de Inversión de la Superintendencia de Pensiones, a las funciones establecidas en la legislación vigente, de modo que se encargue de: i) establecimiento, mediante un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mecanismo preestablecido de revisión, de los límites máximos para las inversiones por tipos de instrumentos (no por casos individuales); y, ii) elaboración de propuestas de nuevos vehículos o instrumentos de inversión, conforme surjan, a ser sometidos al CNSS.</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Aplicación de la Ley No. 87-01 que Crea el Sistema Dominicano de Seguridad Social (SDSS)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Modificar el Reglamento de la  Comisión Calificadora de Riesgos y Límites de Inversión.</a:t>
                      </a: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Público: CCRLI.</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Privado: ADAFP y APB.</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Segundo trimestre 2016</a:t>
                      </a:r>
                    </a:p>
                  </a:txBody>
                  <a:tcPr marT="45721" marB="45721" horzOverflow="overflow"/>
                </a:tc>
              </a:tr>
            </a:tbl>
          </a:graphicData>
        </a:graphic>
      </p:graphicFrame>
    </p:spTree>
    <p:extLst>
      <p:ext uri="{BB962C8B-B14F-4D97-AF65-F5344CB8AC3E}">
        <p14:creationId xmlns:p14="http://schemas.microsoft.com/office/powerpoint/2010/main" val="16094749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1453616910"/>
              </p:ext>
            </p:extLst>
          </p:nvPr>
        </p:nvGraphicFramePr>
        <p:xfrm>
          <a:off x="146711" y="1219200"/>
          <a:ext cx="8822525" cy="5638711"/>
        </p:xfrm>
        <a:graphic>
          <a:graphicData uri="http://schemas.openxmlformats.org/drawingml/2006/table">
            <a:tbl>
              <a:tblPr firstRow="1" bandRow="1">
                <a:tableStyleId>{BC89EF96-8CEA-46FF-86C4-4CE0E7609802}</a:tableStyleId>
              </a:tblPr>
              <a:tblGrid>
                <a:gridCol w="2901289"/>
                <a:gridCol w="2501381"/>
                <a:gridCol w="2078569"/>
                <a:gridCol w="1341286"/>
              </a:tblGrid>
              <a:tr h="504298">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822783">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4. Crear un marco normativo que viabilice la inversión del ahorro de los trabajadores en el exterior. </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Aprobar Reglamento de Inversión en el Exterior.</a:t>
                      </a: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txBody>
                  <a:tcPr marT="45709" marB="45709"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SIPEN,CNSS.</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ADAFP.</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Segundo trimestre 2016</a:t>
                      </a:r>
                    </a:p>
                  </a:txBody>
                  <a:tcPr marT="45709" marB="45709" horzOverflow="overflow"/>
                </a:tc>
              </a:tr>
              <a:tr h="1008577">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5. Establecer un régimen de tasas y/o tarifas de supervisión preestablecidas no asociados a volúmenes, para la estructuración, emisión y transacciones de oferta </a:t>
                      </a:r>
                      <a:r>
                        <a:rPr kumimoji="0" lang="es-DO" sz="1400" b="0" i="0" u="none" strike="noStrike" cap="none" normalizeH="0" baseline="0" dirty="0" smtClean="0">
                          <a:ln>
                            <a:noFill/>
                          </a:ln>
                          <a:solidFill>
                            <a:srgbClr val="000000"/>
                          </a:solidFill>
                          <a:effectLst/>
                          <a:latin typeface="Tw Cen MT" pitchFamily="34" charset="0"/>
                          <a:ea typeface="MS PGothic" charset="0"/>
                          <a:cs typeface="MS PGothic" charset="0"/>
                        </a:rPr>
                        <a:t>publica,en función de estudios a realizar.</a:t>
                      </a: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Adoptar Reglamento de Tarifas y Tasas de Supervisión a partir de la aprobación de la modificación a la Ley del Mercado de Valores No. 19-00.</a:t>
                      </a:r>
                      <a:endParaRPr kumimoji="0" lang="en-US" sz="1400" b="0" i="0" u="none" strike="noStrike" cap="none" normalizeH="0" baseline="0" dirty="0">
                        <a:ln>
                          <a:noFill/>
                        </a:ln>
                        <a:solidFill>
                          <a:srgbClr val="000000"/>
                        </a:solidFill>
                        <a:effectLst/>
                        <a:latin typeface="Tw Cen MT" pitchFamily="34" charset="0"/>
                        <a:ea typeface="MS PGothic" charset="0"/>
                        <a:cs typeface="MS PGothic" charset="0"/>
                      </a:endParaRPr>
                    </a:p>
                  </a:txBody>
                  <a:tcPr marT="45709" marB="45709"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Público: CNV y SIV.</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Privado: ADAFP, APB, ADOSAFI, ASOFIDOM, BVRD.  </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Primer trimestre 2016</a:t>
                      </a:r>
                    </a:p>
                  </a:txBody>
                  <a:tcPr marT="45709" marB="45709" horzOverflow="overflow"/>
                </a:tc>
              </a:tr>
              <a:tr h="1380165">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6. Levantamiento, a través de una mesa o comisión público-privada, de las necesidades de infraestructura en diferentes áreas y sectores que mejoren las condiciones y competitividad del país.</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1. Establecer la mesa o comisión público-privada.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2. Presentar informe de necesidades de infraestructura por parte de la comisión público-privada.</a:t>
                      </a:r>
                    </a:p>
                  </a:txBody>
                  <a:tcPr marT="45709" marB="45709"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Público: SIPEN, SIV, CNV, SIB, BC.</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Privado: </a:t>
                      </a:r>
                      <a:r>
                        <a:rPr kumimoji="0" lang="es-DO" sz="1400" b="0" i="0" u="none" strike="noStrike" cap="none" normalizeH="0" baseline="0" dirty="0" err="1">
                          <a:ln>
                            <a:noFill/>
                          </a:ln>
                          <a:solidFill>
                            <a:srgbClr val="000000"/>
                          </a:solidFill>
                          <a:effectLst/>
                          <a:latin typeface="Tw Cen MT" pitchFamily="34" charset="0"/>
                          <a:ea typeface="MS PGothic" charset="0"/>
                          <a:cs typeface="MS PGothic" charset="0"/>
                        </a:rPr>
                        <a:t>AFPs</a:t>
                      </a: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 ADAFP, APB, ADOSAFI, ASOFIDOM, BVRD.  </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w Cen MT" pitchFamily="34" charset="0"/>
                          <a:ea typeface="MS PGothic" charset="0"/>
                          <a:cs typeface="MS PGothic" charset="0"/>
                        </a:rPr>
                        <a:t>Primer trimestre 2016</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w Cen MT" pitchFamily="34" charset="0"/>
                          <a:ea typeface="MS PGothic" charset="0"/>
                          <a:cs typeface="MS PGothic" charset="0"/>
                        </a:rPr>
                        <a:t>Segundo trimestre 2016</a:t>
                      </a:r>
                    </a:p>
                  </a:txBody>
                  <a:tcPr marT="45709" marB="45709" horzOverflow="overflow"/>
                </a:tc>
              </a:tr>
              <a:tr h="1008577">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7. Establecer un esquema de </a:t>
                      </a:r>
                      <a:r>
                        <a:rPr kumimoji="0" lang="es-DO" sz="1400" b="0" i="0" u="none" strike="noStrike" cap="none" normalizeH="0" baseline="0" dirty="0" smtClean="0">
                          <a:ln>
                            <a:noFill/>
                          </a:ln>
                          <a:solidFill>
                            <a:srgbClr val="000000"/>
                          </a:solidFill>
                          <a:effectLst/>
                          <a:latin typeface="Tw Cen MT" pitchFamily="34" charset="0"/>
                          <a:ea typeface="MS PGothic" charset="0"/>
                          <a:cs typeface="MS PGothic" charset="0"/>
                        </a:rPr>
                        <a:t>tratamiento diferenciado en costos a </a:t>
                      </a: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los emisores catalogados como pequeños y medianos para la primera emisión de oferta pública. </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rPr>
                        <a:t>Inclusión en el Proyecto de modificación de la Ley del Mercado de Valores o modificación de la Ley del Mercado de Valores vigente</a:t>
                      </a:r>
                      <a:r>
                        <a:rPr kumimoji="0" lang="es-ES_tradnl" sz="1400" b="0" i="0" u="none" strike="noStrike" cap="none" normalizeH="0" baseline="0" dirty="0" smtClean="0">
                          <a:ln>
                            <a:noFill/>
                          </a:ln>
                          <a:solidFill>
                            <a:srgbClr val="000000"/>
                          </a:solidFill>
                          <a:effectLst/>
                          <a:latin typeface="Tw Cen MT" pitchFamily="34" charset="0"/>
                          <a:ea typeface="MS PGothic" charset="0"/>
                          <a:cs typeface="MS PGothic" charset="0"/>
                        </a:rPr>
                        <a:t>.</a:t>
                      </a:r>
                      <a:endParaRPr kumimoji="0" lang="es-ES_tradnl" sz="1400" b="0" i="0" u="none" strike="noStrike" cap="none" normalizeH="0" baseline="0" dirty="0">
                        <a:ln>
                          <a:noFill/>
                        </a:ln>
                        <a:solidFill>
                          <a:srgbClr val="000000"/>
                        </a:solidFill>
                        <a:effectLst/>
                        <a:latin typeface="Tw Cen MT" pitchFamily="34" charset="0"/>
                        <a:ea typeface="MS PGothic" charset="0"/>
                        <a:cs typeface="MS PGothic" charset="0"/>
                      </a:endParaRPr>
                    </a:p>
                  </a:txBody>
                  <a:tcPr marT="45709" marB="45709"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Público: CNM, SIV y BC.</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dirty="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Sector Privado: APB</a:t>
                      </a:r>
                    </a:p>
                  </a:txBody>
                  <a:tcPr marT="45709" marB="4570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Cuarto </a:t>
                      </a:r>
                      <a:r>
                        <a:rPr kumimoji="0" lang="en-US" sz="1400" b="0" i="0" u="none" strike="noStrike" cap="none" normalizeH="0" baseline="0" dirty="0" err="1">
                          <a:ln>
                            <a:noFill/>
                          </a:ln>
                          <a:solidFill>
                            <a:srgbClr val="000000"/>
                          </a:solidFill>
                          <a:effectLst/>
                          <a:latin typeface="Tw Cen MT" pitchFamily="34" charset="0"/>
                          <a:ea typeface="MS PGothic" charset="0"/>
                          <a:cs typeface="MS PGothic" charset="0"/>
                        </a:rPr>
                        <a:t>trimestre</a:t>
                      </a: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 2015</a:t>
                      </a:r>
                    </a:p>
                  </a:txBody>
                  <a:tcPr marT="45709" marB="45709" horzOverflow="overflow"/>
                </a:tc>
              </a:tr>
            </a:tbl>
          </a:graphicData>
        </a:graphic>
      </p:graphicFrame>
    </p:spTree>
    <p:extLst>
      <p:ext uri="{BB962C8B-B14F-4D97-AF65-F5344CB8AC3E}">
        <p14:creationId xmlns:p14="http://schemas.microsoft.com/office/powerpoint/2010/main" val="68617084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730358531"/>
              </p:ext>
            </p:extLst>
          </p:nvPr>
        </p:nvGraphicFramePr>
        <p:xfrm>
          <a:off x="106523" y="2362200"/>
          <a:ext cx="8961277" cy="1676400"/>
        </p:xfrm>
        <a:graphic>
          <a:graphicData uri="http://schemas.openxmlformats.org/drawingml/2006/table">
            <a:tbl>
              <a:tblPr firstRow="1" bandRow="1">
                <a:tableStyleId>{3B4B98B0-60AC-42C2-AFA5-B58CD77FA1E5}</a:tableStyleId>
              </a:tblPr>
              <a:tblGrid>
                <a:gridCol w="8961277"/>
              </a:tblGrid>
              <a:tr h="1295400">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Limitantes del marco regulatorio, institucional y de políticas públicas, y falta de convergencia normativa para el incentivo a la canalización del ahorro hacia la inversión.</a:t>
                      </a:r>
                    </a:p>
                    <a:p>
                      <a:pPr algn="just"/>
                      <a:r>
                        <a:rPr lang="es-ES" sz="1200" b="1" strike="noStrike" noProof="0" dirty="0" smtClean="0">
                          <a:latin typeface="Tw Cen MT" pitchFamily="34" charset="0"/>
                        </a:rPr>
                        <a:t>Contexto:</a:t>
                      </a:r>
                    </a:p>
                    <a:p>
                      <a:pPr algn="just"/>
                      <a:r>
                        <a:rPr lang="es-ES" sz="1200" b="0" strike="noStrike" noProof="0" dirty="0" smtClean="0">
                          <a:latin typeface="Tw Cen MT" pitchFamily="34" charset="0"/>
                        </a:rPr>
                        <a:t>Sobrerregulación y/o superposición de regulación a los sectores relacionados con la canalización del ahorro;</a:t>
                      </a:r>
                    </a:p>
                    <a:p>
                      <a:pPr algn="just"/>
                      <a:r>
                        <a:rPr lang="es-ES" sz="1200" b="0" strike="noStrike" noProof="0" dirty="0" smtClean="0">
                          <a:latin typeface="Tw Cen MT" pitchFamily="34" charset="0"/>
                        </a:rPr>
                        <a:t>Falta de coordinación institucional para la adopción de regulaciones integrales, en particular falta de un mecanismos o mesa público-  privada para el diseño de políticas regulatorias integrales;</a:t>
                      </a:r>
                    </a:p>
                    <a:p>
                      <a:pPr algn="just"/>
                      <a:r>
                        <a:rPr lang="es-ES" sz="1200" b="0" strike="noStrike" noProof="0" dirty="0" smtClean="0">
                          <a:latin typeface="Tw Cen MT" pitchFamily="34" charset="0"/>
                        </a:rPr>
                        <a:t>Políticas Públicas inadecuadas para el fomento de la canalización del ahorro a segmentos de inversión.</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731442086"/>
              </p:ext>
            </p:extLst>
          </p:nvPr>
        </p:nvGraphicFramePr>
        <p:xfrm>
          <a:off x="76200" y="4206008"/>
          <a:ext cx="3962400" cy="2480256"/>
        </p:xfrm>
        <a:graphic>
          <a:graphicData uri="http://schemas.openxmlformats.org/drawingml/2006/table">
            <a:tbl>
              <a:tblPr bandRow="1">
                <a:tableStyleId>{3B4B98B0-60AC-42C2-AFA5-B58CD77FA1E5}</a:tableStyleId>
              </a:tblPr>
              <a:tblGrid>
                <a:gridCol w="3962400"/>
              </a:tblGrid>
              <a:tr h="2480256">
                <a:tc>
                  <a:txBody>
                    <a:bodyPr/>
                    <a:lstStyle/>
                    <a:p>
                      <a:pPr algn="just"/>
                      <a:r>
                        <a:rPr lang="en-US" sz="1600" b="1" dirty="0" smtClean="0">
                          <a:latin typeface="Tw Cen MT" pitchFamily="34" charset="0"/>
                        </a:rPr>
                        <a:t>Objetivo 2:</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Tw Cen MT" pitchFamily="34" charset="0"/>
                          <a:ea typeface="MS PGothic" charset="0"/>
                          <a:cs typeface="MS PGothic" charset="0"/>
                        </a:rPr>
                        <a:t>Que el marco regulatorio de los diferentes sub mercados del mercado financiero así como las políticas públicas, incluyendo las decisiones de financiamiento público, impositivas y fiscales, converjan y se coordinen con el objetivo de </a:t>
                      </a:r>
                      <a:r>
                        <a:rPr kumimoji="0" lang="es-ES" sz="1400" b="0" i="0" u="none" strike="noStrike" cap="none" normalizeH="0" baseline="0" dirty="0" err="1" smtClean="0">
                          <a:ln>
                            <a:noFill/>
                          </a:ln>
                          <a:solidFill>
                            <a:schemeClr val="tx1"/>
                          </a:solidFill>
                          <a:effectLst/>
                          <a:latin typeface="Tw Cen MT" pitchFamily="34" charset="0"/>
                          <a:ea typeface="MS PGothic" charset="0"/>
                          <a:cs typeface="MS PGothic" charset="0"/>
                        </a:rPr>
                        <a:t>eficientizar</a:t>
                      </a:r>
                      <a:r>
                        <a:rPr kumimoji="0" lang="es-ES" sz="1400" b="0" i="0" u="none" strike="noStrike" cap="none" normalizeH="0" baseline="0" dirty="0" smtClean="0">
                          <a:ln>
                            <a:noFill/>
                          </a:ln>
                          <a:solidFill>
                            <a:schemeClr val="tx1"/>
                          </a:solidFill>
                          <a:effectLst/>
                          <a:latin typeface="Tw Cen MT" pitchFamily="34" charset="0"/>
                          <a:ea typeface="MS PGothic" charset="0"/>
                          <a:cs typeface="MS PGothic" charset="0"/>
                        </a:rPr>
                        <a:t>, otorgar seguridad jurídica y reducir carga regulatoria para la canalización del ahorro hacia la inversión. </a:t>
                      </a:r>
                      <a:endParaRPr kumimoji="0" lang="es-ES_tradnl" sz="1400" b="1" i="0" u="none" strike="noStrike" cap="none" normalizeH="0" baseline="0" dirty="0">
                        <a:ln>
                          <a:noFill/>
                        </a:ln>
                        <a:solidFill>
                          <a:schemeClr val="tx1"/>
                        </a:solidFill>
                        <a:effectLst/>
                        <a:latin typeface="Tw Cen MT" pitchFamily="34" charset="0"/>
                        <a:ea typeface="MS PGothic" charset="0"/>
                        <a:cs typeface="MS PGothic" charset="0"/>
                      </a:endParaRP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611289301"/>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Sra. </a:t>
                      </a:r>
                      <a:r>
                        <a:rPr lang="en-US" sz="1600" dirty="0" err="1" smtClean="0">
                          <a:solidFill>
                            <a:schemeClr val="tx1">
                              <a:lumMod val="85000"/>
                              <a:lumOff val="15000"/>
                            </a:schemeClr>
                          </a:solidFill>
                          <a:latin typeface="Tw Cen MT" pitchFamily="34" charset="0"/>
                        </a:rPr>
                        <a:t>Kirsis</a:t>
                      </a:r>
                      <a:r>
                        <a:rPr lang="en-US" sz="1600" dirty="0" smtClean="0">
                          <a:solidFill>
                            <a:schemeClr val="tx1">
                              <a:lumMod val="85000"/>
                              <a:lumOff val="15000"/>
                            </a:schemeClr>
                          </a:solidFill>
                          <a:latin typeface="Tw Cen MT" pitchFamily="34" charset="0"/>
                        </a:rPr>
                        <a:t> </a:t>
                      </a:r>
                      <a:r>
                        <a:rPr lang="en-US" sz="1600" dirty="0" err="1" smtClean="0">
                          <a:solidFill>
                            <a:schemeClr val="tx1">
                              <a:lumMod val="85000"/>
                              <a:lumOff val="15000"/>
                            </a:schemeClr>
                          </a:solidFill>
                          <a:latin typeface="Tw Cen MT" pitchFamily="34" charset="0"/>
                        </a:rPr>
                        <a:t>Jáquez</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40235084"/>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Pensiones y Mercado de Capitales</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311983373"/>
              </p:ext>
            </p:extLst>
          </p:nvPr>
        </p:nvGraphicFramePr>
        <p:xfrm>
          <a:off x="4191000" y="4201232"/>
          <a:ext cx="4846475" cy="2485032"/>
        </p:xfrm>
        <a:graphic>
          <a:graphicData uri="http://schemas.openxmlformats.org/drawingml/2006/table">
            <a:tbl>
              <a:tblPr firstRow="1" bandRow="1">
                <a:tableStyleId>{3B4B98B0-60AC-42C2-AFA5-B58CD77FA1E5}</a:tableStyleId>
              </a:tblPr>
              <a:tblGrid>
                <a:gridCol w="4846475"/>
              </a:tblGrid>
              <a:tr h="2485032">
                <a:tc>
                  <a:txBody>
                    <a:bodyPr/>
                    <a:lstStyle/>
                    <a:p>
                      <a:r>
                        <a:rPr lang="es-DO" sz="1600" noProof="0" dirty="0" smtClean="0">
                          <a:latin typeface="Tw Cen MT" pitchFamily="34" charset="0"/>
                        </a:rPr>
                        <a:t>Indicadores: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0951019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61592" y="1698581"/>
            <a:ext cx="63512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DO" sz="2000" b="1" dirty="0">
                <a:solidFill>
                  <a:prstClr val="black"/>
                </a:solidFill>
                <a:latin typeface="Tw Cen MT" pitchFamily="34" charset="0"/>
              </a:rPr>
              <a:t>Definir el Plan Estratégico del sector empresarial para el período 2016-2020</a:t>
            </a:r>
          </a:p>
        </p:txBody>
      </p:sp>
      <p:sp>
        <p:nvSpPr>
          <p:cNvPr id="5" name="3 Rectángulo"/>
          <p:cNvSpPr/>
          <p:nvPr/>
        </p:nvSpPr>
        <p:spPr>
          <a:xfrm>
            <a:off x="2261592" y="3114787"/>
            <a:ext cx="6351240" cy="1323439"/>
          </a:xfrm>
          <a:prstGeom prst="rect">
            <a:avLst/>
          </a:prstGeom>
        </p:spPr>
        <p:txBody>
          <a:bodyPr wrap="square">
            <a:spAutoFit/>
          </a:bodyPr>
          <a:lstStyle/>
          <a:p>
            <a:pPr algn="just"/>
            <a:r>
              <a:rPr lang="es-DO" sz="2000" b="1" dirty="0" smtClean="0">
                <a:solidFill>
                  <a:prstClr val="black"/>
                </a:solidFill>
                <a:latin typeface="Tw Cen MT" pitchFamily="34" charset="0"/>
              </a:rPr>
              <a:t>La 8va </a:t>
            </a:r>
            <a:r>
              <a:rPr lang="es-DO" sz="2000" b="1" dirty="0">
                <a:solidFill>
                  <a:prstClr val="black"/>
                </a:solidFill>
                <a:latin typeface="Tw Cen MT" pitchFamily="34" charset="0"/>
              </a:rPr>
              <a:t>versión de la Gran Convención Empresarial </a:t>
            </a:r>
            <a:r>
              <a:rPr lang="es-DO" sz="2000" b="1" dirty="0" smtClean="0">
                <a:solidFill>
                  <a:prstClr val="black"/>
                </a:solidFill>
                <a:latin typeface="Tw Cen MT" pitchFamily="34" charset="0"/>
              </a:rPr>
              <a:t>se inserta dentro </a:t>
            </a:r>
            <a:r>
              <a:rPr lang="es-DO" sz="2000" b="1" dirty="0">
                <a:solidFill>
                  <a:prstClr val="black"/>
                </a:solidFill>
                <a:latin typeface="Tw Cen MT" pitchFamily="34" charset="0"/>
              </a:rPr>
              <a:t>del contexto de la 2da. Cumbre Empresarial de las Américas y del Diálogo Empresarial con la inclusión de los ejes definidos en la misma</a:t>
            </a:r>
          </a:p>
        </p:txBody>
      </p:sp>
      <p:sp>
        <p:nvSpPr>
          <p:cNvPr id="6" name="4 Rectángulo"/>
          <p:cNvSpPr/>
          <p:nvPr/>
        </p:nvSpPr>
        <p:spPr>
          <a:xfrm>
            <a:off x="2261592" y="4830638"/>
            <a:ext cx="6351240" cy="1015663"/>
          </a:xfrm>
          <a:prstGeom prst="rect">
            <a:avLst/>
          </a:prstGeom>
        </p:spPr>
        <p:txBody>
          <a:bodyPr wrap="square">
            <a:spAutoFit/>
          </a:bodyPr>
          <a:lstStyle/>
          <a:p>
            <a:pPr algn="just"/>
            <a:r>
              <a:rPr lang="es-DO" sz="2000" b="1" dirty="0">
                <a:solidFill>
                  <a:prstClr val="black"/>
                </a:solidFill>
                <a:latin typeface="Tw Cen MT" pitchFamily="34" charset="0"/>
              </a:rPr>
              <a:t>Recomendaciones específicas y precisas cuya implementación pueda ser objeto de medición y evaluación periódica</a:t>
            </a:r>
          </a:p>
        </p:txBody>
      </p:sp>
      <p:sp>
        <p:nvSpPr>
          <p:cNvPr id="7" name="7 Rectángulo redondeado"/>
          <p:cNvSpPr/>
          <p:nvPr/>
        </p:nvSpPr>
        <p:spPr>
          <a:xfrm>
            <a:off x="533400" y="163470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smtClean="0">
                <a:solidFill>
                  <a:prstClr val="white"/>
                </a:solidFill>
                <a:effectLst>
                  <a:outerShdw blurRad="38100" dist="38100" dir="2700000" algn="tl">
                    <a:srgbClr val="000000">
                      <a:alpha val="43137"/>
                    </a:srgbClr>
                  </a:outerShdw>
                </a:effectLst>
                <a:latin typeface="Tw Cen MT" pitchFamily="34" charset="0"/>
              </a:rPr>
              <a:t>Propósito de la Convención</a:t>
            </a:r>
            <a:endParaRPr lang="es-DO" dirty="0">
              <a:solidFill>
                <a:prstClr val="white"/>
              </a:solidFill>
              <a:effectLst>
                <a:outerShdw blurRad="38100" dist="38100" dir="2700000" algn="tl">
                  <a:srgbClr val="000000">
                    <a:alpha val="43137"/>
                  </a:srgbClr>
                </a:outerShdw>
              </a:effectLst>
              <a:latin typeface="Tw Cen MT" pitchFamily="34" charset="0"/>
            </a:endParaRPr>
          </a:p>
        </p:txBody>
      </p:sp>
      <p:sp>
        <p:nvSpPr>
          <p:cNvPr id="8" name="9 Rectángulo redondeado"/>
          <p:cNvSpPr/>
          <p:nvPr/>
        </p:nvSpPr>
        <p:spPr>
          <a:xfrm>
            <a:off x="533400" y="3290888"/>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Marco Conceptual</a:t>
            </a:r>
          </a:p>
        </p:txBody>
      </p:sp>
      <p:sp>
        <p:nvSpPr>
          <p:cNvPr id="9" name="10 Rectángulo redondeado"/>
          <p:cNvSpPr/>
          <p:nvPr/>
        </p:nvSpPr>
        <p:spPr>
          <a:xfrm>
            <a:off x="533400" y="487506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Expectativas</a:t>
            </a:r>
          </a:p>
        </p:txBody>
      </p:sp>
      <p:cxnSp>
        <p:nvCxnSpPr>
          <p:cNvPr id="10" name="11 Conector recto"/>
          <p:cNvCxnSpPr/>
          <p:nvPr/>
        </p:nvCxnSpPr>
        <p:spPr>
          <a:xfrm>
            <a:off x="2261592" y="1600200"/>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3 Conector recto"/>
          <p:cNvCxnSpPr/>
          <p:nvPr/>
        </p:nvCxnSpPr>
        <p:spPr>
          <a:xfrm rot="5400000">
            <a:off x="2647474" y="1991104"/>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4 Conector recto"/>
          <p:cNvCxnSpPr/>
          <p:nvPr/>
        </p:nvCxnSpPr>
        <p:spPr>
          <a:xfrm>
            <a:off x="2281916" y="3284211"/>
            <a:ext cx="0" cy="109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5 Conector recto"/>
          <p:cNvCxnSpPr/>
          <p:nvPr/>
        </p:nvCxnSpPr>
        <p:spPr>
          <a:xfrm rot="5400000">
            <a:off x="2667798" y="3995609"/>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6 Conector recto"/>
          <p:cNvCxnSpPr/>
          <p:nvPr/>
        </p:nvCxnSpPr>
        <p:spPr>
          <a:xfrm>
            <a:off x="2281916" y="4967883"/>
            <a:ext cx="0" cy="82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7 Conector recto"/>
          <p:cNvCxnSpPr/>
          <p:nvPr/>
        </p:nvCxnSpPr>
        <p:spPr>
          <a:xfrm rot="5400000">
            <a:off x="2667798" y="5404961"/>
            <a:ext cx="0" cy="771763"/>
          </a:xfrm>
          <a:prstGeom prst="line">
            <a:avLst/>
          </a:prstGeom>
        </p:spPr>
        <p:style>
          <a:lnRef idx="1">
            <a:schemeClr val="accent1"/>
          </a:lnRef>
          <a:fillRef idx="0">
            <a:schemeClr val="accent1"/>
          </a:fillRef>
          <a:effectRef idx="0">
            <a:schemeClr val="accent1"/>
          </a:effectRef>
          <a:fontRef idx="minor">
            <a:schemeClr val="tx1"/>
          </a:fontRef>
        </p:style>
      </p:cxnSp>
      <p:sp>
        <p:nvSpPr>
          <p:cNvPr id="1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8" name="3 CuadroTexto"/>
          <p:cNvSpPr txBox="1">
            <a:spLocks noChangeArrowheads="1"/>
          </p:cNvSpPr>
          <p:nvPr/>
        </p:nvSpPr>
        <p:spPr bwMode="auto">
          <a:xfrm>
            <a:off x="76200" y="152400"/>
            <a:ext cx="423526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Aspectos Generales</a:t>
            </a:r>
            <a:endParaRPr lang="en-US" altLang="en-US" sz="4000" dirty="0">
              <a:solidFill>
                <a:prstClr val="white"/>
              </a:solidFill>
              <a:latin typeface="Tw Cen MT" pitchFamily="34" charset="0"/>
            </a:endParaRPr>
          </a:p>
        </p:txBody>
      </p:sp>
      <p:pic>
        <p:nvPicPr>
          <p:cNvPr id="1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88233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598055772"/>
              </p:ext>
            </p:extLst>
          </p:nvPr>
        </p:nvGraphicFramePr>
        <p:xfrm>
          <a:off x="146711" y="1219200"/>
          <a:ext cx="8822525" cy="5242564"/>
        </p:xfrm>
        <a:graphic>
          <a:graphicData uri="http://schemas.openxmlformats.org/drawingml/2006/table">
            <a:tbl>
              <a:tblPr firstRow="1" bandRow="1">
                <a:tableStyleId>{BC89EF96-8CEA-46FF-86C4-4CE0E7609802}</a:tableStyleId>
              </a:tblPr>
              <a:tblGrid>
                <a:gridCol w="2901289"/>
                <a:gridCol w="2501381"/>
                <a:gridCol w="2078569"/>
                <a:gridCol w="1341286"/>
              </a:tblGrid>
              <a:tr h="504298">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822783">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dirty="0">
                          <a:ln>
                            <a:noFill/>
                          </a:ln>
                          <a:solidFill>
                            <a:srgbClr val="000000"/>
                          </a:solidFill>
                          <a:effectLst/>
                          <a:latin typeface="Tw Cen MT" pitchFamily="34" charset="0"/>
                          <a:ea typeface="MS PGothic" charset="0"/>
                          <a:cs typeface="MS PGothic" charset="0"/>
                        </a:rPr>
                        <a:t>1. Crear una comisión o mesa interdisciplinaria público-privada que realice un levantamiento de toda la regulación (legislativa y administrativa) vigente, que elabore una propuesta de modificación integral del marco regulatorio actual con el objetivo de unificar los criterios y eliminar superposiciones y barreras o baches regulatorios que afecten o desestimulen  la participación privada, incluyendo la revisión en relación a los costos de la regulación, y por tanto que viabilice la canalización del ahorro a la inversión por esta vía. </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Creación de la Comisión o Mesa Público-Privada de revisión de política regulatoria;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Propuesta de modificación del marco regulatorio (normas y disposiciones específicas) para la integralidad de los criterios vigentes.</a:t>
                      </a: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 SIV, CNV, SIB, BC.</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 </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w Cen MT" pitchFamily="34" charset="0"/>
                          <a:ea typeface="MS PGothic" charset="0"/>
                          <a:cs typeface="MS PGothic" charset="0"/>
                        </a:rPr>
                        <a:t>Primer trimestre 2016</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w Cen MT" pitchFamily="34" charset="0"/>
                          <a:ea typeface="MS PGothic" charset="0"/>
                          <a:cs typeface="MS PGothic" charset="0"/>
                        </a:rPr>
                        <a:t>Segundo trimestre de 2016</a:t>
                      </a:r>
                    </a:p>
                  </a:txBody>
                  <a:tcPr marT="45721" marB="45721" horzOverflow="overflow"/>
                </a:tc>
              </a:tr>
              <a:tr h="1008577">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2. Implementación del procedimiento abreviado y de ventanilla única para la aprobación y desarrollo de proyectos del sector vivienda.</a:t>
                      </a: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Puesta en aplicación del mandato de las disposiciones legales de la Ley de Desarrollo Hipotecario y Fideicomiso No. 189-11 y modificación</a:t>
                      </a: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a:t>
                      </a:r>
                      <a:endParaRPr kumimoji="0" lang="en-US" sz="1400" b="0" i="0" u="none" strike="noStrike" cap="none" normalizeH="0" baseline="0">
                        <a:ln>
                          <a:noFill/>
                        </a:ln>
                        <a:solidFill>
                          <a:srgbClr val="000000"/>
                        </a:solidFill>
                        <a:effectLst/>
                        <a:latin typeface="Tw Cen MT" pitchFamily="34" charset="0"/>
                        <a:ea typeface="MS PGothic" charset="0"/>
                        <a:cs typeface="MS PGothic" charset="0"/>
                      </a:endParaRPr>
                    </a:p>
                  </a:txBody>
                  <a:tcPr marT="45721" marB="45721"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 SIV,  SIB.</a:t>
                      </a:r>
                    </a:p>
                  </a:txBody>
                  <a:tcPr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Primer </a:t>
                      </a:r>
                      <a:r>
                        <a:rPr kumimoji="0" lang="en-US" sz="1400" b="0" i="0" u="none" strike="noStrike" cap="none" normalizeH="0" baseline="0" dirty="0" err="1">
                          <a:ln>
                            <a:noFill/>
                          </a:ln>
                          <a:solidFill>
                            <a:srgbClr val="000000"/>
                          </a:solidFill>
                          <a:effectLst/>
                          <a:latin typeface="Tw Cen MT" pitchFamily="34" charset="0"/>
                          <a:ea typeface="MS PGothic" charset="0"/>
                          <a:cs typeface="MS PGothic" charset="0"/>
                        </a:rPr>
                        <a:t>trimestre</a:t>
                      </a: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 2016</a:t>
                      </a:r>
                    </a:p>
                  </a:txBody>
                  <a:tcPr marT="45721" marB="45721" horzOverflow="overflow"/>
                </a:tc>
              </a:tr>
            </a:tbl>
          </a:graphicData>
        </a:graphic>
      </p:graphicFrame>
    </p:spTree>
    <p:extLst>
      <p:ext uri="{BB962C8B-B14F-4D97-AF65-F5344CB8AC3E}">
        <p14:creationId xmlns:p14="http://schemas.microsoft.com/office/powerpoint/2010/main" val="202683493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687708782"/>
              </p:ext>
            </p:extLst>
          </p:nvPr>
        </p:nvGraphicFramePr>
        <p:xfrm>
          <a:off x="106523" y="2362200"/>
          <a:ext cx="8961277" cy="1859280"/>
        </p:xfrm>
        <a:graphic>
          <a:graphicData uri="http://schemas.openxmlformats.org/drawingml/2006/table">
            <a:tbl>
              <a:tblPr firstRow="1" bandRow="1">
                <a:tableStyleId>{3B4B98B0-60AC-42C2-AFA5-B58CD77FA1E5}</a:tableStyleId>
              </a:tblPr>
              <a:tblGrid>
                <a:gridCol w="8961277"/>
              </a:tblGrid>
              <a:tr h="1295400">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Escasa educación y cultura financiera de los distintos agentes limita la penetración del mercado de capitales para contribuir con el desarrollo nacional.</a:t>
                      </a:r>
                    </a:p>
                    <a:p>
                      <a:pPr algn="just"/>
                      <a:r>
                        <a:rPr lang="es-ES" sz="1200" b="1" strike="noStrike" noProof="0" dirty="0" smtClean="0">
                          <a:latin typeface="Tw Cen MT" pitchFamily="34" charset="0"/>
                        </a:rPr>
                        <a:t>Contexto:</a:t>
                      </a:r>
                      <a:endParaRPr lang="es-ES" sz="1200" b="0" strike="noStrike" noProof="0" dirty="0" smtClean="0">
                        <a:latin typeface="Tw Cen MT" pitchFamily="34" charset="0"/>
                      </a:endParaRPr>
                    </a:p>
                    <a:p>
                      <a:pPr algn="just"/>
                      <a:r>
                        <a:rPr lang="es-ES" sz="1200" b="0" strike="noStrike" noProof="0" dirty="0" smtClean="0">
                          <a:latin typeface="Tw Cen MT" pitchFamily="34" charset="0"/>
                        </a:rPr>
                        <a:t>Necesidad de fomentar la cultura financiera y el conocimiento por parte de los diferentes actores del mercado, incluyendo los participantes activos y pasivos y los inversionistas, como elemento central para la creación de una cultura afín con el mercado de valores y de los productos propios o relacionados con el mismo.</a:t>
                      </a:r>
                    </a:p>
                    <a:p>
                      <a:pPr algn="just"/>
                      <a:r>
                        <a:rPr lang="es-ES" sz="1200" b="0" strike="noStrike" noProof="0" dirty="0" smtClean="0">
                          <a:latin typeface="Tw Cen MT" pitchFamily="34" charset="0"/>
                        </a:rPr>
                        <a:t>Relevancia de la capacitación especializada de los técnicos de los organismos reguladores y demás participantes del sistema, incluyendo a los potenciales emisores, a y el mercado financiero, como principales actores en el proceso de adopción, implementación y utilización de normas.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563976618"/>
              </p:ext>
            </p:extLst>
          </p:nvPr>
        </p:nvGraphicFramePr>
        <p:xfrm>
          <a:off x="76200" y="4301544"/>
          <a:ext cx="3962400" cy="2480256"/>
        </p:xfrm>
        <a:graphic>
          <a:graphicData uri="http://schemas.openxmlformats.org/drawingml/2006/table">
            <a:tbl>
              <a:tblPr bandRow="1">
                <a:tableStyleId>{3B4B98B0-60AC-42C2-AFA5-B58CD77FA1E5}</a:tableStyleId>
              </a:tblPr>
              <a:tblGrid>
                <a:gridCol w="3962400"/>
              </a:tblGrid>
              <a:tr h="2480256">
                <a:tc>
                  <a:txBody>
                    <a:bodyPr/>
                    <a:lstStyle/>
                    <a:p>
                      <a:pPr algn="just"/>
                      <a:r>
                        <a:rPr lang="en-US" sz="1600" b="1" dirty="0" smtClean="0">
                          <a:latin typeface="Tw Cen MT" pitchFamily="34" charset="0"/>
                        </a:rPr>
                        <a:t>Objetivo 3:</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Tw Cen MT" pitchFamily="34" charset="0"/>
                          <a:ea typeface="MS PGothic" charset="0"/>
                          <a:cs typeface="MS PGothic" charset="0"/>
                        </a:rPr>
                        <a:t>Fomentar y aumentar la educación (conocimiento) y cultura financiera en los diferentes agentes activos y pasivos del mercado, como elemento central para el reconocimiento y valoración de la función del mercado de capitales en el crecimiento y desarrollo económico y empresarial, en el fomento de las inversiones y la protección y diversificación de las fuentes de financiamiento.</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734128590"/>
              </p:ext>
            </p:extLst>
          </p:nvPr>
        </p:nvGraphicFramePr>
        <p:xfrm>
          <a:off x="76199" y="196186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Jochi</a:t>
                      </a:r>
                      <a:r>
                        <a:rPr lang="en-US" sz="1600" baseline="0" dirty="0" smtClean="0">
                          <a:solidFill>
                            <a:schemeClr val="tx1">
                              <a:lumMod val="85000"/>
                              <a:lumOff val="15000"/>
                            </a:schemeClr>
                          </a:solidFill>
                          <a:latin typeface="Tw Cen MT" pitchFamily="34" charset="0"/>
                        </a:rPr>
                        <a:t> Vicente</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Sra. </a:t>
                      </a:r>
                      <a:r>
                        <a:rPr lang="en-US" sz="1600" dirty="0" err="1" smtClean="0">
                          <a:solidFill>
                            <a:schemeClr val="tx1">
                              <a:lumMod val="85000"/>
                              <a:lumOff val="15000"/>
                            </a:schemeClr>
                          </a:solidFill>
                          <a:latin typeface="Tw Cen MT" pitchFamily="34" charset="0"/>
                        </a:rPr>
                        <a:t>Kirsis</a:t>
                      </a:r>
                      <a:r>
                        <a:rPr lang="en-US" sz="1600" dirty="0" smtClean="0">
                          <a:solidFill>
                            <a:schemeClr val="tx1">
                              <a:lumMod val="85000"/>
                              <a:lumOff val="15000"/>
                            </a:schemeClr>
                          </a:solidFill>
                          <a:latin typeface="Tw Cen MT" pitchFamily="34" charset="0"/>
                        </a:rPr>
                        <a:t> </a:t>
                      </a:r>
                      <a:r>
                        <a:rPr lang="en-US" sz="1600" dirty="0" err="1" smtClean="0">
                          <a:solidFill>
                            <a:schemeClr val="tx1">
                              <a:lumMod val="85000"/>
                              <a:lumOff val="15000"/>
                            </a:schemeClr>
                          </a:solidFill>
                          <a:latin typeface="Tw Cen MT" pitchFamily="34" charset="0"/>
                        </a:rPr>
                        <a:t>Jáquez</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4007689073"/>
              </p:ext>
            </p:extLst>
          </p:nvPr>
        </p:nvGraphicFramePr>
        <p:xfrm>
          <a:off x="76199" y="112366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Facilitar recursos financieros y fiscales para estimular el crecimiento y el desarrollo</a:t>
                      </a:r>
                    </a:p>
                  </a:txBody>
                  <a:tcPr>
                    <a:solidFill>
                      <a:schemeClr val="bg2"/>
                    </a:solidFill>
                  </a:tcPr>
                </a:tc>
                <a:tc>
                  <a:txBody>
                    <a:bodyPr/>
                    <a:lstStyle/>
                    <a:p>
                      <a:pPr algn="r"/>
                      <a:r>
                        <a:rPr lang="en-US" sz="160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Pensiones y Mercado de Capitales</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588409169"/>
              </p:ext>
            </p:extLst>
          </p:nvPr>
        </p:nvGraphicFramePr>
        <p:xfrm>
          <a:off x="4191000" y="4296768"/>
          <a:ext cx="4846475" cy="2504368"/>
        </p:xfrm>
        <a:graphic>
          <a:graphicData uri="http://schemas.openxmlformats.org/drawingml/2006/table">
            <a:tbl>
              <a:tblPr firstRow="1" bandRow="1">
                <a:tableStyleId>{3B4B98B0-60AC-42C2-AFA5-B58CD77FA1E5}</a:tableStyleId>
              </a:tblPr>
              <a:tblGrid>
                <a:gridCol w="4846475"/>
              </a:tblGrid>
              <a:tr h="2504368">
                <a:tc>
                  <a:txBody>
                    <a:bodyPr/>
                    <a:lstStyle/>
                    <a:p>
                      <a:r>
                        <a:rPr lang="es-DO" sz="1600" noProof="0" dirty="0" smtClean="0">
                          <a:latin typeface="Tw Cen MT" pitchFamily="34" charset="0"/>
                        </a:rPr>
                        <a:t>Indicadores: </a:t>
                      </a:r>
                    </a:p>
                    <a:p>
                      <a:pPr marL="177800" indent="-177800">
                        <a:buFont typeface="+mj-lt"/>
                        <a:buAutoNum type="arabicParenR"/>
                      </a:pPr>
                      <a:r>
                        <a:rPr lang="es-ES" sz="1400" b="0" noProof="0" dirty="0" smtClean="0">
                          <a:latin typeface="Tw Cen MT" pitchFamily="34" charset="0"/>
                        </a:rPr>
                        <a:t>Tipos de requerimientos de educación a los técnicos de los organismos de regulación.</a:t>
                      </a:r>
                    </a:p>
                    <a:p>
                      <a:pPr marL="177800" indent="-177800">
                        <a:buFont typeface="+mj-lt"/>
                        <a:buAutoNum type="arabicParenR"/>
                      </a:pPr>
                      <a:r>
                        <a:rPr lang="es-ES" sz="1400" b="0" noProof="0" dirty="0" smtClean="0">
                          <a:latin typeface="Tw Cen MT" pitchFamily="34" charset="0"/>
                        </a:rPr>
                        <a:t>Cantidad de horas y tipo de capacitaciones exigidas a los técnicos de los organismos de regulación y a los de los entes participantes del mercado.</a:t>
                      </a:r>
                    </a:p>
                    <a:p>
                      <a:pPr marL="177800" indent="-177800">
                        <a:buFont typeface="+mj-lt"/>
                        <a:buAutoNum type="arabicParenR"/>
                      </a:pPr>
                      <a:r>
                        <a:rPr lang="es-ES" sz="1400" b="0" noProof="0" dirty="0" smtClean="0">
                          <a:latin typeface="Tw Cen MT" pitchFamily="34" charset="0"/>
                        </a:rPr>
                        <a:t>Horas efectivas de capacitación y/o formación a los diferentes sectores -y por las diferentes vías- sujetas a los programas de capacitación.</a:t>
                      </a:r>
                    </a:p>
                    <a:p>
                      <a:pPr marL="177800" indent="-177800">
                        <a:buFont typeface="+mj-lt"/>
                        <a:buAutoNum type="arabicParenR"/>
                      </a:pPr>
                      <a:r>
                        <a:rPr lang="es-ES" sz="1400" b="0" noProof="0" dirty="0" smtClean="0">
                          <a:latin typeface="Tw Cen MT" pitchFamily="34" charset="0"/>
                        </a:rPr>
                        <a:t>Encuesta nacional de educación financiera (realizada periódicamente –anual).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6974144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1098073221"/>
              </p:ext>
            </p:extLst>
          </p:nvPr>
        </p:nvGraphicFramePr>
        <p:xfrm>
          <a:off x="146711" y="1219200"/>
          <a:ext cx="8822525" cy="4815784"/>
        </p:xfrm>
        <a:graphic>
          <a:graphicData uri="http://schemas.openxmlformats.org/drawingml/2006/table">
            <a:tbl>
              <a:tblPr firstRow="1" bandRow="1">
                <a:tableStyleId>{BC89EF96-8CEA-46FF-86C4-4CE0E7609802}</a:tableStyleId>
              </a:tblPr>
              <a:tblGrid>
                <a:gridCol w="2901289"/>
                <a:gridCol w="2501381"/>
                <a:gridCol w="2078569"/>
                <a:gridCol w="1341286"/>
              </a:tblGrid>
              <a:tr h="504298">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8227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chemeClr val="tx1"/>
                          </a:solidFill>
                          <a:effectLst/>
                          <a:latin typeface="Tw Cen MT" pitchFamily="34" charset="0"/>
                          <a:ea typeface="MS PGothic" charset="0"/>
                          <a:cs typeface="MS PGothic" charset="0"/>
                        </a:rPr>
                        <a:t>1. Estrategia de divulgación y educación de los beneficios:</a:t>
                      </a:r>
                      <a:r>
                        <a:rPr kumimoji="0" lang="es-ES_tradnl" sz="1400" b="0" i="0" u="none" strike="noStrike" cap="none" normalizeH="0" baseline="0">
                          <a:ln>
                            <a:noFill/>
                          </a:ln>
                          <a:solidFill>
                            <a:schemeClr val="tx1"/>
                          </a:solidFill>
                          <a:effectLst/>
                          <a:latin typeface="Tw Cen MT" pitchFamily="34" charset="0"/>
                          <a:ea typeface="MS PGothic" charset="0"/>
                          <a:cs typeface="MS PGothic" charset="0"/>
                        </a:rPr>
                        <a:t>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sistema por segmentos de capitalización individual. Basada en segmentación de mercado para llevar mensaje específico:</a:t>
                      </a:r>
                      <a:r>
                        <a:rPr kumimoji="0" lang="es-ES_tradnl" sz="1400" b="0" i="0" u="none" strike="noStrike" cap="none" normalizeH="0" baseline="0">
                          <a:ln>
                            <a:noFill/>
                          </a:ln>
                          <a:solidFill>
                            <a:schemeClr val="tx1"/>
                          </a:solidFill>
                          <a:effectLst/>
                          <a:latin typeface="Tw Cen MT" pitchFamily="34" charset="0"/>
                          <a:ea typeface="MS PGothic" charset="0"/>
                          <a:cs typeface="MS PGothic" charset="0"/>
                        </a:rPr>
                        <a:t> a)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Legisladores/ Reguladores</a:t>
                      </a:r>
                      <a:r>
                        <a:rPr kumimoji="0" lang="es-ES_tradnl" sz="1400" b="0" i="0" u="none" strike="noStrike" cap="none" normalizeH="0" baseline="0">
                          <a:ln>
                            <a:noFill/>
                          </a:ln>
                          <a:solidFill>
                            <a:schemeClr val="tx1"/>
                          </a:solidFill>
                          <a:effectLst/>
                          <a:latin typeface="Tw Cen MT" pitchFamily="34" charset="0"/>
                          <a:ea typeface="MS PGothic" charset="0"/>
                          <a:cs typeface="MS PGothic" charset="0"/>
                        </a:rPr>
                        <a:t>; b)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media /Personas claves</a:t>
                      </a:r>
                      <a:r>
                        <a:rPr kumimoji="0" lang="es-ES_tradnl" sz="1400" b="0" i="0" u="none" strike="noStrike" cap="none" normalizeH="0" baseline="0">
                          <a:ln>
                            <a:noFill/>
                          </a:ln>
                          <a:solidFill>
                            <a:schemeClr val="tx1"/>
                          </a:solidFill>
                          <a:effectLst/>
                          <a:latin typeface="Tw Cen MT" pitchFamily="34" charset="0"/>
                          <a:ea typeface="MS PGothic" charset="0"/>
                          <a:cs typeface="MS PGothic" charset="0"/>
                        </a:rPr>
                        <a:t>; c) agentes del mercado; d) </a:t>
                      </a:r>
                      <a:r>
                        <a:rPr kumimoji="0" lang="es-DO" sz="1400" b="0" i="0" u="none" strike="noStrike" cap="none" normalizeH="0" baseline="0">
                          <a:ln>
                            <a:noFill/>
                          </a:ln>
                          <a:solidFill>
                            <a:schemeClr val="tx1"/>
                          </a:solidFill>
                          <a:effectLst/>
                          <a:latin typeface="Tw Cen MT" pitchFamily="34" charset="0"/>
                          <a:ea typeface="MS PGothic" charset="0"/>
                          <a:cs typeface="MS PGothic" charset="0"/>
                        </a:rPr>
                        <a:t>usuarios.</a:t>
                      </a:r>
                      <a:endParaRPr kumimoji="0" lang="es-ES_tradnl" sz="1400" b="0" i="0" u="none" strike="noStrike" cap="none" normalizeH="0" baseline="0">
                        <a:ln>
                          <a:noFill/>
                        </a:ln>
                        <a:solidFill>
                          <a:schemeClr val="tx1"/>
                        </a:solidFill>
                        <a:effectLst/>
                        <a:latin typeface="Tw Cen MT" pitchFamily="34" charset="0"/>
                        <a:ea typeface="MS PGothic" charset="0"/>
                        <a:cs typeface="MS PGothic" charset="0"/>
                      </a:endParaRPr>
                    </a:p>
                  </a:txBody>
                  <a:tcPr marT="45706" marB="4570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Aprobación de estrategia de divulgación por parte de la mesa público-privada de revisión de políticas regulatorias. </a:t>
                      </a:r>
                    </a:p>
                  </a:txBody>
                  <a:tcPr marT="45706" marB="45706"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 SIV, CNV, SIB, BC.</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 </a:t>
                      </a:r>
                    </a:p>
                  </a:txBody>
                  <a:tcPr marT="45706" marB="4570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w Cen MT" pitchFamily="34" charset="0"/>
                          <a:ea typeface="MS PGothic" charset="0"/>
                          <a:cs typeface="MS PGothic" charset="0"/>
                        </a:rPr>
                        <a:t>Primer trimestre 2016</a:t>
                      </a:r>
                    </a:p>
                  </a:txBody>
                  <a:tcPr marT="45706" marB="45706" horzOverflow="overflow"/>
                </a:tc>
              </a:tr>
              <a:tr h="10085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chemeClr val="tx1"/>
                          </a:solidFill>
                          <a:effectLst/>
                          <a:latin typeface="Tw Cen MT" pitchFamily="34" charset="0"/>
                          <a:ea typeface="MS PGothic" charset="0"/>
                          <a:cs typeface="MS PGothic" charset="0"/>
                        </a:rPr>
                        <a:t>2. Estrategia de comunicación con argumentos específicos  sobre los límites que representan las políticas públicas y regulaciones actuales:</a:t>
                      </a:r>
                      <a:endParaRPr kumimoji="0" lang="es-ES_tradnl" sz="1400" b="0" i="0" u="none" strike="noStrike" cap="none" normalizeH="0" baseline="0">
                        <a:ln>
                          <a:noFill/>
                        </a:ln>
                        <a:solidFill>
                          <a:schemeClr val="tx1"/>
                        </a:solidFill>
                        <a:effectLst/>
                        <a:latin typeface="Tw Cen MT" pitchFamily="34"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es-DO" sz="1400" b="0" i="0" u="none" strike="noStrike" cap="none" normalizeH="0" baseline="0">
                          <a:ln>
                            <a:noFill/>
                          </a:ln>
                          <a:solidFill>
                            <a:schemeClr val="tx1"/>
                          </a:solidFill>
                          <a:effectLst/>
                          <a:latin typeface="Tw Cen MT" pitchFamily="34" charset="0"/>
                          <a:ea typeface="MS PGothic" charset="0"/>
                          <a:cs typeface="MS PGothic" charset="0"/>
                        </a:rPr>
                        <a:t>Problemática principal: el sector productivo y servicios no accede o utiliza el mercado de valores;</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es-DO" sz="1400" b="0" i="0" u="none" strike="noStrike" cap="none" normalizeH="0" baseline="0">
                          <a:ln>
                            <a:noFill/>
                          </a:ln>
                          <a:solidFill>
                            <a:schemeClr val="tx1"/>
                          </a:solidFill>
                          <a:effectLst/>
                          <a:latin typeface="Tw Cen MT" pitchFamily="34" charset="0"/>
                          <a:ea typeface="MS PGothic" charset="0"/>
                          <a:cs typeface="MS PGothic" charset="0"/>
                        </a:rPr>
                        <a:t>Solución: Políticas públicas que promuevan y reduzcan las barreras de participación en el mercado.</a:t>
                      </a:r>
                      <a:endParaRPr kumimoji="0" lang="es-ES_tradnl" sz="1400" b="0" i="0" u="none" strike="noStrike" cap="none" normalizeH="0" baseline="0">
                        <a:ln>
                          <a:noFill/>
                        </a:ln>
                        <a:solidFill>
                          <a:schemeClr val="tx1"/>
                        </a:solidFill>
                        <a:effectLst/>
                        <a:latin typeface="Tw Cen MT" pitchFamily="34" charset="0"/>
                        <a:ea typeface="MS PGothic" charset="0"/>
                        <a:cs typeface="MS PGothic" charset="0"/>
                      </a:endParaRPr>
                    </a:p>
                  </a:txBody>
                  <a:tcPr marT="45706" marB="4570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Aprobación de estrategia de divulgación por parte de la mesa público-privada de revisión de políticas regulatorias. </a:t>
                      </a:r>
                    </a:p>
                  </a:txBody>
                  <a:tcPr marT="45706" marB="45706"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 SIV, CNV, SIB, BC.</a:t>
                      </a:r>
                    </a:p>
                    <a:p>
                      <a:pPr marL="0" marR="0" lvl="0" indent="0" algn="l" defTabSz="457200" rtl="0" eaLnBrk="1" fontAlgn="base" latinLnBrk="0" hangingPunct="0">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txBody>
                  <a:tcPr marT="45706" marB="4570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Primer </a:t>
                      </a:r>
                      <a:r>
                        <a:rPr kumimoji="0" lang="en-US" sz="1400" b="0" i="0" u="none" strike="noStrike" cap="none" normalizeH="0" baseline="0" dirty="0" err="1">
                          <a:ln>
                            <a:noFill/>
                          </a:ln>
                          <a:solidFill>
                            <a:srgbClr val="000000"/>
                          </a:solidFill>
                          <a:effectLst/>
                          <a:latin typeface="Tw Cen MT" pitchFamily="34" charset="0"/>
                          <a:ea typeface="MS PGothic" charset="0"/>
                          <a:cs typeface="MS PGothic" charset="0"/>
                        </a:rPr>
                        <a:t>trimestre</a:t>
                      </a:r>
                      <a:r>
                        <a:rPr kumimoji="0" lang="en-US" sz="1400" b="0" i="0" u="none" strike="noStrike" cap="none" normalizeH="0" baseline="0" dirty="0">
                          <a:ln>
                            <a:noFill/>
                          </a:ln>
                          <a:solidFill>
                            <a:srgbClr val="000000"/>
                          </a:solidFill>
                          <a:effectLst/>
                          <a:latin typeface="Tw Cen MT" pitchFamily="34" charset="0"/>
                          <a:ea typeface="MS PGothic" charset="0"/>
                          <a:cs typeface="MS PGothic" charset="0"/>
                        </a:rPr>
                        <a:t> 2016</a:t>
                      </a:r>
                    </a:p>
                  </a:txBody>
                  <a:tcPr marT="45706" marB="45706" horzOverflow="overflow"/>
                </a:tc>
              </a:tr>
            </a:tbl>
          </a:graphicData>
        </a:graphic>
      </p:graphicFrame>
    </p:spTree>
    <p:extLst>
      <p:ext uri="{BB962C8B-B14F-4D97-AF65-F5344CB8AC3E}">
        <p14:creationId xmlns:p14="http://schemas.microsoft.com/office/powerpoint/2010/main" val="380578996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1594202719"/>
              </p:ext>
            </p:extLst>
          </p:nvPr>
        </p:nvGraphicFramePr>
        <p:xfrm>
          <a:off x="146711" y="1219200"/>
          <a:ext cx="8822525" cy="5547234"/>
        </p:xfrm>
        <a:graphic>
          <a:graphicData uri="http://schemas.openxmlformats.org/drawingml/2006/table">
            <a:tbl>
              <a:tblPr firstRow="1" bandRow="1">
                <a:tableStyleId>{BC89EF96-8CEA-46FF-86C4-4CE0E7609802}</a:tableStyleId>
              </a:tblPr>
              <a:tblGrid>
                <a:gridCol w="3663289"/>
                <a:gridCol w="1739381"/>
                <a:gridCol w="2078569"/>
                <a:gridCol w="1341286"/>
              </a:tblGrid>
              <a:tr h="328080">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2604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3. Fondo de estudios independiente que pueda traer argumentos técnicos e irrebatibles sobre las limitaciones para mejorar el sistema y posibles soluciones.</a:t>
                      </a: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 </a:t>
                      </a: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Estudios, artículos y publicaciones cortas  con cierta periodicidad o por cantidad de publicaciones al año; y,</a:t>
                      </a:r>
                      <a:r>
                        <a:rPr kumimoji="0" lang="es-ES_tradnl" sz="1400" b="0" i="0" u="none" strike="noStrike" cap="none" normalizeH="0" baseline="0">
                          <a:ln>
                            <a:noFill/>
                          </a:ln>
                          <a:solidFill>
                            <a:srgbClr val="000000"/>
                          </a:solidFill>
                          <a:effectLst/>
                          <a:latin typeface="Tw Cen MT" pitchFamily="34" charset="0"/>
                          <a:ea typeface="MS PGothic" charset="0"/>
                          <a:cs typeface="MS PGothic" charset="0"/>
                        </a:rPr>
                        <a:t> </a:t>
                      </a: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entidad con credibilidad e independencia a desarrollar estudios.</a:t>
                      </a:r>
                      <a:endParaRPr kumimoji="0" lang="es-ES_tradnl" sz="1400" b="0" i="0" u="none" strike="noStrike" cap="none" normalizeH="0" baseline="0">
                        <a:ln>
                          <a:noFill/>
                        </a:ln>
                        <a:solidFill>
                          <a:srgbClr val="000000"/>
                        </a:solidFill>
                        <a:effectLst/>
                        <a:latin typeface="Tw Cen MT" pitchFamily="34" charset="0"/>
                        <a:ea typeface="MS PGothic" charset="0"/>
                        <a:cs typeface="MS PGothic" charset="0"/>
                      </a:endParaRP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rgbClr val="000000"/>
                          </a:solidFill>
                          <a:effectLst/>
                          <a:latin typeface="Tw Cen MT" pitchFamily="34" charset="0"/>
                          <a:ea typeface="MS PGothic" charset="0"/>
                          <a:cs typeface="MS PGothic" charset="0"/>
                        </a:rPr>
                        <a:t>Creación (formalización y estructura) y asignación del fondo de estudios independiente.  </a:t>
                      </a:r>
                    </a:p>
                  </a:txBody>
                  <a:tcPr marT="45699" marB="45699" horzOverflow="overflow"/>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rgbClr val="000000"/>
                          </a:solidFill>
                          <a:effectLst/>
                          <a:latin typeface="Tw Cen MT" pitchFamily="34" charset="0"/>
                          <a:ea typeface="MS PGothic" charset="0"/>
                          <a:cs typeface="MS PGothic" charset="0"/>
                        </a:rPr>
                        <a:t>Tercer trimestre  2016</a:t>
                      </a:r>
                    </a:p>
                  </a:txBody>
                  <a:tcPr marT="45699" marB="45699" horzOverflow="overflow"/>
                </a:tc>
              </a:tr>
              <a:tr h="1018750">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4.  Formalizar un programa de capacitación integral para los actores del mercado, incluyendo técnicos de los órganos reguladores y participantes, priorizando el conocimiento de las mejores prácticas internacionales y las tendencias y prácticas regulatorias actuales.</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rgbClr val="000000"/>
                          </a:solidFill>
                          <a:effectLst/>
                          <a:latin typeface="Tw Cen MT" pitchFamily="34" charset="0"/>
                          <a:ea typeface="MS PGothic" charset="0"/>
                          <a:cs typeface="MS PGothic" charset="0"/>
                        </a:rPr>
                        <a:t>Creación y aprobación de un programa formal de estudios y certificación de técnicos reguladores y participantes del mercado.</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Público: SIPEN, SIV, CNV, SIB, BC.</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DO" sz="1400" b="0" i="0" u="none" strike="noStrike" cap="none" normalizeH="0" baseline="0">
                        <a:ln>
                          <a:noFill/>
                        </a:ln>
                        <a:solidFill>
                          <a:srgbClr val="000000"/>
                        </a:solidFill>
                        <a:effectLst/>
                        <a:latin typeface="Tw Cen MT" pitchFamily="34" charset="0"/>
                        <a:ea typeface="MS PGothic" charset="0"/>
                        <a:cs typeface="MS PGothic" charset="0"/>
                      </a:endParaRPr>
                    </a:p>
                    <a:p>
                      <a:pPr marL="0" marR="0" lvl="0" indent="0" algn="l" defTabSz="457200" rtl="0" eaLnBrk="1" fontAlgn="base" latinLnBrk="0" hangingPunct="0">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rgbClr val="000000"/>
                          </a:solidFill>
                          <a:effectLst/>
                          <a:latin typeface="Tw Cen MT" pitchFamily="34" charset="0"/>
                          <a:ea typeface="MS PGothic" charset="0"/>
                          <a:cs typeface="MS PGothic" charset="0"/>
                        </a:rPr>
                        <a:t>Segundo trimestre 2016</a:t>
                      </a:r>
                    </a:p>
                  </a:txBody>
                  <a:tcPr marT="45699" marB="45699" horzOverflow="overflow"/>
                </a:tc>
              </a:tr>
              <a:tr h="897878">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5. Establecer un mecanismo de acompañamiento a las empresas (proyectos) con potencialidad de acceder al mercado de valores para el acondicionamiento a los requerimientos regulatorios y financieros exigibles. </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Tw Cen MT" pitchFamily="34" charset="0"/>
                          <a:ea typeface="MS PGothic" charset="0"/>
                          <a:cs typeface="MS PGothic" charset="0"/>
                        </a:rPr>
                        <a:t>Formalización de programa de acompañamiento o asistencia de empresas potenciales emisores.</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DO" sz="1400" b="0" i="0" u="none" strike="noStrike" cap="none" normalizeH="0" baseline="0">
                          <a:ln>
                            <a:noFill/>
                          </a:ln>
                          <a:solidFill>
                            <a:srgbClr val="000000"/>
                          </a:solidFill>
                          <a:effectLst/>
                          <a:latin typeface="Tw Cen MT" pitchFamily="34" charset="0"/>
                          <a:ea typeface="MS PGothic" charset="0"/>
                          <a:cs typeface="MS PGothic" charset="0"/>
                        </a:rPr>
                        <a:t>Sector Privado: AFPs, ADAFP, APB, ADOSAFI, ASOFIDOM, BVRD.  </a:t>
                      </a:r>
                    </a:p>
                  </a:txBody>
                  <a:tcPr marT="45699" marB="4569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Tw Cen MT" pitchFamily="34" charset="0"/>
                          <a:ea typeface="MS PGothic" charset="0"/>
                          <a:cs typeface="MS PGothic" charset="0"/>
                        </a:rPr>
                        <a:t>Segundo trimestre 2016</a:t>
                      </a:r>
                    </a:p>
                  </a:txBody>
                  <a:tcPr marT="45699" marB="45699" horzOverflow="overflow"/>
                </a:tc>
              </a:tr>
            </a:tbl>
          </a:graphicData>
        </a:graphic>
      </p:graphicFrame>
    </p:spTree>
    <p:extLst>
      <p:ext uri="{BB962C8B-B14F-4D97-AF65-F5344CB8AC3E}">
        <p14:creationId xmlns:p14="http://schemas.microsoft.com/office/powerpoint/2010/main" val="31390312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920330" y="1752599"/>
            <a:ext cx="4690269" cy="1295401"/>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a:xfrm>
            <a:off x="304800" y="1580271"/>
            <a:ext cx="3124200" cy="4724401"/>
          </a:xfrm>
        </p:spPr>
        <p:txBody>
          <a:bodyPr>
            <a:noAutofit/>
          </a:bodyPr>
          <a:lstStyle/>
          <a:p>
            <a:pPr marL="280988" indent="-280988">
              <a:spcAft>
                <a:spcPts val="600"/>
              </a:spcAft>
              <a:buClr>
                <a:schemeClr val="accent5">
                  <a:lumMod val="75000"/>
                </a:schemeClr>
              </a:buClr>
              <a:buFont typeface="+mj-lt"/>
              <a:buAutoNum type="arabicPeriod"/>
            </a:pPr>
            <a:r>
              <a:rPr lang="es-DO" sz="1600" dirty="0" smtClean="0">
                <a:latin typeface="Tw Cen MT" pitchFamily="34" charset="0"/>
              </a:rPr>
              <a:t>Mediante un sistema de votación electrónica la audiencia seleccionará en una </a:t>
            </a:r>
            <a:r>
              <a:rPr lang="es-DO" sz="1600" b="1" dirty="0" smtClean="0">
                <a:latin typeface="Tw Cen MT" pitchFamily="34" charset="0"/>
              </a:rPr>
              <a:t>primera ronda </a:t>
            </a:r>
            <a:r>
              <a:rPr lang="es-DO" sz="1600" dirty="0" smtClean="0">
                <a:latin typeface="Tw Cen MT" pitchFamily="34" charset="0"/>
              </a:rPr>
              <a:t>el </a:t>
            </a:r>
            <a:r>
              <a:rPr lang="es-DO" sz="1600" b="1" dirty="0" smtClean="0">
                <a:latin typeface="Tw Cen MT" pitchFamily="34" charset="0"/>
              </a:rPr>
              <a:t>objetivo</a:t>
            </a:r>
            <a:r>
              <a:rPr lang="es-DO" sz="1600" dirty="0" smtClean="0">
                <a:latin typeface="Tw Cen MT" pitchFamily="34" charset="0"/>
              </a:rPr>
              <a:t> </a:t>
            </a:r>
            <a:r>
              <a:rPr lang="es-DO" sz="1600" b="1" dirty="0" smtClean="0">
                <a:latin typeface="Tw Cen MT" pitchFamily="34" charset="0"/>
              </a:rPr>
              <a:t>de mayor prioridad </a:t>
            </a:r>
            <a:r>
              <a:rPr lang="es-DO" sz="1600" dirty="0" smtClean="0">
                <a:latin typeface="Tw Cen MT" pitchFamily="34" charset="0"/>
              </a:rPr>
              <a:t>dentro de cada mesa de trabajo.</a:t>
            </a:r>
          </a:p>
          <a:p>
            <a:pPr marL="280988" indent="-280988">
              <a:spcAft>
                <a:spcPts val="600"/>
              </a:spcAft>
              <a:buClr>
                <a:schemeClr val="accent5">
                  <a:lumMod val="75000"/>
                </a:schemeClr>
              </a:buClr>
              <a:buFont typeface="+mj-lt"/>
              <a:buAutoNum type="arabicPeriod"/>
            </a:pPr>
            <a:endParaRPr lang="es-DO" sz="800" dirty="0" smtClean="0">
              <a:latin typeface="Tw Cen MT" pitchFamily="34" charset="0"/>
            </a:endParaRPr>
          </a:p>
          <a:p>
            <a:pPr marL="280988" indent="-280988">
              <a:spcAft>
                <a:spcPts val="600"/>
              </a:spcAft>
              <a:buClr>
                <a:schemeClr val="accent5">
                  <a:lumMod val="75000"/>
                </a:schemeClr>
              </a:buClr>
              <a:buFont typeface="+mj-lt"/>
              <a:buAutoNum type="arabicPeriod" startAt="2"/>
            </a:pPr>
            <a:r>
              <a:rPr lang="es-DO" sz="1600" dirty="0" smtClean="0">
                <a:latin typeface="Tw Cen MT" pitchFamily="34" charset="0"/>
              </a:rPr>
              <a:t>Luego, en una </a:t>
            </a:r>
            <a:r>
              <a:rPr lang="es-DO" sz="1600" b="1" dirty="0" smtClean="0">
                <a:latin typeface="Tw Cen MT" pitchFamily="34" charset="0"/>
              </a:rPr>
              <a:t>segunda ronda</a:t>
            </a:r>
            <a:r>
              <a:rPr lang="es-DO" sz="1600" dirty="0" smtClean="0">
                <a:latin typeface="Tw Cen MT" pitchFamily="34" charset="0"/>
              </a:rPr>
              <a:t>, </a:t>
            </a:r>
            <a:r>
              <a:rPr lang="es-DO" sz="1600" b="1" dirty="0" smtClean="0">
                <a:latin typeface="Tw Cen MT" pitchFamily="34" charset="0"/>
              </a:rPr>
              <a:t>de los 3 objetivos seleccionados</a:t>
            </a:r>
            <a:r>
              <a:rPr lang="es-DO" sz="1600" dirty="0" smtClean="0">
                <a:latin typeface="Tw Cen MT" pitchFamily="34" charset="0"/>
              </a:rPr>
              <a:t>, se votará </a:t>
            </a:r>
            <a:r>
              <a:rPr lang="es-DO" sz="1600" b="1" dirty="0" smtClean="0">
                <a:latin typeface="Tw Cen MT" pitchFamily="34" charset="0"/>
              </a:rPr>
              <a:t>por el más prioritario</a:t>
            </a:r>
            <a:r>
              <a:rPr lang="es-DO" sz="1600" dirty="0" smtClean="0">
                <a:latin typeface="Tw Cen MT" pitchFamily="34" charset="0"/>
              </a:rPr>
              <a:t>, obteniendo así el número 1 dentro de cada eje.</a:t>
            </a:r>
            <a:endParaRPr lang="es-DO" sz="800" dirty="0" smtClean="0">
              <a:latin typeface="Tw Cen MT" pitchFamily="34" charset="0"/>
            </a:endParaRPr>
          </a:p>
        </p:txBody>
      </p:sp>
      <p:sp>
        <p:nvSpPr>
          <p:cNvPr id="2" name="Rectangle 1"/>
          <p:cNvSpPr/>
          <p:nvPr/>
        </p:nvSpPr>
        <p:spPr>
          <a:xfrm>
            <a:off x="4388794" y="1922918"/>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18" name="Rectangle 17"/>
          <p:cNvSpPr/>
          <p:nvPr/>
        </p:nvSpPr>
        <p:spPr>
          <a:xfrm>
            <a:off x="5787231" y="1922918"/>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19" name="Rectangle 18"/>
          <p:cNvSpPr/>
          <p:nvPr/>
        </p:nvSpPr>
        <p:spPr>
          <a:xfrm>
            <a:off x="7208194" y="1922918"/>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6" name="TextBox 5"/>
          <p:cNvSpPr txBox="1"/>
          <p:nvPr/>
        </p:nvSpPr>
        <p:spPr>
          <a:xfrm>
            <a:off x="4388794" y="2289599"/>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3" name="TextBox 22"/>
          <p:cNvSpPr txBox="1"/>
          <p:nvPr/>
        </p:nvSpPr>
        <p:spPr>
          <a:xfrm>
            <a:off x="5733728" y="2289598"/>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4" name="TextBox 23"/>
          <p:cNvSpPr txBox="1"/>
          <p:nvPr/>
        </p:nvSpPr>
        <p:spPr>
          <a:xfrm>
            <a:off x="7208194" y="2289597"/>
            <a:ext cx="1097606" cy="646331"/>
          </a:xfrm>
          <a:prstGeom prst="rect">
            <a:avLst/>
          </a:prstGeom>
          <a:noFill/>
        </p:spPr>
        <p:txBody>
          <a:bodyPr wrap="square" rtlCol="0">
            <a:spAutoFit/>
          </a:bodyPr>
          <a:lstStyle/>
          <a:p>
            <a:pPr algn="ctr"/>
            <a:r>
              <a:rPr lang="en-US" sz="1200" b="1" dirty="0">
                <a:solidFill>
                  <a:prstClr val="black"/>
                </a:solidFill>
                <a:latin typeface="Tw Cen MT" pitchFamily="34" charset="0"/>
              </a:rPr>
              <a:t>Objetivo 1</a:t>
            </a:r>
          </a:p>
          <a:p>
            <a:pPr algn="ctr"/>
            <a:r>
              <a:rPr lang="en-US" sz="1200"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17" name="TextBox 16"/>
          <p:cNvSpPr txBox="1"/>
          <p:nvPr/>
        </p:nvSpPr>
        <p:spPr>
          <a:xfrm>
            <a:off x="7712746" y="1383267"/>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7" name="Rounded Rectangle 26"/>
          <p:cNvSpPr/>
          <p:nvPr/>
        </p:nvSpPr>
        <p:spPr>
          <a:xfrm>
            <a:off x="3931920" y="3798332"/>
            <a:ext cx="4690269" cy="1002268"/>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28" name="Rectangle 27"/>
          <p:cNvSpPr/>
          <p:nvPr/>
        </p:nvSpPr>
        <p:spPr>
          <a:xfrm>
            <a:off x="4400384" y="3968650"/>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29" name="Rectangle 28"/>
          <p:cNvSpPr/>
          <p:nvPr/>
        </p:nvSpPr>
        <p:spPr>
          <a:xfrm>
            <a:off x="5798821" y="3968650"/>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30" name="Rectangle 29"/>
          <p:cNvSpPr/>
          <p:nvPr/>
        </p:nvSpPr>
        <p:spPr>
          <a:xfrm>
            <a:off x="7219784" y="3968650"/>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35" name="TextBox 34"/>
          <p:cNvSpPr txBox="1"/>
          <p:nvPr/>
        </p:nvSpPr>
        <p:spPr>
          <a:xfrm>
            <a:off x="4400384" y="4335331"/>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2</a:t>
            </a:r>
          </a:p>
        </p:txBody>
      </p:sp>
      <p:sp>
        <p:nvSpPr>
          <p:cNvPr id="36" name="TextBox 35"/>
          <p:cNvSpPr txBox="1"/>
          <p:nvPr/>
        </p:nvSpPr>
        <p:spPr>
          <a:xfrm>
            <a:off x="5745318" y="4335330"/>
            <a:ext cx="1097606" cy="276999"/>
          </a:xfrm>
          <a:prstGeom prst="rect">
            <a:avLst/>
          </a:prstGeom>
          <a:noFill/>
        </p:spPr>
        <p:txBody>
          <a:bodyPr wrap="square" rtlCol="0">
            <a:spAutoFit/>
          </a:bodyPr>
          <a:lstStyle/>
          <a:p>
            <a:pPr algn="ctr"/>
            <a:r>
              <a:rPr lang="en-US" sz="1200" b="1" dirty="0">
                <a:solidFill>
                  <a:prstClr val="black"/>
                </a:solidFill>
                <a:latin typeface="Tw Cen MT" pitchFamily="34" charset="0"/>
              </a:rPr>
              <a:t>Objetivo 2</a:t>
            </a:r>
          </a:p>
        </p:txBody>
      </p:sp>
      <p:sp>
        <p:nvSpPr>
          <p:cNvPr id="37" name="TextBox 36"/>
          <p:cNvSpPr txBox="1"/>
          <p:nvPr/>
        </p:nvSpPr>
        <p:spPr>
          <a:xfrm>
            <a:off x="7219784" y="4335329"/>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p:txBody>
      </p:sp>
      <p:sp>
        <p:nvSpPr>
          <p:cNvPr id="38" name="TextBox 37"/>
          <p:cNvSpPr txBox="1"/>
          <p:nvPr/>
        </p:nvSpPr>
        <p:spPr>
          <a:xfrm>
            <a:off x="7724336" y="3428999"/>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0" name="Flowchart: Terminator 19"/>
          <p:cNvSpPr/>
          <p:nvPr/>
        </p:nvSpPr>
        <p:spPr>
          <a:xfrm>
            <a:off x="4495800" y="252892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7" name="Flowchart: Terminator 46"/>
          <p:cNvSpPr/>
          <p:nvPr/>
        </p:nvSpPr>
        <p:spPr>
          <a:xfrm>
            <a:off x="5832819" y="251460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w Cen MT" pitchFamily="34" charset="0"/>
            </a:endParaRPr>
          </a:p>
        </p:txBody>
      </p:sp>
      <p:sp>
        <p:nvSpPr>
          <p:cNvPr id="48" name="Flowchart: Terminator 47"/>
          <p:cNvSpPr/>
          <p:nvPr/>
        </p:nvSpPr>
        <p:spPr>
          <a:xfrm>
            <a:off x="7313019" y="234604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9" name="Flowchart: Terminator 48"/>
          <p:cNvSpPr/>
          <p:nvPr/>
        </p:nvSpPr>
        <p:spPr>
          <a:xfrm>
            <a:off x="5882804" y="438239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21" name="Right Brace 20"/>
          <p:cNvSpPr/>
          <p:nvPr/>
        </p:nvSpPr>
        <p:spPr>
          <a:xfrm rot="5400000">
            <a:off x="5597053" y="2519137"/>
            <a:ext cx="1378894" cy="51054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Tw Cen MT" pitchFamily="34" charset="0"/>
            </a:endParaRPr>
          </a:p>
        </p:txBody>
      </p:sp>
      <p:sp>
        <p:nvSpPr>
          <p:cNvPr id="22" name="Rounded Rectangle 21"/>
          <p:cNvSpPr/>
          <p:nvPr/>
        </p:nvSpPr>
        <p:spPr>
          <a:xfrm>
            <a:off x="3931919" y="5829300"/>
            <a:ext cx="4690269" cy="381000"/>
          </a:xfrm>
          <a:prstGeom prst="roundRect">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a:solidFill>
                  <a:prstClr val="black"/>
                </a:solidFill>
                <a:latin typeface="Tw Cen MT" pitchFamily="34" charset="0"/>
              </a:rPr>
              <a:t>Esto</a:t>
            </a:r>
            <a:r>
              <a:rPr lang="en-US" sz="2800" b="1" dirty="0">
                <a:solidFill>
                  <a:prstClr val="black"/>
                </a:solidFill>
                <a:latin typeface="Tw Cen MT" pitchFamily="34" charset="0"/>
              </a:rPr>
              <a:t> se </a:t>
            </a:r>
            <a:r>
              <a:rPr lang="en-US" sz="2800" b="1" dirty="0" err="1">
                <a:solidFill>
                  <a:prstClr val="black"/>
                </a:solidFill>
                <a:latin typeface="Tw Cen MT" pitchFamily="34" charset="0"/>
              </a:rPr>
              <a:t>repite</a:t>
            </a:r>
            <a:r>
              <a:rPr lang="en-US" sz="2800" b="1" dirty="0">
                <a:solidFill>
                  <a:prstClr val="black"/>
                </a:solidFill>
                <a:latin typeface="Tw Cen MT" pitchFamily="34" charset="0"/>
              </a:rPr>
              <a:t> para </a:t>
            </a:r>
            <a:r>
              <a:rPr lang="en-US" sz="2800" b="1" dirty="0" err="1">
                <a:solidFill>
                  <a:prstClr val="black"/>
                </a:solidFill>
                <a:latin typeface="Tw Cen MT" pitchFamily="34" charset="0"/>
              </a:rPr>
              <a:t>cada</a:t>
            </a:r>
            <a:r>
              <a:rPr lang="en-US" sz="2800" b="1" dirty="0">
                <a:solidFill>
                  <a:prstClr val="black"/>
                </a:solidFill>
                <a:latin typeface="Tw Cen MT" pitchFamily="34" charset="0"/>
              </a:rPr>
              <a:t> </a:t>
            </a:r>
            <a:r>
              <a:rPr lang="en-US" sz="2800" b="1" dirty="0" err="1">
                <a:solidFill>
                  <a:prstClr val="black"/>
                </a:solidFill>
                <a:latin typeface="Tw Cen MT" pitchFamily="34" charset="0"/>
              </a:rPr>
              <a:t>eje</a:t>
            </a:r>
            <a:endParaRPr lang="en-US" sz="2800" b="1" dirty="0">
              <a:solidFill>
                <a:prstClr val="black"/>
              </a:solidFill>
              <a:latin typeface="Tw Cen MT" pitchFamily="34" charset="0"/>
            </a:endParaRPr>
          </a:p>
        </p:txBody>
      </p:sp>
    </p:spTree>
    <p:extLst>
      <p:ext uri="{BB962C8B-B14F-4D97-AF65-F5344CB8AC3E}">
        <p14:creationId xmlns:p14="http://schemas.microsoft.com/office/powerpoint/2010/main" val="38349749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5" name="Rectangle 4"/>
          <p:cNvSpPr/>
          <p:nvPr/>
        </p:nvSpPr>
        <p:spPr>
          <a:xfrm>
            <a:off x="179696" y="1197114"/>
            <a:ext cx="8839200" cy="707886"/>
          </a:xfrm>
          <a:prstGeom prst="rect">
            <a:avLst/>
          </a:prstGeom>
          <a:noFill/>
        </p:spPr>
        <p:txBody>
          <a:bodyPr wrap="square" lIns="91440" tIns="45720" rIns="91440" bIns="45720">
            <a:spAutoFit/>
          </a:bodyPr>
          <a:lstStyle/>
          <a:p>
            <a:pPr algn="ctr"/>
            <a:r>
              <a:rPr lang="en-US" sz="40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rPr>
              <a:t>EJEMPLO DEL FORMATO DE VOTACIÓN</a:t>
            </a:r>
            <a:endParaRPr lang="en-US"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77" y="1905000"/>
            <a:ext cx="8326438" cy="4532598"/>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04845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p:txBody>
          <a:bodyPr anchor="ctr">
            <a:normAutofit/>
          </a:bodyPr>
          <a:lstStyle/>
          <a:p>
            <a:pPr marL="0" indent="0" algn="ctr">
              <a:spcBef>
                <a:spcPts val="0"/>
              </a:spcBef>
              <a:buClr>
                <a:schemeClr val="accent5">
                  <a:lumMod val="75000"/>
                </a:schemeClr>
              </a:buClr>
              <a:buNone/>
            </a:pPr>
            <a:r>
              <a:rPr lang="en-US" sz="4400" b="1" i="1" dirty="0" err="1" smtClean="0">
                <a:latin typeface="Tw Cen MT" pitchFamily="34" charset="0"/>
              </a:rPr>
              <a:t>Muchas</a:t>
            </a:r>
            <a:r>
              <a:rPr lang="en-US" sz="4400" b="1" i="1" dirty="0" smtClean="0">
                <a:latin typeface="Tw Cen MT" pitchFamily="34" charset="0"/>
              </a:rPr>
              <a:t> gracias y </a:t>
            </a:r>
            <a:r>
              <a:rPr lang="en-US" sz="4400" b="1" i="1" dirty="0" err="1" smtClean="0">
                <a:latin typeface="Tw Cen MT" pitchFamily="34" charset="0"/>
              </a:rPr>
              <a:t>felicitaciones</a:t>
            </a:r>
            <a:r>
              <a:rPr lang="en-US" sz="4400" b="1" i="1" dirty="0" smtClean="0">
                <a:latin typeface="Tw Cen MT" pitchFamily="34" charset="0"/>
              </a:rPr>
              <a:t> </a:t>
            </a:r>
          </a:p>
          <a:p>
            <a:pPr marL="0" indent="0" algn="ctr">
              <a:spcBef>
                <a:spcPts val="0"/>
              </a:spcBef>
              <a:buClr>
                <a:schemeClr val="accent5">
                  <a:lumMod val="75000"/>
                </a:schemeClr>
              </a:buClr>
              <a:buNone/>
            </a:pPr>
            <a:r>
              <a:rPr lang="en-US" sz="4400" b="1" i="1" dirty="0" err="1" smtClean="0">
                <a:latin typeface="Tw Cen MT" pitchFamily="34" charset="0"/>
              </a:rPr>
              <a:t>por</a:t>
            </a:r>
            <a:r>
              <a:rPr lang="en-US" sz="4400" b="1" i="1" dirty="0" smtClean="0">
                <a:latin typeface="Tw Cen MT" pitchFamily="34" charset="0"/>
              </a:rPr>
              <a:t> el </a:t>
            </a:r>
            <a:r>
              <a:rPr lang="en-US" sz="4400" b="1" i="1" dirty="0" err="1" smtClean="0">
                <a:latin typeface="Tw Cen MT" pitchFamily="34" charset="0"/>
              </a:rPr>
              <a:t>arduo</a:t>
            </a:r>
            <a:r>
              <a:rPr lang="en-US" sz="4400" b="1" i="1" dirty="0" smtClean="0">
                <a:latin typeface="Tw Cen MT" pitchFamily="34" charset="0"/>
              </a:rPr>
              <a:t> </a:t>
            </a:r>
            <a:r>
              <a:rPr lang="en-US" sz="4400" b="1" i="1" dirty="0" err="1" smtClean="0">
                <a:latin typeface="Tw Cen MT" pitchFamily="34" charset="0"/>
              </a:rPr>
              <a:t>trabajo</a:t>
            </a:r>
            <a:r>
              <a:rPr lang="en-US" sz="4400" b="1" i="1" dirty="0" smtClean="0">
                <a:latin typeface="Tw Cen MT" pitchFamily="34" charset="0"/>
              </a:rPr>
              <a:t>! </a:t>
            </a:r>
          </a:p>
          <a:p>
            <a:pPr marL="0" indent="0" algn="ctr">
              <a:spcBef>
                <a:spcPts val="0"/>
              </a:spcBef>
              <a:buClr>
                <a:schemeClr val="accent5">
                  <a:lumMod val="75000"/>
                </a:schemeClr>
              </a:buClr>
              <a:buNone/>
            </a:pPr>
            <a:endParaRPr lang="en-US" sz="3600" dirty="0" smtClean="0">
              <a:latin typeface="Tw Cen MT" pitchFamily="34" charset="0"/>
            </a:endParaRPr>
          </a:p>
          <a:p>
            <a:pPr marL="0" indent="0" algn="ctr">
              <a:spcBef>
                <a:spcPts val="0"/>
              </a:spcBef>
              <a:buClr>
                <a:schemeClr val="accent5">
                  <a:lumMod val="75000"/>
                </a:schemeClr>
              </a:buClr>
              <a:buNone/>
            </a:pPr>
            <a:r>
              <a:rPr lang="en-US" sz="3600" dirty="0" smtClean="0">
                <a:latin typeface="Tw Cen MT" pitchFamily="34" charset="0"/>
              </a:rPr>
              <a:t>Les </a:t>
            </a:r>
            <a:r>
              <a:rPr lang="en-US" sz="3600" dirty="0" err="1" smtClean="0">
                <a:latin typeface="Tw Cen MT" pitchFamily="34" charset="0"/>
              </a:rPr>
              <a:t>invitamos</a:t>
            </a:r>
            <a:r>
              <a:rPr lang="en-US" sz="3600" dirty="0" smtClean="0">
                <a:latin typeface="Tw Cen MT" pitchFamily="34" charset="0"/>
              </a:rPr>
              <a:t> a </a:t>
            </a:r>
            <a:r>
              <a:rPr lang="en-US" sz="3600" dirty="0" err="1" smtClean="0">
                <a:latin typeface="Tw Cen MT" pitchFamily="34" charset="0"/>
              </a:rPr>
              <a:t>pasar</a:t>
            </a:r>
            <a:r>
              <a:rPr lang="en-US" sz="3600" dirty="0" smtClean="0">
                <a:latin typeface="Tw Cen MT" pitchFamily="34" charset="0"/>
              </a:rPr>
              <a:t> a la </a:t>
            </a:r>
            <a:r>
              <a:rPr lang="en-US" sz="3600" dirty="0" err="1" smtClean="0">
                <a:latin typeface="Tw Cen MT" pitchFamily="34" charset="0"/>
              </a:rPr>
              <a:t>siguiente</a:t>
            </a:r>
            <a:r>
              <a:rPr lang="en-US" sz="3600" dirty="0" smtClean="0">
                <a:latin typeface="Tw Cen MT" pitchFamily="34" charset="0"/>
              </a:rPr>
              <a:t> </a:t>
            </a:r>
            <a:r>
              <a:rPr lang="en-US" sz="3600" dirty="0" err="1" smtClean="0">
                <a:latin typeface="Tw Cen MT" pitchFamily="34" charset="0"/>
              </a:rPr>
              <a:t>actividad</a:t>
            </a:r>
            <a:r>
              <a:rPr lang="en-US" sz="3600" dirty="0" smtClean="0">
                <a:latin typeface="Tw Cen MT" pitchFamily="34" charset="0"/>
              </a:rPr>
              <a:t> </a:t>
            </a:r>
            <a:r>
              <a:rPr lang="en-US" sz="3600" dirty="0" err="1" smtClean="0">
                <a:latin typeface="Tw Cen MT" pitchFamily="34" charset="0"/>
              </a:rPr>
              <a:t>dentro</a:t>
            </a:r>
            <a:r>
              <a:rPr lang="en-US" sz="3600" dirty="0" smtClean="0">
                <a:latin typeface="Tw Cen MT" pitchFamily="34" charset="0"/>
              </a:rPr>
              <a:t> de la agenda de </a:t>
            </a:r>
            <a:r>
              <a:rPr lang="en-US" sz="3600" dirty="0" err="1" smtClean="0">
                <a:latin typeface="Tw Cen MT" pitchFamily="34" charset="0"/>
              </a:rPr>
              <a:t>esta</a:t>
            </a:r>
            <a:r>
              <a:rPr lang="en-US" sz="3600" dirty="0" smtClean="0">
                <a:latin typeface="Tw Cen MT" pitchFamily="34" charset="0"/>
              </a:rPr>
              <a:t> </a:t>
            </a:r>
          </a:p>
          <a:p>
            <a:pPr marL="0" indent="0" algn="ctr">
              <a:spcBef>
                <a:spcPts val="0"/>
              </a:spcBef>
              <a:buClr>
                <a:schemeClr val="accent5">
                  <a:lumMod val="75000"/>
                </a:schemeClr>
              </a:buClr>
              <a:buNone/>
            </a:pPr>
            <a:r>
              <a:rPr lang="en-US" sz="3600" dirty="0" smtClean="0">
                <a:latin typeface="Tw Cen MT" pitchFamily="34" charset="0"/>
              </a:rPr>
              <a:t>VIII </a:t>
            </a:r>
            <a:r>
              <a:rPr lang="en-US" sz="3600" dirty="0" err="1" smtClean="0">
                <a:latin typeface="Tw Cen MT" pitchFamily="34" charset="0"/>
              </a:rPr>
              <a:t>Convención</a:t>
            </a:r>
            <a:r>
              <a:rPr lang="en-US" sz="3600" dirty="0" smtClean="0">
                <a:latin typeface="Tw Cen MT" pitchFamily="34" charset="0"/>
              </a:rPr>
              <a:t> </a:t>
            </a:r>
            <a:r>
              <a:rPr lang="en-US" sz="3600" dirty="0" err="1" smtClean="0">
                <a:latin typeface="Tw Cen MT" pitchFamily="34" charset="0"/>
              </a:rPr>
              <a:t>Empresarial</a:t>
            </a:r>
            <a:r>
              <a:rPr lang="en-US" sz="3600" dirty="0" smtClean="0">
                <a:latin typeface="Tw Cen MT" pitchFamily="34" charset="0"/>
              </a:rPr>
              <a:t> 2015</a:t>
            </a:r>
            <a:endParaRPr lang="en-US" sz="3600" dirty="0">
              <a:latin typeface="Tw Cen MT" pitchFamily="34" charset="0"/>
            </a:endParaRPr>
          </a:p>
        </p:txBody>
      </p:sp>
    </p:spTree>
    <p:extLst>
      <p:ext uri="{BB962C8B-B14F-4D97-AF65-F5344CB8AC3E}">
        <p14:creationId xmlns:p14="http://schemas.microsoft.com/office/powerpoint/2010/main" val="12706024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3 Rectángulo"/>
          <p:cNvSpPr/>
          <p:nvPr/>
        </p:nvSpPr>
        <p:spPr>
          <a:xfrm>
            <a:off x="3581400" y="2731532"/>
            <a:ext cx="5334000" cy="2800767"/>
          </a:xfrm>
          <a:prstGeom prst="rect">
            <a:avLst/>
          </a:prstGeom>
        </p:spPr>
        <p:txBody>
          <a:bodyPr wrap="square">
            <a:spAutoFit/>
          </a:bodyPr>
          <a:lstStyle/>
          <a:p>
            <a:pPr algn="ctr" fontAlgn="ctr"/>
            <a:r>
              <a:rPr lang="es-DO" sz="1600" dirty="0">
                <a:solidFill>
                  <a:prstClr val="black"/>
                </a:solidFill>
                <a:latin typeface="Tw Cen MT" pitchFamily="34" charset="0"/>
              </a:rPr>
              <a:t>Presidente y CEO de </a:t>
            </a:r>
            <a:r>
              <a:rPr lang="es-DO" sz="1600" dirty="0" err="1">
                <a:solidFill>
                  <a:prstClr val="black"/>
                </a:solidFill>
                <a:latin typeface="Tw Cen MT" pitchFamily="34" charset="0"/>
              </a:rPr>
              <a:t>Diesco</a:t>
            </a:r>
            <a:r>
              <a:rPr lang="es-DO" sz="1600" dirty="0">
                <a:solidFill>
                  <a:prstClr val="black"/>
                </a:solidFill>
                <a:latin typeface="Tw Cen MT" pitchFamily="34" charset="0"/>
              </a:rPr>
              <a:t>, Ltd., el grupo de empresas </a:t>
            </a:r>
            <a:r>
              <a:rPr lang="es-DO" sz="1600" dirty="0" smtClean="0">
                <a:solidFill>
                  <a:prstClr val="black"/>
                </a:solidFill>
                <a:latin typeface="Tw Cen MT" pitchFamily="34" charset="0"/>
              </a:rPr>
              <a:t>de empaques </a:t>
            </a:r>
            <a:r>
              <a:rPr lang="es-DO" sz="1600" dirty="0">
                <a:solidFill>
                  <a:prstClr val="black"/>
                </a:solidFill>
                <a:latin typeface="Tw Cen MT" pitchFamily="34" charset="0"/>
              </a:rPr>
              <a:t>plásticos líderes en el Caribe y Centro América</a:t>
            </a:r>
            <a:r>
              <a:rPr lang="es-DO" sz="1600" dirty="0" smtClean="0">
                <a:solidFill>
                  <a:prstClr val="black"/>
                </a:solidFill>
                <a:latin typeface="Tw Cen MT" pitchFamily="34" charset="0"/>
              </a:rPr>
              <a:t>.</a:t>
            </a:r>
          </a:p>
          <a:p>
            <a:pPr algn="ctr" fontAlgn="ctr"/>
            <a:endParaRPr lang="es-DO" sz="1600" dirty="0" smtClean="0">
              <a:solidFill>
                <a:prstClr val="black"/>
              </a:solidFill>
              <a:latin typeface="Tw Cen MT" pitchFamily="34" charset="0"/>
            </a:endParaRPr>
          </a:p>
          <a:p>
            <a:pPr algn="ctr" fontAlgn="ctr"/>
            <a:r>
              <a:rPr lang="es-DO" sz="1600" dirty="0" smtClean="0">
                <a:solidFill>
                  <a:prstClr val="black"/>
                </a:solidFill>
                <a:latin typeface="Tw Cen MT" pitchFamily="34" charset="0"/>
              </a:rPr>
              <a:t>Fungió </a:t>
            </a:r>
            <a:r>
              <a:rPr lang="es-DO" sz="1600" dirty="0">
                <a:solidFill>
                  <a:prstClr val="black"/>
                </a:solidFill>
                <a:latin typeface="Tw Cen MT" pitchFamily="34" charset="0"/>
              </a:rPr>
              <a:t>como Presidente del Consejo Nacional de la Empresa Privada (CONEP) por dos períodos consecutivos (</a:t>
            </a:r>
            <a:r>
              <a:rPr lang="es-DO" sz="1600" dirty="0" smtClean="0">
                <a:solidFill>
                  <a:prstClr val="black"/>
                </a:solidFill>
                <a:latin typeface="Tw Cen MT" pitchFamily="34" charset="0"/>
              </a:rPr>
              <a:t>2011-2013 </a:t>
            </a:r>
            <a:r>
              <a:rPr lang="es-DO" sz="1600" dirty="0">
                <a:solidFill>
                  <a:prstClr val="black"/>
                </a:solidFill>
                <a:latin typeface="Tw Cen MT" pitchFamily="34" charset="0"/>
              </a:rPr>
              <a:t>y </a:t>
            </a:r>
            <a:r>
              <a:rPr lang="es-DO" sz="1600" dirty="0" smtClean="0">
                <a:solidFill>
                  <a:prstClr val="black"/>
                </a:solidFill>
                <a:latin typeface="Tw Cen MT" pitchFamily="34" charset="0"/>
              </a:rPr>
              <a:t>2013-2015). </a:t>
            </a:r>
            <a:r>
              <a:rPr lang="es-DO" sz="1600" dirty="0">
                <a:solidFill>
                  <a:prstClr val="black"/>
                </a:solidFill>
                <a:latin typeface="Tw Cen MT" pitchFamily="34" charset="0"/>
              </a:rPr>
              <a:t>Anterior a esto, fue Presidente de la Asociación de Industrias de la República Dominicana (AIRD), </a:t>
            </a:r>
            <a:r>
              <a:rPr lang="es-DO" sz="1600" dirty="0" smtClean="0">
                <a:solidFill>
                  <a:prstClr val="black"/>
                </a:solidFill>
                <a:latin typeface="Tw Cen MT" pitchFamily="34" charset="0"/>
              </a:rPr>
              <a:t>también </a:t>
            </a:r>
            <a:r>
              <a:rPr lang="es-DO" sz="1600" dirty="0">
                <a:solidFill>
                  <a:prstClr val="black"/>
                </a:solidFill>
                <a:latin typeface="Tw Cen MT" pitchFamily="34" charset="0"/>
              </a:rPr>
              <a:t>por dos períodos consecutivos 2007-2008 y 2009-2010. En el 2004 fue el Presidente de la Asociación Nacional de Jóvenes Empresarios (ANJE</a:t>
            </a:r>
            <a:r>
              <a:rPr lang="es-DO" sz="1600" dirty="0" smtClean="0">
                <a:solidFill>
                  <a:prstClr val="black"/>
                </a:solidFill>
                <a:latin typeface="Tw Cen MT" pitchFamily="34" charset="0"/>
              </a:rPr>
              <a:t>).</a:t>
            </a:r>
          </a:p>
          <a:p>
            <a:pPr algn="ctr" fontAlgn="ctr"/>
            <a:endParaRPr lang="es-DO" sz="1600" dirty="0">
              <a:solidFill>
                <a:srgbClr val="000000"/>
              </a:solidFill>
              <a:latin typeface="Tw Cen MT" pitchFamily="34" charset="0"/>
            </a:endParaRPr>
          </a:p>
        </p:txBody>
      </p:sp>
      <p:sp>
        <p:nvSpPr>
          <p:cNvPr id="5" name="24 CuadroTexto"/>
          <p:cNvSpPr txBox="1"/>
          <p:nvPr/>
        </p:nvSpPr>
        <p:spPr>
          <a:xfrm>
            <a:off x="5334000" y="2362200"/>
            <a:ext cx="2306337" cy="400110"/>
          </a:xfrm>
          <a:prstGeom prst="rect">
            <a:avLst/>
          </a:prstGeom>
          <a:noFill/>
        </p:spPr>
        <p:txBody>
          <a:bodyPr wrap="none" rtlCol="0">
            <a:spAutoFit/>
          </a:bodyPr>
          <a:lstStyle/>
          <a:p>
            <a:r>
              <a:rPr lang="en-US" sz="2000" b="1" dirty="0" smtClean="0">
                <a:solidFill>
                  <a:prstClr val="black"/>
                </a:solidFill>
                <a:latin typeface="Tw Cen MT" pitchFamily="34" charset="0"/>
              </a:rPr>
              <a:t>Manuel Diez Cabral</a:t>
            </a:r>
            <a:endParaRPr lang="en-US" sz="2000" b="1" dirty="0">
              <a:solidFill>
                <a:prstClr val="black"/>
              </a:solidFill>
              <a:latin typeface="Tw Cen MT" pitchFamily="34" charset="0"/>
            </a:endParaRPr>
          </a:p>
        </p:txBody>
      </p:sp>
      <p:pic>
        <p:nvPicPr>
          <p:cNvPr id="6" name="Picture 2" descr="C:\Users\Karina Popa\Downloads\IMG_1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28800"/>
            <a:ext cx="25908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3 CuadroTexto"/>
          <p:cNvSpPr txBox="1">
            <a:spLocks noChangeArrowheads="1"/>
          </p:cNvSpPr>
          <p:nvPr/>
        </p:nvSpPr>
        <p:spPr bwMode="auto">
          <a:xfrm>
            <a:off x="76200" y="152400"/>
            <a:ext cx="47097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Coordinación General</a:t>
            </a:r>
            <a:endParaRPr lang="en-US" altLang="en-US" sz="4000" dirty="0">
              <a:solidFill>
                <a:prstClr val="white"/>
              </a:solidFill>
              <a:latin typeface="Tw Cen MT" pitchFamily="34" charset="0"/>
            </a:endParaRPr>
          </a:p>
        </p:txBody>
      </p:sp>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09089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2223" y="5571556"/>
            <a:ext cx="2764834" cy="1077218"/>
          </a:xfrm>
          <a:prstGeom prst="rect">
            <a:avLst/>
          </a:prstGeom>
        </p:spPr>
        <p:txBody>
          <a:bodyPr wrap="square">
            <a:spAutoFit/>
          </a:bodyPr>
          <a:lstStyle/>
          <a:p>
            <a:pPr algn="ctr" fontAlgn="ctr"/>
            <a:r>
              <a:rPr lang="es-DO" sz="1600" dirty="0">
                <a:solidFill>
                  <a:prstClr val="black"/>
                </a:solidFill>
                <a:latin typeface="Tw Cen MT" pitchFamily="34" charset="0"/>
              </a:rPr>
              <a:t>Estimular la innovación, el espíritu empresarial y desarrollar nuestro capital humano</a:t>
            </a:r>
            <a:endParaRPr lang="es-DO" sz="1600" dirty="0">
              <a:solidFill>
                <a:srgbClr val="000000"/>
              </a:solidFill>
              <a:latin typeface="Tw Cen MT" pitchFamily="34" charset="0"/>
            </a:endParaRPr>
          </a:p>
        </p:txBody>
      </p:sp>
      <p:sp>
        <p:nvSpPr>
          <p:cNvPr id="15" name="14 Rectángulo"/>
          <p:cNvSpPr/>
          <p:nvPr/>
        </p:nvSpPr>
        <p:spPr>
          <a:xfrm>
            <a:off x="262822" y="2826603"/>
            <a:ext cx="2658178" cy="830997"/>
          </a:xfrm>
          <a:prstGeom prst="rect">
            <a:avLst/>
          </a:prstGeom>
        </p:spPr>
        <p:txBody>
          <a:bodyPr wrap="square">
            <a:spAutoFit/>
          </a:bodyPr>
          <a:lstStyle/>
          <a:p>
            <a:pPr algn="ctr" fontAlgn="ctr"/>
            <a:r>
              <a:rPr lang="es-DO" sz="1600" dirty="0">
                <a:solidFill>
                  <a:prstClr val="black"/>
                </a:solidFill>
                <a:latin typeface="Tw Cen MT" pitchFamily="34" charset="0"/>
              </a:rPr>
              <a:t>Facilitar recursos financieros y fiscales para estimular el crecimiento y el desarrollo</a:t>
            </a:r>
            <a:endParaRPr lang="es-DO" sz="1600" dirty="0">
              <a:solidFill>
                <a:srgbClr val="000000"/>
              </a:solidFill>
              <a:latin typeface="Tw Cen MT" pitchFamily="34" charset="0"/>
            </a:endParaRPr>
          </a:p>
        </p:txBody>
      </p:sp>
      <p:sp>
        <p:nvSpPr>
          <p:cNvPr id="16" name="15 Rectángulo"/>
          <p:cNvSpPr/>
          <p:nvPr/>
        </p:nvSpPr>
        <p:spPr>
          <a:xfrm>
            <a:off x="6324600" y="2750403"/>
            <a:ext cx="2617013" cy="830997"/>
          </a:xfrm>
          <a:prstGeom prst="rect">
            <a:avLst/>
          </a:prstGeom>
        </p:spPr>
        <p:txBody>
          <a:bodyPr wrap="square">
            <a:spAutoFit/>
          </a:bodyPr>
          <a:lstStyle/>
          <a:p>
            <a:pPr algn="ctr" fontAlgn="ctr"/>
            <a:r>
              <a:rPr lang="es-DO" sz="1600" dirty="0">
                <a:solidFill>
                  <a:prstClr val="black"/>
                </a:solidFill>
                <a:latin typeface="Tw Cen MT" pitchFamily="34" charset="0"/>
              </a:rPr>
              <a:t>Maximizar el potencial de los recursos naturales y energéticos del país</a:t>
            </a:r>
            <a:endParaRPr lang="es-DO" sz="1600" dirty="0">
              <a:solidFill>
                <a:srgbClr val="000000"/>
              </a:solidFill>
              <a:latin typeface="Tw Cen MT" pitchFamily="34" charset="0"/>
            </a:endParaRPr>
          </a:p>
        </p:txBody>
      </p:sp>
      <p:sp>
        <p:nvSpPr>
          <p:cNvPr id="17" name="16 Rectángulo"/>
          <p:cNvSpPr/>
          <p:nvPr/>
        </p:nvSpPr>
        <p:spPr>
          <a:xfrm>
            <a:off x="3289527" y="3507918"/>
            <a:ext cx="2658178" cy="1077218"/>
          </a:xfrm>
          <a:prstGeom prst="rect">
            <a:avLst/>
          </a:prstGeom>
        </p:spPr>
        <p:txBody>
          <a:bodyPr wrap="square">
            <a:spAutoFit/>
          </a:bodyPr>
          <a:lstStyle/>
          <a:p>
            <a:pPr algn="ctr" fontAlgn="ctr"/>
            <a:r>
              <a:rPr lang="es-DO" sz="1600" dirty="0">
                <a:solidFill>
                  <a:prstClr val="black"/>
                </a:solidFill>
                <a:latin typeface="Tw Cen MT" pitchFamily="34" charset="0"/>
              </a:rPr>
              <a:t>Mejorar la infraestructura, fortalecer el comercio y la promoción del país en el exterior</a:t>
            </a:r>
            <a:endParaRPr lang="es-DO" sz="1600" dirty="0">
              <a:solidFill>
                <a:srgbClr val="000000"/>
              </a:solidFill>
              <a:latin typeface="Tw Cen MT" pitchFamily="34" charset="0"/>
            </a:endParaRPr>
          </a:p>
        </p:txBody>
      </p:sp>
      <p:sp>
        <p:nvSpPr>
          <p:cNvPr id="18" name="17 Rectángulo"/>
          <p:cNvSpPr/>
          <p:nvPr/>
        </p:nvSpPr>
        <p:spPr>
          <a:xfrm>
            <a:off x="5832475" y="5950803"/>
            <a:ext cx="3153460" cy="830997"/>
          </a:xfrm>
          <a:prstGeom prst="rect">
            <a:avLst/>
          </a:prstGeom>
        </p:spPr>
        <p:txBody>
          <a:bodyPr wrap="square">
            <a:spAutoFit/>
          </a:bodyPr>
          <a:lstStyle/>
          <a:p>
            <a:pPr algn="ctr" fontAlgn="ctr"/>
            <a:r>
              <a:rPr lang="es-DO" sz="1600" dirty="0">
                <a:solidFill>
                  <a:prstClr val="black"/>
                </a:solidFill>
                <a:latin typeface="Tw Cen MT" pitchFamily="34" charset="0"/>
              </a:rPr>
              <a:t>Promover una institucionalidad sólida y transparente y garantizar la seguridad ciudadana</a:t>
            </a:r>
            <a:endParaRPr lang="es-DO" sz="1600" dirty="0">
              <a:solidFill>
                <a:srgbClr val="000000"/>
              </a:solidFill>
              <a:latin typeface="Tw Cen MT" pitchFamily="34" charset="0"/>
            </a:endParaRPr>
          </a:p>
        </p:txBody>
      </p:sp>
      <p:sp>
        <p:nvSpPr>
          <p:cNvPr id="5" name="4 CuadroTexto"/>
          <p:cNvSpPr txBox="1"/>
          <p:nvPr/>
        </p:nvSpPr>
        <p:spPr>
          <a:xfrm>
            <a:off x="331950" y="5190556"/>
            <a:ext cx="1266052" cy="369332"/>
          </a:xfrm>
          <a:prstGeom prst="rect">
            <a:avLst/>
          </a:prstGeom>
          <a:noFill/>
        </p:spPr>
        <p:txBody>
          <a:bodyPr wrap="none" rtlCol="0">
            <a:spAutoFit/>
          </a:bodyPr>
          <a:lstStyle/>
          <a:p>
            <a:r>
              <a:rPr lang="en-US" b="1" dirty="0" smtClean="0">
                <a:solidFill>
                  <a:prstClr val="black"/>
                </a:solidFill>
                <a:latin typeface="Tw Cen MT" pitchFamily="34" charset="0"/>
              </a:rPr>
              <a:t>Joel Santos</a:t>
            </a:r>
            <a:endParaRPr lang="en-US" b="1" dirty="0">
              <a:solidFill>
                <a:prstClr val="black"/>
              </a:solidFill>
              <a:latin typeface="Tw Cen MT" pitchFamily="34" charset="0"/>
            </a:endParaRPr>
          </a:p>
        </p:txBody>
      </p:sp>
      <p:sp>
        <p:nvSpPr>
          <p:cNvPr id="20" name="19 CuadroTexto"/>
          <p:cNvSpPr txBox="1"/>
          <p:nvPr/>
        </p:nvSpPr>
        <p:spPr>
          <a:xfrm>
            <a:off x="1295400" y="2554594"/>
            <a:ext cx="1431674" cy="369332"/>
          </a:xfrm>
          <a:prstGeom prst="rect">
            <a:avLst/>
          </a:prstGeom>
          <a:noFill/>
        </p:spPr>
        <p:txBody>
          <a:bodyPr wrap="none" rtlCol="0">
            <a:spAutoFit/>
          </a:bodyPr>
          <a:lstStyle/>
          <a:p>
            <a:r>
              <a:rPr lang="en-US" b="1" dirty="0" smtClean="0">
                <a:solidFill>
                  <a:prstClr val="black"/>
                </a:solidFill>
                <a:latin typeface="Tw Cen MT" pitchFamily="34" charset="0"/>
              </a:rPr>
              <a:t>Jochi Vicente</a:t>
            </a:r>
            <a:endParaRPr lang="en-US" b="1" dirty="0">
              <a:solidFill>
                <a:prstClr val="black"/>
              </a:solidFill>
              <a:latin typeface="Tw Cen MT" pitchFamily="34" charset="0"/>
            </a:endParaRPr>
          </a:p>
        </p:txBody>
      </p:sp>
      <p:sp>
        <p:nvSpPr>
          <p:cNvPr id="21" name="20 CuadroTexto"/>
          <p:cNvSpPr txBox="1"/>
          <p:nvPr/>
        </p:nvSpPr>
        <p:spPr>
          <a:xfrm>
            <a:off x="3578836" y="3212068"/>
            <a:ext cx="1664238" cy="369332"/>
          </a:xfrm>
          <a:prstGeom prst="rect">
            <a:avLst/>
          </a:prstGeom>
          <a:noFill/>
        </p:spPr>
        <p:txBody>
          <a:bodyPr wrap="none" rtlCol="0">
            <a:spAutoFit/>
          </a:bodyPr>
          <a:lstStyle/>
          <a:p>
            <a:r>
              <a:rPr lang="en-US" b="1" dirty="0" smtClean="0">
                <a:solidFill>
                  <a:prstClr val="black"/>
                </a:solidFill>
                <a:latin typeface="Tw Cen MT" pitchFamily="34" charset="0"/>
              </a:rPr>
              <a:t>Circe Almánzar</a:t>
            </a:r>
            <a:endParaRPr lang="en-US" b="1" dirty="0">
              <a:solidFill>
                <a:prstClr val="black"/>
              </a:solidFill>
              <a:latin typeface="Tw Cen MT" pitchFamily="34" charset="0"/>
            </a:endParaRPr>
          </a:p>
        </p:txBody>
      </p:sp>
      <p:sp>
        <p:nvSpPr>
          <p:cNvPr id="22" name="21 CuadroTexto"/>
          <p:cNvSpPr txBox="1"/>
          <p:nvPr/>
        </p:nvSpPr>
        <p:spPr>
          <a:xfrm>
            <a:off x="7312988" y="2373868"/>
            <a:ext cx="1736886" cy="369332"/>
          </a:xfrm>
          <a:prstGeom prst="rect">
            <a:avLst/>
          </a:prstGeom>
          <a:noFill/>
        </p:spPr>
        <p:txBody>
          <a:bodyPr wrap="none" rtlCol="0">
            <a:spAutoFit/>
          </a:bodyPr>
          <a:lstStyle/>
          <a:p>
            <a:r>
              <a:rPr lang="en-US" b="1" dirty="0" smtClean="0">
                <a:solidFill>
                  <a:prstClr val="black"/>
                </a:solidFill>
                <a:latin typeface="Tw Cen MT" pitchFamily="34" charset="0"/>
              </a:rPr>
              <a:t>Roberto Herrera</a:t>
            </a:r>
            <a:endParaRPr lang="en-US" b="1" dirty="0">
              <a:solidFill>
                <a:prstClr val="black"/>
              </a:solidFill>
              <a:latin typeface="Tw Cen MT" pitchFamily="34" charset="0"/>
            </a:endParaRPr>
          </a:p>
        </p:txBody>
      </p:sp>
      <p:sp>
        <p:nvSpPr>
          <p:cNvPr id="23" name="22 CuadroTexto"/>
          <p:cNvSpPr txBox="1"/>
          <p:nvPr/>
        </p:nvSpPr>
        <p:spPr>
          <a:xfrm>
            <a:off x="6917790" y="5584694"/>
            <a:ext cx="2378609" cy="369332"/>
          </a:xfrm>
          <a:prstGeom prst="rect">
            <a:avLst/>
          </a:prstGeom>
          <a:noFill/>
        </p:spPr>
        <p:txBody>
          <a:bodyPr wrap="square" rtlCol="0">
            <a:spAutoFit/>
          </a:bodyPr>
          <a:lstStyle/>
          <a:p>
            <a:r>
              <a:rPr lang="en-US" b="1" dirty="0" smtClean="0">
                <a:solidFill>
                  <a:prstClr val="black"/>
                </a:solidFill>
                <a:latin typeface="Tw Cen MT" pitchFamily="34" charset="0"/>
              </a:rPr>
              <a:t>Servio Tulio</a:t>
            </a:r>
            <a:r>
              <a:rPr lang="en-US" b="1" dirty="0">
                <a:solidFill>
                  <a:prstClr val="black"/>
                </a:solidFill>
                <a:latin typeface="Tw Cen MT" pitchFamily="34" charset="0"/>
              </a:rPr>
              <a:t> </a:t>
            </a:r>
            <a:r>
              <a:rPr lang="en-US" b="1" dirty="0" smtClean="0">
                <a:solidFill>
                  <a:prstClr val="black"/>
                </a:solidFill>
                <a:latin typeface="Tw Cen MT" pitchFamily="34" charset="0"/>
              </a:rPr>
              <a:t>Castaños</a:t>
            </a:r>
            <a:endParaRPr lang="en-US" b="1" dirty="0">
              <a:solidFill>
                <a:prstClr val="black"/>
              </a:solidFill>
              <a:latin typeface="Tw Cen MT" pitchFamily="34" charset="0"/>
            </a:endParaRPr>
          </a:p>
        </p:txBody>
      </p:sp>
      <p:pic>
        <p:nvPicPr>
          <p:cNvPr id="2050" name="Picture 2" descr="C:\Users\Karina Popa\Downloads\IMG_3379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9" t="5775" r="50179" b="22662"/>
          <a:stretch/>
        </p:blipFill>
        <p:spPr bwMode="auto">
          <a:xfrm>
            <a:off x="3578835" y="1676400"/>
            <a:ext cx="1754523" cy="1713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1" name="3 CuadroTexto"/>
          <p:cNvSpPr txBox="1">
            <a:spLocks noChangeArrowheads="1"/>
          </p:cNvSpPr>
          <p:nvPr/>
        </p:nvSpPr>
        <p:spPr bwMode="auto">
          <a:xfrm>
            <a:off x="76200" y="152400"/>
            <a:ext cx="501990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Ejes Temáticos</a:t>
            </a:r>
            <a:endParaRPr lang="en-US" altLang="en-US" sz="4000" dirty="0">
              <a:solidFill>
                <a:prstClr val="white"/>
              </a:solidFill>
              <a:latin typeface="Tw Cen MT" pitchFamily="34" charset="0"/>
            </a:endParaRPr>
          </a:p>
        </p:txBody>
      </p:sp>
      <p:pic>
        <p:nvPicPr>
          <p:cNvPr id="32"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pic>
        <p:nvPicPr>
          <p:cNvPr id="1026" name="Picture 2" descr="C:\Users\Grace\Downloads\Jochy Vicen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92" r="13107" b="16786"/>
          <a:stretch/>
        </p:blipFill>
        <p:spPr bwMode="auto">
          <a:xfrm>
            <a:off x="0" y="1195575"/>
            <a:ext cx="1792125" cy="1776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Grace\Downloads\Roberto Herrer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098" t="4378" r="33355" b="70768"/>
          <a:stretch/>
        </p:blipFill>
        <p:spPr bwMode="auto">
          <a:xfrm>
            <a:off x="5947705" y="1118477"/>
            <a:ext cx="1649003" cy="1778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Grace\Downloads\Servio T C.jpg"/>
          <p:cNvPicPr>
            <a:picLocks noChangeAspect="1" noChangeArrowheads="1"/>
          </p:cNvPicPr>
          <p:nvPr/>
        </p:nvPicPr>
        <p:blipFill rotWithShape="1">
          <a:blip r:embed="rId6">
            <a:extLst>
              <a:ext uri="{28A0092B-C50C-407E-A947-70E740481C1C}">
                <a14:useLocalDpi xmlns:a14="http://schemas.microsoft.com/office/drawing/2010/main" val="0"/>
              </a:ext>
            </a:extLst>
          </a:blip>
          <a:srcRect l="19656" r="20467" b="59587"/>
          <a:stretch/>
        </p:blipFill>
        <p:spPr bwMode="auto">
          <a:xfrm>
            <a:off x="5562600" y="4405952"/>
            <a:ext cx="1676400" cy="16900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5" descr="C:\Users\Grace\Downloads\Joel Santo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93" r="25342" b="50000"/>
          <a:stretch/>
        </p:blipFill>
        <p:spPr bwMode="auto">
          <a:xfrm>
            <a:off x="1371600" y="3982398"/>
            <a:ext cx="1686912" cy="17326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524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775703061"/>
              </p:ext>
            </p:extLst>
          </p:nvPr>
        </p:nvGraphicFramePr>
        <p:xfrm>
          <a:off x="120442" y="1173972"/>
          <a:ext cx="8909736" cy="5593079"/>
        </p:xfrm>
        <a:graphic>
          <a:graphicData uri="http://schemas.openxmlformats.org/drawingml/2006/table">
            <a:tbl>
              <a:tblPr>
                <a:tableStyleId>{22838BEF-8BB2-4498-84A7-C5851F593DF1}</a:tableStyleId>
              </a:tblPr>
              <a:tblGrid>
                <a:gridCol w="1784558"/>
                <a:gridCol w="1143000"/>
                <a:gridCol w="4572000"/>
                <a:gridCol w="1410178"/>
              </a:tblGrid>
              <a:tr h="181428">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r>
              <a:tr h="294820">
                <a:tc rowSpan="3">
                  <a:txBody>
                    <a:bodyPr/>
                    <a:lstStyle/>
                    <a:p>
                      <a:pPr algn="ctr" rtl="0" fontAlgn="ctr"/>
                      <a:r>
                        <a:rPr lang="es-DO" sz="1300" u="none" strike="noStrike" noProof="0" dirty="0">
                          <a:effectLst/>
                          <a:latin typeface="Tw Cen MT" pitchFamily="34" charset="0"/>
                        </a:rPr>
                        <a:t>Estimular la innovación, el espíritu empresarial y desarrollar nuestro capital humano</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Joel Santos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Desarrollo Productivo: Emprendimiento, innovación, PYMES y crecimiento empresarial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Biviana Riveiro</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Mercado Laboral: Reforma laboral, Ley de Seguridad Social e Inmigración</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Jaime Aybar</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Formación para el trabajo y alineación con los objetivos  de desarrollo nacional </a:t>
                      </a:r>
                      <a:endParaRPr lang="es-DO" sz="1300" b="0" u="none" strike="noStrike" baseline="0" noProof="0" dirty="0" smtClean="0">
                        <a:effectLst/>
                        <a:latin typeface="Tw Cen MT" pitchFamily="34" charset="0"/>
                      </a:endParaRPr>
                    </a:p>
                  </a:txBody>
                  <a:tcPr marL="83300" marR="0" marT="0" marB="0" anchor="ctr"/>
                </a:tc>
                <a:tc>
                  <a:txBody>
                    <a:bodyPr/>
                    <a:lstStyle/>
                    <a:p>
                      <a:pPr algn="ctr" rtl="0" fontAlgn="ctr"/>
                      <a:r>
                        <a:rPr lang="es-DO" sz="1300" u="none" strike="noStrike" baseline="0" noProof="0" dirty="0" smtClean="0">
                          <a:effectLst/>
                          <a:latin typeface="Tw Cen MT" pitchFamily="34" charset="0"/>
                        </a:rPr>
                        <a:t>Elena Viyella de Paliza</a:t>
                      </a:r>
                      <a:endParaRPr lang="es-DO" sz="1300" b="0" u="none" strike="noStrike" baseline="0" noProof="0" dirty="0" smtClean="0">
                        <a:effectLst/>
                        <a:latin typeface="Tw Cen MT" pitchFamily="34" charset="0"/>
                      </a:endParaRPr>
                    </a:p>
                  </a:txBody>
                  <a:tcPr marL="83300" marR="0" marT="0" marB="0" anchor="ctr"/>
                </a:tc>
              </a:tr>
              <a:tr h="147410">
                <a:tc rowSpan="3">
                  <a:txBody>
                    <a:bodyPr/>
                    <a:lstStyle/>
                    <a:p>
                      <a:pPr algn="ctr" rtl="0" fontAlgn="ctr"/>
                      <a:r>
                        <a:rPr lang="es-DO" sz="1300" u="none" strike="noStrike" noProof="0" dirty="0">
                          <a:effectLst/>
                          <a:latin typeface="Tw Cen MT" pitchFamily="34" charset="0"/>
                        </a:rPr>
                        <a:t>Facilitar recursos financieros y fiscales para estimular el crecimiento y el desarrollo</a:t>
                      </a:r>
                      <a:endParaRPr lang="es-DO" sz="1300" b="0" i="0" u="none" strike="noStrike" noProof="0" dirty="0">
                        <a:solidFill>
                          <a:srgbClr val="000000"/>
                        </a:solidFill>
                        <a:effectLst/>
                        <a:latin typeface="Tw Cen MT" pitchFamily="34" charset="0"/>
                      </a:endParaRPr>
                    </a:p>
                  </a:txBody>
                  <a:tcPr marL="83300"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Jochi Vicente</a:t>
                      </a:r>
                      <a:endParaRPr lang="es-DO" sz="1300" b="0" u="none" strike="noStrike" noProof="0" dirty="0" smtClean="0">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Tema fiscal: Situación y política</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Peter Prazmowski</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Sistema monetario y financiero</a:t>
                      </a: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Eduardo García Michel</a:t>
                      </a: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algn="ctr"/>
                      <a:r>
                        <a:rPr lang="es-DO" sz="1300" dirty="0" smtClean="0">
                          <a:latin typeface="Tw Cen MT" pitchFamily="34" charset="0"/>
                        </a:rPr>
                        <a:t>Pensiones y mercado de capitales</a:t>
                      </a:r>
                    </a:p>
                  </a:txBody>
                  <a:tcPr marL="83300" marR="0" marT="0" marB="0" anchor="ctr">
                    <a:solidFill>
                      <a:schemeClr val="bg1"/>
                    </a:solidFill>
                  </a:tcPr>
                </a:tc>
                <a:tc>
                  <a:txBody>
                    <a:bodyPr/>
                    <a:lstStyle/>
                    <a:p>
                      <a:pPr algn="ctr"/>
                      <a:r>
                        <a:rPr lang="es-DO" sz="1300" dirty="0" err="1" smtClean="0">
                          <a:latin typeface="Tw Cen MT" pitchFamily="34" charset="0"/>
                        </a:rPr>
                        <a:t>Kirsis</a:t>
                      </a:r>
                      <a:r>
                        <a:rPr lang="es-DO" sz="1300" dirty="0" smtClean="0">
                          <a:latin typeface="Tw Cen MT" pitchFamily="34" charset="0"/>
                        </a:rPr>
                        <a:t> Jáquez</a:t>
                      </a:r>
                    </a:p>
                  </a:txBody>
                  <a:tcPr marL="83300" marR="0" marT="0" marB="0" anchor="ctr">
                    <a:solidFill>
                      <a:schemeClr val="bg1"/>
                    </a:solidFill>
                  </a:tcPr>
                </a:tc>
              </a:tr>
              <a:tr h="442231">
                <a:tc rowSpan="3">
                  <a:txBody>
                    <a:bodyPr/>
                    <a:lstStyle/>
                    <a:p>
                      <a:pPr algn="ctr" rtl="0" fontAlgn="ctr"/>
                      <a:r>
                        <a:rPr lang="es-DO" sz="1300" u="none" strike="noStrike" noProof="0" dirty="0">
                          <a:effectLst/>
                          <a:latin typeface="Tw Cen MT" pitchFamily="34" charset="0"/>
                        </a:rPr>
                        <a:t>Maximizar el potencial de los recursos naturales y energéticos </a:t>
                      </a:r>
                      <a:r>
                        <a:rPr lang="es-DO" sz="1300" u="none" strike="noStrike" noProof="0" dirty="0" smtClean="0">
                          <a:effectLst/>
                          <a:latin typeface="Tw Cen MT" pitchFamily="34" charset="0"/>
                        </a:rPr>
                        <a:t>del</a:t>
                      </a:r>
                      <a:r>
                        <a:rPr lang="es-DO" sz="1300" u="none" strike="noStrike" baseline="0" noProof="0" dirty="0" smtClean="0">
                          <a:effectLst/>
                          <a:latin typeface="Tw Cen MT" pitchFamily="34" charset="0"/>
                        </a:rPr>
                        <a:t> país</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Roberto Herrera</a:t>
                      </a:r>
                    </a:p>
                    <a:p>
                      <a:pPr algn="ctr" rtl="0" fontAlgn="ctr"/>
                      <a:endParaRPr lang="es-DO" sz="1300" b="0" i="0" u="none" strike="noStrike" noProof="0" dirty="0">
                        <a:solidFill>
                          <a:srgbClr val="000000"/>
                        </a:solidFill>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Ordenamiento Territorial:  Recursos naturales y sectores productivos (Política Minera, Jurisdicción inmobiliaria,  Ley de agua, Ley de costas, Sector agropecuario y sector turismo)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Yudith Castillo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Energía: Más allá del pacto eléctrico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Milton Morrison</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Medioambiente y Sostenibilidad</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Rafael E. Izquierdo</a:t>
                      </a:r>
                      <a:endParaRPr lang="es-DO" sz="1300" b="0" i="0" u="none" strike="noStrike" noProof="0" dirty="0">
                        <a:solidFill>
                          <a:srgbClr val="000000"/>
                        </a:solidFill>
                        <a:effectLst/>
                        <a:latin typeface="Tw Cen MT" pitchFamily="34" charset="0"/>
                      </a:endParaRPr>
                    </a:p>
                  </a:txBody>
                  <a:tcPr marL="83300" marR="0" marT="0" marB="0" anchor="ctr"/>
                </a:tc>
              </a:tr>
              <a:tr h="294820">
                <a:tc rowSpan="3">
                  <a:txBody>
                    <a:bodyPr/>
                    <a:lstStyle/>
                    <a:p>
                      <a:pPr algn="ctr" rtl="0" fontAlgn="ctr"/>
                      <a:r>
                        <a:rPr lang="es-DO" sz="1300" u="none" strike="noStrike" noProof="0" dirty="0">
                          <a:effectLst/>
                          <a:latin typeface="Tw Cen MT" pitchFamily="34" charset="0"/>
                        </a:rPr>
                        <a:t>Mejorar la infraestructura, </a:t>
                      </a:r>
                      <a:r>
                        <a:rPr lang="es-DO" sz="1300" u="none" strike="noStrike" noProof="0" dirty="0" smtClean="0">
                          <a:effectLst/>
                          <a:latin typeface="Tw Cen MT" pitchFamily="34" charset="0"/>
                        </a:rPr>
                        <a:t>fortalecer  </a:t>
                      </a:r>
                      <a:r>
                        <a:rPr lang="es-DO" sz="1300" u="none" strike="noStrike" noProof="0" dirty="0">
                          <a:effectLst/>
                          <a:latin typeface="Tw Cen MT" pitchFamily="34" charset="0"/>
                        </a:rPr>
                        <a:t>el comercio y la promoción del país en el exterior</a:t>
                      </a:r>
                      <a:endParaRPr lang="es-DO" sz="1300" b="0" i="0" u="none" strike="noStrike" noProof="0" dirty="0">
                        <a:solidFill>
                          <a:srgbClr val="000000"/>
                        </a:solidFill>
                        <a:effectLst/>
                        <a:latin typeface="Tw Cen MT" pitchFamily="34" charset="0"/>
                      </a:endParaRPr>
                    </a:p>
                  </a:txBody>
                  <a:tcPr marL="9256"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Circe Almánzar</a:t>
                      </a:r>
                      <a:endParaRPr lang="es-DO" sz="1300" b="0" u="none" strike="noStrike" noProof="0" dirty="0" smtClean="0">
                        <a:effectLst/>
                        <a:latin typeface="Tw Cen MT" pitchFamily="34" charset="0"/>
                      </a:endParaRPr>
                    </a:p>
                  </a:txBody>
                  <a:tcPr marL="9256"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Políticas activas de desarrollo productivo e infraestructura (industrias, zona franca, turismo, vivienda, </a:t>
                      </a:r>
                      <a:r>
                        <a:rPr lang="es-DO" sz="1300" u="none" strike="noStrike" noProof="0" dirty="0" err="1" smtClean="0">
                          <a:effectLst/>
                          <a:latin typeface="Tw Cen MT" pitchFamily="34" charset="0"/>
                        </a:rPr>
                        <a:t>etc</a:t>
                      </a:r>
                      <a:r>
                        <a:rPr lang="es-DO" sz="1300" u="none" strike="noStrike" noProof="0" dirty="0" smtClean="0">
                          <a:effectLst/>
                          <a:latin typeface="Tw Cen MT" pitchFamily="34" charset="0"/>
                        </a:rPr>
                        <a:t>)</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Roberto Despradel</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442231">
                <a:tc vMerge="1">
                  <a:txBody>
                    <a:bodyPr/>
                    <a:lstStyle/>
                    <a:p>
                      <a:endParaRPr lang="en-US"/>
                    </a:p>
                  </a:txBody>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300" u="none" strike="noStrike" noProof="0" dirty="0" smtClean="0">
                          <a:effectLst/>
                          <a:latin typeface="Tw Cen MT" pitchFamily="34" charset="0"/>
                        </a:rPr>
                        <a:t>Hacer de la República Dominicana un </a:t>
                      </a:r>
                      <a:r>
                        <a:rPr lang="es-ES" sz="1300" u="none" strike="noStrike" noProof="0" dirty="0" err="1" smtClean="0">
                          <a:effectLst/>
                          <a:latin typeface="Tw Cen MT" pitchFamily="34" charset="0"/>
                        </a:rPr>
                        <a:t>hub</a:t>
                      </a:r>
                      <a:r>
                        <a:rPr lang="es-ES" sz="1300" u="none" strike="noStrike" noProof="0" dirty="0" smtClean="0">
                          <a:effectLst/>
                          <a:latin typeface="Tw Cen MT" pitchFamily="34" charset="0"/>
                        </a:rPr>
                        <a:t> en transporte, conectividad logística y atracción ferial (Transporte de carga y de pasajeros competitivo y confiable)</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José Manuel Torres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Marca País: Promoción y apoyo logístico en el exterior y diplomacia comercial y la creación de una disciplina de exportación</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Mario Pujols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rowSpan="3">
                  <a:txBody>
                    <a:bodyPr/>
                    <a:lstStyle/>
                    <a:p>
                      <a:pPr algn="ctr" rtl="0" fontAlgn="ctr"/>
                      <a:r>
                        <a:rPr lang="es-DO" sz="1300" u="none" strike="noStrike" noProof="0" dirty="0">
                          <a:effectLst/>
                          <a:latin typeface="Tw Cen MT" pitchFamily="34" charset="0"/>
                        </a:rPr>
                        <a:t>Promover una institucionalidad sólida y transparente y garantizar la seguridad ciudadana</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Servio Tulio Castaños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Modelo Político y órganos de controles (Sistema de consecuencias, Jurisdicción constitucional y contenciosa administrativa)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Cristóbal Rodríguez</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Municipalidad (Permisología y transparencia regulatoria)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Jorge Montalvo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Reforma Policial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Eric Raful</a:t>
                      </a:r>
                      <a:endParaRPr lang="es-DO" sz="1300" b="0" i="0" u="none" strike="noStrike" noProof="0" dirty="0">
                        <a:solidFill>
                          <a:srgbClr val="000000"/>
                        </a:solidFill>
                        <a:effectLst/>
                        <a:latin typeface="Tw Cen MT" pitchFamily="34" charset="0"/>
                      </a:endParaRPr>
                    </a:p>
                  </a:txBody>
                  <a:tcPr marL="83300" marR="0" marT="0" marB="0" anchor="ctr"/>
                </a:tc>
              </a:tr>
            </a:tbl>
          </a:graphicData>
        </a:graphic>
      </p:graphicFrame>
      <p:sp>
        <p:nvSpPr>
          <p:cNvPr id="8"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0" name="3 CuadroTexto"/>
          <p:cNvSpPr txBox="1">
            <a:spLocks noChangeArrowheads="1"/>
          </p:cNvSpPr>
          <p:nvPr/>
        </p:nvSpPr>
        <p:spPr bwMode="auto">
          <a:xfrm>
            <a:off x="76200" y="152400"/>
            <a:ext cx="6949916"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Mesas por Eje Temático</a:t>
            </a:r>
            <a:endParaRPr lang="en-US" altLang="en-US" sz="4000" dirty="0">
              <a:solidFill>
                <a:prstClr val="white"/>
              </a:solidFill>
              <a:latin typeface="Tw Cen MT" pitchFamily="34" charset="0"/>
            </a:endParaRPr>
          </a:p>
        </p:txBody>
      </p:sp>
      <p:pic>
        <p:nvPicPr>
          <p:cNvPr id="15"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372477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304513" y="15387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Jun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Jul</a:t>
            </a:r>
            <a:endParaRPr lang="en-US" sz="2400" b="1" dirty="0">
              <a:solidFill>
                <a:schemeClr val="tx1"/>
              </a:solidFill>
              <a:latin typeface="Tw Cen MT" pitchFamily="34" charset="0"/>
            </a:endParaRPr>
          </a:p>
        </p:txBody>
      </p:sp>
      <p:sp>
        <p:nvSpPr>
          <p:cNvPr id="11" name="10 Rectángulo redondeado"/>
          <p:cNvSpPr/>
          <p:nvPr/>
        </p:nvSpPr>
        <p:spPr>
          <a:xfrm>
            <a:off x="7304513" y="2946412"/>
            <a:ext cx="1670735" cy="685800"/>
          </a:xfrm>
          <a:prstGeom prst="roundRect">
            <a:avLst/>
          </a:prstGeom>
          <a:ln/>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Jul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Ago</a:t>
            </a:r>
            <a:endParaRPr lang="en-US" sz="2400" b="1" dirty="0">
              <a:solidFill>
                <a:schemeClr val="tx1"/>
              </a:solidFill>
              <a:latin typeface="Tw Cen MT" pitchFamily="34" charset="0"/>
            </a:endParaRPr>
          </a:p>
        </p:txBody>
      </p:sp>
      <p:sp>
        <p:nvSpPr>
          <p:cNvPr id="12" name="11 Rectángulo redondeado"/>
          <p:cNvSpPr/>
          <p:nvPr/>
        </p:nvSpPr>
        <p:spPr>
          <a:xfrm>
            <a:off x="7304513" y="43581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Ago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Sept</a:t>
            </a:r>
            <a:endParaRPr lang="en-US" sz="2400" b="1" dirty="0">
              <a:solidFill>
                <a:schemeClr val="tx1"/>
              </a:solidFill>
              <a:latin typeface="Tw Cen MT" pitchFamily="34" charset="0"/>
            </a:endParaRPr>
          </a:p>
        </p:txBody>
      </p:sp>
      <p:sp>
        <p:nvSpPr>
          <p:cNvPr id="13" name="12 Rectángulo redondeado"/>
          <p:cNvSpPr/>
          <p:nvPr/>
        </p:nvSpPr>
        <p:spPr>
          <a:xfrm>
            <a:off x="7304513" y="5791200"/>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20-21 Oct </a:t>
            </a:r>
            <a:endParaRPr lang="en-US" sz="2400" b="1" dirty="0">
              <a:solidFill>
                <a:schemeClr val="tx1"/>
              </a:solidFill>
              <a:latin typeface="Tw Cen MT"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159095"/>
              </p:ext>
            </p:extLst>
          </p:nvPr>
        </p:nvGraphicFramePr>
        <p:xfrm>
          <a:off x="-386665" y="1223090"/>
          <a:ext cx="8006665" cy="555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1"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2" name="3 CuadroTexto"/>
          <p:cNvSpPr txBox="1">
            <a:spLocks noChangeArrowheads="1"/>
          </p:cNvSpPr>
          <p:nvPr/>
        </p:nvSpPr>
        <p:spPr bwMode="auto">
          <a:xfrm>
            <a:off x="76200" y="152400"/>
            <a:ext cx="522925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Metodología de Trabajo</a:t>
            </a:r>
            <a:endParaRPr lang="en-US" altLang="en-US" sz="4000" dirty="0">
              <a:solidFill>
                <a:prstClr val="white"/>
              </a:solidFill>
              <a:latin typeface="Tw Cen MT" pitchFamily="34" charset="0"/>
            </a:endParaRPr>
          </a:p>
        </p:txBody>
      </p:sp>
      <p:pic>
        <p:nvPicPr>
          <p:cNvPr id="23" name="0 Imagen"/>
          <p:cNvPicPr/>
          <p:nvPr/>
        </p:nvPicPr>
        <p:blipFill>
          <a:blip r:embed="rId7"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9776050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09801" y="5793400"/>
            <a:ext cx="0" cy="822960"/>
          </a:xfrm>
          <a:prstGeom prst="line">
            <a:avLst/>
          </a:prstGeom>
        </p:spPr>
        <p:style>
          <a:lnRef idx="1">
            <a:schemeClr val="accent3"/>
          </a:lnRef>
          <a:fillRef idx="0">
            <a:schemeClr val="accent3"/>
          </a:fillRef>
          <a:effectRef idx="0">
            <a:schemeClr val="accent3"/>
          </a:effectRef>
          <a:fontRef idx="minor">
            <a:schemeClr val="tx1"/>
          </a:fontRef>
        </p:style>
      </p:cxn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78" t="16109" r="30735" b="5281"/>
          <a:stretch/>
        </p:blipFill>
        <p:spPr bwMode="auto">
          <a:xfrm>
            <a:off x="5226498" y="1371714"/>
            <a:ext cx="1701868" cy="1881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Grace\AppData\Local\Microsoft\Windows\Temporary Internet Files\Content.IE5\W3MS03EL\icon_43498-300x3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765648"/>
            <a:ext cx="1177952" cy="11779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6" t="23168" r="67046" b="8297"/>
          <a:stretch/>
        </p:blipFill>
        <p:spPr bwMode="auto">
          <a:xfrm>
            <a:off x="5230504" y="3948752"/>
            <a:ext cx="1711510" cy="211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6" t="23599" r="8196" b="10438"/>
          <a:stretch/>
        </p:blipFill>
        <p:spPr bwMode="auto">
          <a:xfrm>
            <a:off x="5446786" y="5243406"/>
            <a:ext cx="3544814" cy="146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http://www.icbm.cl/wp-content/uploads/2014/07/icono-inscripcion-400x250.jpg"/>
          <p:cNvPicPr>
            <a:picLocks noChangeAspect="1" noChangeArrowheads="1"/>
          </p:cNvPicPr>
          <p:nvPr/>
        </p:nvPicPr>
        <p:blipFill rotWithShape="1">
          <a:blip r:embed="rId7" cstate="print">
            <a:clrChange>
              <a:clrFrom>
                <a:srgbClr val="F3F3F3"/>
              </a:clrFrom>
              <a:clrTo>
                <a:srgbClr val="F3F3F3">
                  <a:alpha val="0"/>
                </a:srgbClr>
              </a:clrTo>
            </a:clrChange>
            <a:extLst>
              <a:ext uri="{28A0092B-C50C-407E-A947-70E740481C1C}">
                <a14:useLocalDpi xmlns:a14="http://schemas.microsoft.com/office/drawing/2010/main" val="0"/>
              </a:ext>
            </a:extLst>
          </a:blip>
          <a:srcRect l="12500" r="5957"/>
          <a:stretch/>
        </p:blipFill>
        <p:spPr bwMode="auto">
          <a:xfrm>
            <a:off x="647130" y="1329181"/>
            <a:ext cx="1333892" cy="10223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3330" y="3200400"/>
            <a:ext cx="1261082" cy="1074003"/>
            <a:chOff x="1032574" y="-142370"/>
            <a:chExt cx="1261082" cy="1074003"/>
          </a:xfrm>
        </p:grpSpPr>
        <p:pic>
          <p:nvPicPr>
            <p:cNvPr id="1030" name="Picture 6" descr="C:\Users\Grace\AppData\Local\Microsoft\Windows\Temporary Internet Files\Content.IE5\FZ7P9RRW\Calendar-Planning-phot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574" y="-142370"/>
              <a:ext cx="1209542" cy="90715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42" name="Picture 18" descr="http://www.radio970am.com.py/img/radio_icon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8058" y="485811"/>
              <a:ext cx="555598" cy="44582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2094930" y="1524000"/>
            <a:ext cx="1905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DO" b="1" dirty="0">
                <a:solidFill>
                  <a:prstClr val="black"/>
                </a:solidFill>
                <a:latin typeface="Tw Cen MT" pitchFamily="34" charset="0"/>
              </a:rPr>
              <a:t>Inscripción de interesados en las Mesas de Trabajo</a:t>
            </a:r>
          </a:p>
        </p:txBody>
      </p:sp>
      <p:sp>
        <p:nvSpPr>
          <p:cNvPr id="30" name="TextBox 29"/>
          <p:cNvSpPr txBox="1"/>
          <p:nvPr/>
        </p:nvSpPr>
        <p:spPr>
          <a:xfrm>
            <a:off x="2094930" y="3283803"/>
            <a:ext cx="1905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DO" b="1" dirty="0">
                <a:solidFill>
                  <a:prstClr val="black"/>
                </a:solidFill>
                <a:latin typeface="Tw Cen MT" pitchFamily="34" charset="0"/>
              </a:rPr>
              <a:t>Programación de las reuniones y convocatoria</a:t>
            </a:r>
          </a:p>
        </p:txBody>
      </p:sp>
      <p:sp>
        <p:nvSpPr>
          <p:cNvPr id="31" name="TextBox 30"/>
          <p:cNvSpPr txBox="1"/>
          <p:nvPr/>
        </p:nvSpPr>
        <p:spPr>
          <a:xfrm>
            <a:off x="2094930" y="4990152"/>
            <a:ext cx="1905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r>
              <a:rPr lang="es-DO" b="1" dirty="0">
                <a:solidFill>
                  <a:prstClr val="black"/>
                </a:solidFill>
                <a:latin typeface="Tw Cen MT" pitchFamily="34" charset="0"/>
              </a:rPr>
              <a:t>Ejecución de las mesas de trabajo</a:t>
            </a:r>
          </a:p>
        </p:txBody>
      </p:sp>
      <p:sp>
        <p:nvSpPr>
          <p:cNvPr id="32" name="TextBox 31"/>
          <p:cNvSpPr txBox="1"/>
          <p:nvPr/>
        </p:nvSpPr>
        <p:spPr>
          <a:xfrm>
            <a:off x="7080935" y="1766728"/>
            <a:ext cx="1905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DO" b="1" dirty="0">
                <a:solidFill>
                  <a:prstClr val="black"/>
                </a:solidFill>
                <a:latin typeface="Tw Cen MT" pitchFamily="34" charset="0"/>
              </a:rPr>
              <a:t>Registro de los datos de cada reunión</a:t>
            </a:r>
          </a:p>
        </p:txBody>
      </p:sp>
      <p:sp>
        <p:nvSpPr>
          <p:cNvPr id="33" name="TextBox 32"/>
          <p:cNvSpPr txBox="1"/>
          <p:nvPr/>
        </p:nvSpPr>
        <p:spPr>
          <a:xfrm>
            <a:off x="7088896" y="4350603"/>
            <a:ext cx="1905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b="1" dirty="0" smtClean="0">
                <a:solidFill>
                  <a:prstClr val="black"/>
                </a:solidFill>
                <a:latin typeface="Tw Cen MT" pitchFamily="34" charset="0"/>
              </a:rPr>
              <a:t>Reportes generales y detallados</a:t>
            </a:r>
            <a:endParaRPr lang="es-DO" b="1" dirty="0">
              <a:solidFill>
                <a:prstClr val="black"/>
              </a:solidFill>
              <a:latin typeface="Tw Cen MT" pitchFamily="34" charset="0"/>
            </a:endParaRPr>
          </a:p>
        </p:txBody>
      </p:sp>
      <p:sp>
        <p:nvSpPr>
          <p:cNvPr id="14" name="Rounded Rectangle 13"/>
          <p:cNvSpPr/>
          <p:nvPr/>
        </p:nvSpPr>
        <p:spPr>
          <a:xfrm>
            <a:off x="162920" y="1718102"/>
            <a:ext cx="380999" cy="41549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solidFill>
                  <a:prstClr val="white"/>
                </a:solidFill>
                <a:latin typeface="Tw Cen MT" pitchFamily="34" charset="0"/>
              </a:rPr>
              <a:t>1</a:t>
            </a:r>
          </a:p>
        </p:txBody>
      </p:sp>
      <p:sp>
        <p:nvSpPr>
          <p:cNvPr id="38" name="Rounded Rectangle 37"/>
          <p:cNvSpPr/>
          <p:nvPr/>
        </p:nvSpPr>
        <p:spPr>
          <a:xfrm>
            <a:off x="162920" y="3446229"/>
            <a:ext cx="380999" cy="41549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solidFill>
                  <a:prstClr val="white"/>
                </a:solidFill>
                <a:latin typeface="Tw Cen MT" pitchFamily="34" charset="0"/>
              </a:rPr>
              <a:t>2</a:t>
            </a:r>
          </a:p>
        </p:txBody>
      </p:sp>
      <p:sp>
        <p:nvSpPr>
          <p:cNvPr id="39" name="Rounded Rectangle 38"/>
          <p:cNvSpPr/>
          <p:nvPr/>
        </p:nvSpPr>
        <p:spPr>
          <a:xfrm>
            <a:off x="162920" y="5169719"/>
            <a:ext cx="380999" cy="41549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prstClr val="white"/>
                </a:solidFill>
                <a:latin typeface="Tw Cen MT" pitchFamily="34" charset="0"/>
              </a:rPr>
              <a:t>3</a:t>
            </a:r>
          </a:p>
        </p:txBody>
      </p:sp>
      <p:sp>
        <p:nvSpPr>
          <p:cNvPr id="40" name="Rounded Rectangle 39"/>
          <p:cNvSpPr/>
          <p:nvPr/>
        </p:nvSpPr>
        <p:spPr>
          <a:xfrm>
            <a:off x="4710753" y="1944430"/>
            <a:ext cx="380999" cy="41549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solidFill>
                  <a:prstClr val="white"/>
                </a:solidFill>
                <a:latin typeface="Tw Cen MT" pitchFamily="34" charset="0"/>
              </a:rPr>
              <a:t>4</a:t>
            </a:r>
          </a:p>
        </p:txBody>
      </p:sp>
      <p:sp>
        <p:nvSpPr>
          <p:cNvPr id="41" name="Rounded Rectangle 40"/>
          <p:cNvSpPr/>
          <p:nvPr/>
        </p:nvSpPr>
        <p:spPr>
          <a:xfrm>
            <a:off x="4710752" y="4941824"/>
            <a:ext cx="380999" cy="41549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prstClr val="white"/>
                </a:solidFill>
                <a:latin typeface="Tw Cen MT" pitchFamily="34" charset="0"/>
              </a:rPr>
              <a:t>5</a:t>
            </a:r>
          </a:p>
        </p:txBody>
      </p:sp>
      <p:cxnSp>
        <p:nvCxnSpPr>
          <p:cNvPr id="17" name="Straight Connector 16"/>
          <p:cNvCxnSpPr/>
          <p:nvPr/>
        </p:nvCxnSpPr>
        <p:spPr>
          <a:xfrm>
            <a:off x="4544704" y="1073150"/>
            <a:ext cx="0" cy="57848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2743200"/>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938" y="4643271"/>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02480" y="3672005"/>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9800" y="5812355"/>
            <a:ext cx="3962401" cy="830997"/>
          </a:xfrm>
          <a:prstGeom prst="rect">
            <a:avLst/>
          </a:prstGeom>
          <a:noFill/>
          <a:effectLst/>
        </p:spPr>
        <p:txBody>
          <a:bodyPr wrap="square" rtlCol="0">
            <a:spAutoFit/>
          </a:bodyPr>
          <a:lstStyle/>
          <a:p>
            <a:pPr marL="117475" indent="-117475">
              <a:buFont typeface="Arial" pitchFamily="34" charset="0"/>
              <a:buChar char="•"/>
            </a:pPr>
            <a:r>
              <a:rPr lang="es-DO" sz="1200" dirty="0" smtClean="0">
                <a:latin typeface="Tw Cen MT" pitchFamily="34" charset="0"/>
              </a:rPr>
              <a:t>Lectura y análisis de documentos</a:t>
            </a:r>
          </a:p>
          <a:p>
            <a:pPr marL="117475" lvl="0" indent="-117475">
              <a:buFont typeface="Arial" pitchFamily="34" charset="0"/>
              <a:buChar char="•"/>
            </a:pPr>
            <a:r>
              <a:rPr lang="es-DO" sz="1200" noProof="0" dirty="0" smtClean="0">
                <a:latin typeface="Tw Cen MT" pitchFamily="34" charset="0"/>
              </a:rPr>
              <a:t>Identificación de </a:t>
            </a:r>
            <a:r>
              <a:rPr lang="es-DO" sz="1200" b="1" u="sng" noProof="0" dirty="0" smtClean="0">
                <a:latin typeface="Tw Cen MT" pitchFamily="34" charset="0"/>
              </a:rPr>
              <a:t>problemas </a:t>
            </a:r>
          </a:p>
          <a:p>
            <a:pPr marL="117475" indent="-117475">
              <a:buFont typeface="Arial" pitchFamily="34" charset="0"/>
              <a:buChar char="•"/>
            </a:pPr>
            <a:r>
              <a:rPr lang="es-DO" sz="1200" dirty="0" smtClean="0">
                <a:latin typeface="Tw Cen MT" pitchFamily="34" charset="0"/>
              </a:rPr>
              <a:t>Formulación de </a:t>
            </a:r>
            <a:r>
              <a:rPr lang="es-DO" sz="1200" b="1" u="sng" dirty="0" smtClean="0">
                <a:latin typeface="Tw Cen MT" pitchFamily="34" charset="0"/>
              </a:rPr>
              <a:t>objetivos</a:t>
            </a:r>
            <a:endParaRPr lang="es-DO" sz="1200" b="1" dirty="0" smtClean="0">
              <a:latin typeface="Tw Cen MT" pitchFamily="34" charset="0"/>
            </a:endParaRPr>
          </a:p>
          <a:p>
            <a:pPr marL="117475" indent="-117475">
              <a:buFont typeface="Arial" pitchFamily="34" charset="0"/>
              <a:buChar char="•"/>
            </a:pPr>
            <a:r>
              <a:rPr lang="es-DO" sz="1200" dirty="0" smtClean="0">
                <a:latin typeface="Tw Cen MT" pitchFamily="34" charset="0"/>
              </a:rPr>
              <a:t>Elaboración de </a:t>
            </a:r>
            <a:r>
              <a:rPr lang="es-DO" sz="1200" b="1" u="sng" dirty="0" smtClean="0">
                <a:latin typeface="Tw Cen MT" pitchFamily="34" charset="0"/>
              </a:rPr>
              <a:t>propuestas</a:t>
            </a:r>
            <a:endParaRPr lang="es-DO" sz="1200" b="1" u="sng" noProof="0" dirty="0" smtClean="0">
              <a:latin typeface="Tw Cen MT" pitchFamily="34" charset="0"/>
            </a:endParaRPr>
          </a:p>
        </p:txBody>
      </p:sp>
      <p:sp>
        <p:nvSpPr>
          <p:cNvPr id="34"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5"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6" name="3 CuadroTexto"/>
          <p:cNvSpPr txBox="1">
            <a:spLocks noChangeArrowheads="1"/>
          </p:cNvSpPr>
          <p:nvPr/>
        </p:nvSpPr>
        <p:spPr bwMode="auto">
          <a:xfrm>
            <a:off x="76200" y="152400"/>
            <a:ext cx="556844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Mesas de Trabajo</a:t>
            </a:r>
            <a:endParaRPr lang="en-US" altLang="en-US" sz="4000" dirty="0">
              <a:solidFill>
                <a:prstClr val="white"/>
              </a:solidFill>
              <a:latin typeface="Tw Cen MT" pitchFamily="34" charset="0"/>
            </a:endParaRPr>
          </a:p>
        </p:txBody>
      </p:sp>
      <p:pic>
        <p:nvPicPr>
          <p:cNvPr id="37" name="0 Imagen"/>
          <p:cNvPicPr/>
          <p:nvPr/>
        </p:nvPicPr>
        <p:blipFill>
          <a:blip r:embed="rId10"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5494388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669</TotalTime>
  <Words>7658</Words>
  <Application>Microsoft Office PowerPoint</Application>
  <PresentationFormat>Presentación en pantalla (4:3)</PresentationFormat>
  <Paragraphs>806</Paragraphs>
  <Slides>46</Slides>
  <Notes>2</Notes>
  <HiddenSlides>0</HiddenSlides>
  <MMClips>0</MMClips>
  <ScaleCrop>false</ScaleCrop>
  <HeadingPairs>
    <vt:vector size="4" baseType="variant">
      <vt:variant>
        <vt:lpstr>Tema</vt:lpstr>
      </vt:variant>
      <vt:variant>
        <vt:i4>2</vt:i4>
      </vt:variant>
      <vt:variant>
        <vt:lpstr>Títulos de diapositiva</vt:lpstr>
      </vt:variant>
      <vt:variant>
        <vt:i4>46</vt:i4>
      </vt:variant>
    </vt:vector>
  </HeadingPairs>
  <TitlesOfParts>
    <vt:vector size="48" baseType="lpstr">
      <vt:lpstr>Office Theme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Karina Popa</cp:lastModifiedBy>
  <cp:revision>75</cp:revision>
  <dcterms:created xsi:type="dcterms:W3CDTF">2015-10-15T13:17:36Z</dcterms:created>
  <dcterms:modified xsi:type="dcterms:W3CDTF">2015-10-30T15:43:13Z</dcterms:modified>
</cp:coreProperties>
</file>