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sldIdLst>
    <p:sldId id="257" r:id="rId3"/>
    <p:sldId id="308" r:id="rId4"/>
    <p:sldId id="349" r:id="rId5"/>
    <p:sldId id="352" r:id="rId6"/>
    <p:sldId id="358" r:id="rId7"/>
    <p:sldId id="357" r:id="rId8"/>
    <p:sldId id="261" r:id="rId9"/>
    <p:sldId id="265" r:id="rId10"/>
    <p:sldId id="258" r:id="rId11"/>
    <p:sldId id="259" r:id="rId12"/>
    <p:sldId id="260" r:id="rId13"/>
    <p:sldId id="351" r:id="rId14"/>
    <p:sldId id="266"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3" r:id="rId29"/>
    <p:sldId id="326" r:id="rId30"/>
    <p:sldId id="324"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59" r:id="rId53"/>
    <p:sldId id="356" r:id="rId54"/>
    <p:sldId id="35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B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22" autoAdjust="0"/>
  </p:normalViewPr>
  <p:slideViewPr>
    <p:cSldViewPr>
      <p:cViewPr>
        <p:scale>
          <a:sx n="100" d="100"/>
          <a:sy n="100" d="100"/>
        </p:scale>
        <p:origin x="-204" y="6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4.4864334902680401E-2"/>
          <c:w val="0.85050477378814693"/>
          <c:h val="0.67003182129033945"/>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17</c:v>
                </c:pt>
              </c:numCache>
            </c:numRef>
          </c:val>
        </c:ser>
        <c:ser>
          <c:idx val="1"/>
          <c:order val="1"/>
          <c:tx>
            <c:strRef>
              <c:f>Sheet1!$C$1</c:f>
              <c:strCache>
                <c:ptCount val="1"/>
                <c:pt idx="0">
                  <c:v>Ejecutadas</c:v>
                </c:pt>
              </c:strCache>
            </c:strRef>
          </c:tx>
          <c:spPr>
            <a:solidFill>
              <a:srgbClr val="0070C0"/>
            </a:solidFill>
          </c:spPr>
          <c:invertIfNegative val="0"/>
          <c:dLbls>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17</c:v>
                </c:pt>
              </c:numCache>
            </c:numRef>
          </c:val>
        </c:ser>
        <c:dLbls>
          <c:showLegendKey val="0"/>
          <c:showVal val="0"/>
          <c:showCatName val="0"/>
          <c:showSerName val="0"/>
          <c:showPercent val="0"/>
          <c:showBubbleSize val="0"/>
        </c:dLbls>
        <c:gapWidth val="75"/>
        <c:overlap val="-25"/>
        <c:axId val="52018176"/>
        <c:axId val="52025216"/>
      </c:barChart>
      <c:catAx>
        <c:axId val="52018176"/>
        <c:scaling>
          <c:orientation val="minMax"/>
        </c:scaling>
        <c:delete val="1"/>
        <c:axPos val="b"/>
        <c:majorTickMark val="none"/>
        <c:minorTickMark val="none"/>
        <c:tickLblPos val="nextTo"/>
        <c:crossAx val="52025216"/>
        <c:crosses val="autoZero"/>
        <c:auto val="1"/>
        <c:lblAlgn val="ctr"/>
        <c:lblOffset val="100"/>
        <c:noMultiLvlLbl val="0"/>
      </c:catAx>
      <c:valAx>
        <c:axId val="52025216"/>
        <c:scaling>
          <c:orientation val="minMax"/>
        </c:scaling>
        <c:delete val="1"/>
        <c:axPos val="l"/>
        <c:numFmt formatCode="General" sourceLinked="1"/>
        <c:majorTickMark val="none"/>
        <c:minorTickMark val="none"/>
        <c:tickLblPos val="nextTo"/>
        <c:crossAx val="52018176"/>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0.10192854349437605"/>
          <c:w val="0.85050477378814693"/>
          <c:h val="0.61296749309641019"/>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13</c:v>
                </c:pt>
              </c:numCache>
            </c:numRef>
          </c:val>
        </c:ser>
        <c:ser>
          <c:idx val="1"/>
          <c:order val="1"/>
          <c:tx>
            <c:strRef>
              <c:f>Sheet1!$C$1</c:f>
              <c:strCache>
                <c:ptCount val="1"/>
                <c:pt idx="0">
                  <c:v>Ejecutadas</c:v>
                </c:pt>
              </c:strCache>
            </c:strRef>
          </c:tx>
          <c:spPr>
            <a:solidFill>
              <a:srgbClr val="0070C0"/>
            </a:solidFill>
          </c:spPr>
          <c:invertIfNegative val="0"/>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13</c:v>
                </c:pt>
              </c:numCache>
            </c:numRef>
          </c:val>
        </c:ser>
        <c:dLbls>
          <c:showLegendKey val="0"/>
          <c:showVal val="0"/>
          <c:showCatName val="0"/>
          <c:showSerName val="0"/>
          <c:showPercent val="0"/>
          <c:showBubbleSize val="0"/>
        </c:dLbls>
        <c:gapWidth val="75"/>
        <c:overlap val="-25"/>
        <c:axId val="52443392"/>
        <c:axId val="52454528"/>
      </c:barChart>
      <c:catAx>
        <c:axId val="52443392"/>
        <c:scaling>
          <c:orientation val="minMax"/>
        </c:scaling>
        <c:delete val="1"/>
        <c:axPos val="b"/>
        <c:majorTickMark val="none"/>
        <c:minorTickMark val="none"/>
        <c:tickLblPos val="nextTo"/>
        <c:crossAx val="52454528"/>
        <c:crosses val="autoZero"/>
        <c:auto val="1"/>
        <c:lblAlgn val="ctr"/>
        <c:lblOffset val="100"/>
        <c:noMultiLvlLbl val="0"/>
      </c:catAx>
      <c:valAx>
        <c:axId val="52454528"/>
        <c:scaling>
          <c:orientation val="minMax"/>
        </c:scaling>
        <c:delete val="1"/>
        <c:axPos val="l"/>
        <c:numFmt formatCode="General" sourceLinked="1"/>
        <c:majorTickMark val="none"/>
        <c:minorTickMark val="none"/>
        <c:tickLblPos val="nextTo"/>
        <c:crossAx val="52443392"/>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0.10192854349437605"/>
          <c:w val="0.85050477378814693"/>
          <c:h val="0.61296749309641019"/>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14</c:v>
                </c:pt>
              </c:numCache>
            </c:numRef>
          </c:val>
        </c:ser>
        <c:ser>
          <c:idx val="1"/>
          <c:order val="1"/>
          <c:tx>
            <c:strRef>
              <c:f>Sheet1!$C$1</c:f>
              <c:strCache>
                <c:ptCount val="1"/>
                <c:pt idx="0">
                  <c:v>Ejecutadas</c:v>
                </c:pt>
              </c:strCache>
            </c:strRef>
          </c:tx>
          <c:spPr>
            <a:solidFill>
              <a:srgbClr val="0070C0"/>
            </a:solidFill>
          </c:spPr>
          <c:invertIfNegative val="0"/>
          <c:dLbls>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14</c:v>
                </c:pt>
              </c:numCache>
            </c:numRef>
          </c:val>
        </c:ser>
        <c:dLbls>
          <c:showLegendKey val="0"/>
          <c:showVal val="0"/>
          <c:showCatName val="0"/>
          <c:showSerName val="0"/>
          <c:showPercent val="0"/>
          <c:showBubbleSize val="0"/>
        </c:dLbls>
        <c:gapWidth val="75"/>
        <c:overlap val="-25"/>
        <c:axId val="40395904"/>
        <c:axId val="88129536"/>
      </c:barChart>
      <c:catAx>
        <c:axId val="40395904"/>
        <c:scaling>
          <c:orientation val="minMax"/>
        </c:scaling>
        <c:delete val="1"/>
        <c:axPos val="b"/>
        <c:majorTickMark val="none"/>
        <c:minorTickMark val="none"/>
        <c:tickLblPos val="nextTo"/>
        <c:crossAx val="88129536"/>
        <c:crosses val="autoZero"/>
        <c:auto val="1"/>
        <c:lblAlgn val="ctr"/>
        <c:lblOffset val="100"/>
        <c:noMultiLvlLbl val="0"/>
      </c:catAx>
      <c:valAx>
        <c:axId val="88129536"/>
        <c:scaling>
          <c:orientation val="minMax"/>
        </c:scaling>
        <c:delete val="1"/>
        <c:axPos val="l"/>
        <c:numFmt formatCode="General" sourceLinked="1"/>
        <c:majorTickMark val="none"/>
        <c:minorTickMark val="none"/>
        <c:tickLblPos val="nextTo"/>
        <c:crossAx val="40395904"/>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0.10192854349437605"/>
          <c:w val="0.85050477378814693"/>
          <c:h val="0.61296749309641019"/>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tx>
                <c:rich>
                  <a:bodyPr/>
                  <a:lstStyle/>
                  <a:p>
                    <a:r>
                      <a:rPr lang="en-US" dirty="0" smtClean="0"/>
                      <a:t>12</a:t>
                    </a:r>
                    <a:endParaRPr lang="en-US" dirty="0"/>
                  </a:p>
                </c:rich>
              </c:tx>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11</c:v>
                </c:pt>
              </c:numCache>
            </c:numRef>
          </c:val>
        </c:ser>
        <c:ser>
          <c:idx val="1"/>
          <c:order val="1"/>
          <c:tx>
            <c:strRef>
              <c:f>Sheet1!$C$1</c:f>
              <c:strCache>
                <c:ptCount val="1"/>
                <c:pt idx="0">
                  <c:v>Ejecutadas</c:v>
                </c:pt>
              </c:strCache>
            </c:strRef>
          </c:tx>
          <c:spPr>
            <a:solidFill>
              <a:srgbClr val="0070C0"/>
            </a:solidFill>
          </c:spPr>
          <c:invertIfNegative val="0"/>
          <c:dLbls>
            <c:dLbl>
              <c:idx val="0"/>
              <c:tx>
                <c:rich>
                  <a:bodyPr/>
                  <a:lstStyle/>
                  <a:p>
                    <a:r>
                      <a:rPr lang="en-US" dirty="0" smtClean="0"/>
                      <a:t>12</a:t>
                    </a:r>
                    <a:endParaRPr lang="en-US" dirty="0"/>
                  </a:p>
                </c:rich>
              </c:tx>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11</c:v>
                </c:pt>
              </c:numCache>
            </c:numRef>
          </c:val>
        </c:ser>
        <c:dLbls>
          <c:showLegendKey val="0"/>
          <c:showVal val="0"/>
          <c:showCatName val="0"/>
          <c:showSerName val="0"/>
          <c:showPercent val="0"/>
          <c:showBubbleSize val="0"/>
        </c:dLbls>
        <c:gapWidth val="75"/>
        <c:overlap val="-25"/>
        <c:axId val="52547584"/>
        <c:axId val="52550272"/>
      </c:barChart>
      <c:catAx>
        <c:axId val="52547584"/>
        <c:scaling>
          <c:orientation val="minMax"/>
        </c:scaling>
        <c:delete val="1"/>
        <c:axPos val="b"/>
        <c:majorTickMark val="none"/>
        <c:minorTickMark val="none"/>
        <c:tickLblPos val="nextTo"/>
        <c:crossAx val="52550272"/>
        <c:crosses val="autoZero"/>
        <c:auto val="1"/>
        <c:lblAlgn val="ctr"/>
        <c:lblOffset val="100"/>
        <c:noMultiLvlLbl val="0"/>
      </c:catAx>
      <c:valAx>
        <c:axId val="52550272"/>
        <c:scaling>
          <c:orientation val="minMax"/>
        </c:scaling>
        <c:delete val="1"/>
        <c:axPos val="l"/>
        <c:numFmt formatCode="General" sourceLinked="1"/>
        <c:majorTickMark val="none"/>
        <c:minorTickMark val="none"/>
        <c:tickLblPos val="nextTo"/>
        <c:crossAx val="52547584"/>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0.10192854349437605"/>
          <c:w val="0.85050477378814693"/>
          <c:h val="0.61296749309641019"/>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12</c:v>
                </c:pt>
              </c:numCache>
            </c:numRef>
          </c:val>
        </c:ser>
        <c:ser>
          <c:idx val="1"/>
          <c:order val="1"/>
          <c:tx>
            <c:strRef>
              <c:f>Sheet1!$C$1</c:f>
              <c:strCache>
                <c:ptCount val="1"/>
                <c:pt idx="0">
                  <c:v>Ejecutadas</c:v>
                </c:pt>
              </c:strCache>
            </c:strRef>
          </c:tx>
          <c:spPr>
            <a:solidFill>
              <a:srgbClr val="0070C0"/>
            </a:solidFill>
          </c:spPr>
          <c:invertIfNegative val="0"/>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12</c:v>
                </c:pt>
              </c:numCache>
            </c:numRef>
          </c:val>
        </c:ser>
        <c:dLbls>
          <c:showLegendKey val="0"/>
          <c:showVal val="0"/>
          <c:showCatName val="0"/>
          <c:showSerName val="0"/>
          <c:showPercent val="0"/>
          <c:showBubbleSize val="0"/>
        </c:dLbls>
        <c:gapWidth val="75"/>
        <c:overlap val="-25"/>
        <c:axId val="99576448"/>
        <c:axId val="99591680"/>
      </c:barChart>
      <c:catAx>
        <c:axId val="99576448"/>
        <c:scaling>
          <c:orientation val="minMax"/>
        </c:scaling>
        <c:delete val="1"/>
        <c:axPos val="b"/>
        <c:majorTickMark val="none"/>
        <c:minorTickMark val="none"/>
        <c:tickLblPos val="nextTo"/>
        <c:crossAx val="99591680"/>
        <c:crosses val="autoZero"/>
        <c:auto val="1"/>
        <c:lblAlgn val="ctr"/>
        <c:lblOffset val="100"/>
        <c:noMultiLvlLbl val="0"/>
      </c:catAx>
      <c:valAx>
        <c:axId val="99591680"/>
        <c:scaling>
          <c:orientation val="minMax"/>
        </c:scaling>
        <c:delete val="1"/>
        <c:axPos val="l"/>
        <c:numFmt formatCode="General" sourceLinked="1"/>
        <c:majorTickMark val="none"/>
        <c:minorTickMark val="none"/>
        <c:tickLblPos val="nextTo"/>
        <c:crossAx val="99576448"/>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0.10192854349437605"/>
          <c:w val="0.85050477378814693"/>
          <c:h val="0.61296749309641019"/>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tx>
                <c:rich>
                  <a:bodyPr/>
                  <a:lstStyle/>
                  <a:p>
                    <a:r>
                      <a:rPr lang="en-US" dirty="0" smtClean="0"/>
                      <a:t>68</a:t>
                    </a:r>
                    <a:endParaRPr lang="en-US" dirty="0"/>
                  </a:p>
                </c:rich>
              </c:tx>
              <c:dLblPos val="ctr"/>
              <c:showLegendKey val="0"/>
              <c:showVal val="1"/>
              <c:showCatName val="0"/>
              <c:showSerName val="0"/>
              <c:showPercent val="0"/>
              <c:showBubbleSize val="0"/>
            </c:dLbl>
            <c:txPr>
              <a:bodyPr/>
              <a:lstStyle/>
              <a:p>
                <a:pPr>
                  <a:defRPr sz="1600"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67</c:v>
                </c:pt>
              </c:numCache>
            </c:numRef>
          </c:val>
        </c:ser>
        <c:ser>
          <c:idx val="1"/>
          <c:order val="1"/>
          <c:tx>
            <c:strRef>
              <c:f>Sheet1!$C$1</c:f>
              <c:strCache>
                <c:ptCount val="1"/>
                <c:pt idx="0">
                  <c:v>Ejecutadas</c:v>
                </c:pt>
              </c:strCache>
            </c:strRef>
          </c:tx>
          <c:spPr>
            <a:solidFill>
              <a:srgbClr val="0070C0"/>
            </a:solidFill>
          </c:spPr>
          <c:invertIfNegative val="0"/>
          <c:dLbls>
            <c:dLbl>
              <c:idx val="0"/>
              <c:tx>
                <c:rich>
                  <a:bodyPr/>
                  <a:lstStyle/>
                  <a:p>
                    <a:r>
                      <a:rPr lang="en-US" smtClean="0"/>
                      <a:t>68</a:t>
                    </a:r>
                    <a:endParaRPr lang="en-US"/>
                  </a:p>
                </c:rich>
              </c:tx>
              <c:dLblPos val="ctr"/>
              <c:showLegendKey val="0"/>
              <c:showVal val="1"/>
              <c:showCatName val="0"/>
              <c:showSerName val="0"/>
              <c:showPercent val="0"/>
              <c:showBubbleSize val="0"/>
            </c:dLbl>
            <c:txPr>
              <a:bodyPr/>
              <a:lstStyle/>
              <a:p>
                <a:pPr>
                  <a:defRPr sz="1600" b="1">
                    <a:solidFill>
                      <a:schemeClr val="bg1"/>
                    </a:solidFill>
                    <a:effectLst>
                      <a:outerShdw blurRad="38100" dist="38100" dir="2700000" algn="tl">
                        <a:srgbClr val="000000">
                          <a:alpha val="43137"/>
                        </a:srgbClr>
                      </a:outerShdw>
                    </a:effectLst>
                  </a:defRPr>
                </a:pPr>
                <a:endParaRPr lang="en-US"/>
              </a:p>
            </c:txPr>
            <c:dLblPos val="ctr"/>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67</c:v>
                </c:pt>
              </c:numCache>
            </c:numRef>
          </c:val>
        </c:ser>
        <c:dLbls>
          <c:showLegendKey val="0"/>
          <c:showVal val="0"/>
          <c:showCatName val="0"/>
          <c:showSerName val="0"/>
          <c:showPercent val="0"/>
          <c:showBubbleSize val="0"/>
        </c:dLbls>
        <c:gapWidth val="75"/>
        <c:overlap val="-25"/>
        <c:axId val="100836480"/>
        <c:axId val="100855808"/>
      </c:barChart>
      <c:catAx>
        <c:axId val="100836480"/>
        <c:scaling>
          <c:orientation val="minMax"/>
        </c:scaling>
        <c:delete val="1"/>
        <c:axPos val="b"/>
        <c:majorTickMark val="none"/>
        <c:minorTickMark val="none"/>
        <c:tickLblPos val="nextTo"/>
        <c:crossAx val="100855808"/>
        <c:crosses val="autoZero"/>
        <c:auto val="1"/>
        <c:lblAlgn val="ctr"/>
        <c:lblOffset val="100"/>
        <c:noMultiLvlLbl val="0"/>
      </c:catAx>
      <c:valAx>
        <c:axId val="100855808"/>
        <c:scaling>
          <c:orientation val="minMax"/>
        </c:scaling>
        <c:delete val="1"/>
        <c:axPos val="l"/>
        <c:numFmt formatCode="General" sourceLinked="1"/>
        <c:majorTickMark val="none"/>
        <c:minorTickMark val="none"/>
        <c:tickLblPos val="nextTo"/>
        <c:crossAx val="100836480"/>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0.10192854349437605"/>
          <c:w val="0.85050477378814693"/>
          <c:h val="0.61296749309641019"/>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3</c:v>
                </c:pt>
              </c:numCache>
            </c:numRef>
          </c:val>
        </c:ser>
        <c:ser>
          <c:idx val="1"/>
          <c:order val="1"/>
          <c:tx>
            <c:strRef>
              <c:f>Sheet1!$C$1</c:f>
              <c:strCache>
                <c:ptCount val="1"/>
                <c:pt idx="0">
                  <c:v>Ejecutadas</c:v>
                </c:pt>
              </c:strCache>
            </c:strRef>
          </c:tx>
          <c:spPr>
            <a:solidFill>
              <a:srgbClr val="0070C0"/>
            </a:solidFill>
          </c:spPr>
          <c:invertIfNegative val="0"/>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3</c:v>
                </c:pt>
              </c:numCache>
            </c:numRef>
          </c:val>
        </c:ser>
        <c:dLbls>
          <c:showLegendKey val="0"/>
          <c:showVal val="0"/>
          <c:showCatName val="0"/>
          <c:showSerName val="0"/>
          <c:showPercent val="0"/>
          <c:showBubbleSize val="0"/>
        </c:dLbls>
        <c:gapWidth val="75"/>
        <c:overlap val="-25"/>
        <c:axId val="51757440"/>
        <c:axId val="51760128"/>
      </c:barChart>
      <c:catAx>
        <c:axId val="51757440"/>
        <c:scaling>
          <c:orientation val="minMax"/>
        </c:scaling>
        <c:delete val="1"/>
        <c:axPos val="b"/>
        <c:majorTickMark val="none"/>
        <c:minorTickMark val="none"/>
        <c:tickLblPos val="nextTo"/>
        <c:crossAx val="51760128"/>
        <c:crosses val="autoZero"/>
        <c:auto val="1"/>
        <c:lblAlgn val="ctr"/>
        <c:lblOffset val="100"/>
        <c:noMultiLvlLbl val="0"/>
      </c:catAx>
      <c:valAx>
        <c:axId val="51760128"/>
        <c:scaling>
          <c:orientation val="minMax"/>
        </c:scaling>
        <c:delete val="1"/>
        <c:axPos val="l"/>
        <c:numFmt formatCode="General" sourceLinked="1"/>
        <c:majorTickMark val="none"/>
        <c:minorTickMark val="none"/>
        <c:tickLblPos val="nextTo"/>
        <c:crossAx val="51757440"/>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0.10192854349437605"/>
          <c:w val="0.85050477378814693"/>
          <c:h val="0.61296749309641019"/>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9</c:v>
                </c:pt>
              </c:numCache>
            </c:numRef>
          </c:val>
        </c:ser>
        <c:ser>
          <c:idx val="1"/>
          <c:order val="1"/>
          <c:tx>
            <c:strRef>
              <c:f>Sheet1!$C$1</c:f>
              <c:strCache>
                <c:ptCount val="1"/>
                <c:pt idx="0">
                  <c:v>Ejecutadas</c:v>
                </c:pt>
              </c:strCache>
            </c:strRef>
          </c:tx>
          <c:spPr>
            <a:solidFill>
              <a:srgbClr val="0070C0"/>
            </a:solidFill>
          </c:spPr>
          <c:invertIfNegative val="0"/>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9</c:v>
                </c:pt>
              </c:numCache>
            </c:numRef>
          </c:val>
        </c:ser>
        <c:dLbls>
          <c:showLegendKey val="0"/>
          <c:showVal val="0"/>
          <c:showCatName val="0"/>
          <c:showSerName val="0"/>
          <c:showPercent val="0"/>
          <c:showBubbleSize val="0"/>
        </c:dLbls>
        <c:gapWidth val="75"/>
        <c:overlap val="-25"/>
        <c:axId val="51817472"/>
        <c:axId val="51820416"/>
      </c:barChart>
      <c:catAx>
        <c:axId val="51817472"/>
        <c:scaling>
          <c:orientation val="minMax"/>
        </c:scaling>
        <c:delete val="1"/>
        <c:axPos val="b"/>
        <c:majorTickMark val="none"/>
        <c:minorTickMark val="none"/>
        <c:tickLblPos val="nextTo"/>
        <c:crossAx val="51820416"/>
        <c:crosses val="autoZero"/>
        <c:auto val="1"/>
        <c:lblAlgn val="ctr"/>
        <c:lblOffset val="100"/>
        <c:noMultiLvlLbl val="0"/>
      </c:catAx>
      <c:valAx>
        <c:axId val="51820416"/>
        <c:scaling>
          <c:orientation val="minMax"/>
        </c:scaling>
        <c:delete val="1"/>
        <c:axPos val="l"/>
        <c:numFmt formatCode="General" sourceLinked="1"/>
        <c:majorTickMark val="none"/>
        <c:minorTickMark val="none"/>
        <c:tickLblPos val="nextTo"/>
        <c:crossAx val="51817472"/>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47613105926522E-2"/>
          <c:y val="0.10192854349437605"/>
          <c:w val="0.85050477378814693"/>
          <c:h val="0.61296749309641019"/>
        </c:manualLayout>
      </c:layout>
      <c:barChart>
        <c:barDir val="col"/>
        <c:grouping val="clustered"/>
        <c:varyColors val="0"/>
        <c:ser>
          <c:idx val="0"/>
          <c:order val="0"/>
          <c:tx>
            <c:strRef>
              <c:f>Sheet1!$B$1</c:f>
              <c:strCache>
                <c:ptCount val="1"/>
                <c:pt idx="0">
                  <c:v>Programadas</c:v>
                </c:pt>
              </c:strCache>
            </c:strRef>
          </c:tx>
          <c:invertIfNegative val="0"/>
          <c:dPt>
            <c:idx val="0"/>
            <c:invertIfNegative val="0"/>
            <c:bubble3D val="0"/>
            <c:spPr>
              <a:solidFill>
                <a:schemeClr val="accent6">
                  <a:lumMod val="75000"/>
                </a:schemeClr>
              </a:solidFill>
            </c:spPr>
          </c:dPt>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dLblPos val="ctr"/>
            <c:showLegendKey val="0"/>
            <c:showVal val="0"/>
            <c:showCatName val="0"/>
            <c:showSerName val="0"/>
            <c:showPercent val="0"/>
            <c:showBubbleSize val="0"/>
          </c:dLbls>
          <c:cat>
            <c:strRef>
              <c:f>Sheet1!$A$2</c:f>
              <c:strCache>
                <c:ptCount val="1"/>
                <c:pt idx="0">
                  <c:v>Mesa 1</c:v>
                </c:pt>
              </c:strCache>
            </c:strRef>
          </c:cat>
          <c:val>
            <c:numRef>
              <c:f>Sheet1!$B$2</c:f>
              <c:numCache>
                <c:formatCode>General</c:formatCode>
                <c:ptCount val="1"/>
                <c:pt idx="0">
                  <c:v>5</c:v>
                </c:pt>
              </c:numCache>
            </c:numRef>
          </c:val>
        </c:ser>
        <c:ser>
          <c:idx val="1"/>
          <c:order val="1"/>
          <c:tx>
            <c:strRef>
              <c:f>Sheet1!$C$1</c:f>
              <c:strCache>
                <c:ptCount val="1"/>
                <c:pt idx="0">
                  <c:v>Ejecutadas</c:v>
                </c:pt>
              </c:strCache>
            </c:strRef>
          </c:tx>
          <c:spPr>
            <a:solidFill>
              <a:srgbClr val="0070C0"/>
            </a:solidFill>
          </c:spPr>
          <c:invertIfNegative val="0"/>
          <c:dLbls>
            <c:dLbl>
              <c:idx val="0"/>
              <c:dLblPos val="ctr"/>
              <c:showLegendKey val="0"/>
              <c:showVal val="1"/>
              <c:showCatName val="0"/>
              <c:showSerName val="0"/>
              <c:showPercent val="0"/>
              <c:showBubbleSize val="0"/>
            </c:dLbl>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strRef>
              <c:f>Sheet1!$A$2</c:f>
              <c:strCache>
                <c:ptCount val="1"/>
                <c:pt idx="0">
                  <c:v>Mesa 1</c:v>
                </c:pt>
              </c:strCache>
            </c:strRef>
          </c:cat>
          <c:val>
            <c:numRef>
              <c:f>Sheet1!$C$2</c:f>
              <c:numCache>
                <c:formatCode>General</c:formatCode>
                <c:ptCount val="1"/>
                <c:pt idx="0">
                  <c:v>5</c:v>
                </c:pt>
              </c:numCache>
            </c:numRef>
          </c:val>
        </c:ser>
        <c:dLbls>
          <c:showLegendKey val="0"/>
          <c:showVal val="0"/>
          <c:showCatName val="0"/>
          <c:showSerName val="0"/>
          <c:showPercent val="0"/>
          <c:showBubbleSize val="0"/>
        </c:dLbls>
        <c:gapWidth val="75"/>
        <c:overlap val="-25"/>
        <c:axId val="51894144"/>
        <c:axId val="51921664"/>
      </c:barChart>
      <c:catAx>
        <c:axId val="51894144"/>
        <c:scaling>
          <c:orientation val="minMax"/>
        </c:scaling>
        <c:delete val="1"/>
        <c:axPos val="b"/>
        <c:majorTickMark val="none"/>
        <c:minorTickMark val="none"/>
        <c:tickLblPos val="nextTo"/>
        <c:crossAx val="51921664"/>
        <c:crosses val="autoZero"/>
        <c:auto val="1"/>
        <c:lblAlgn val="ctr"/>
        <c:lblOffset val="100"/>
        <c:noMultiLvlLbl val="0"/>
      </c:catAx>
      <c:valAx>
        <c:axId val="51921664"/>
        <c:scaling>
          <c:orientation val="minMax"/>
        </c:scaling>
        <c:delete val="1"/>
        <c:axPos val="l"/>
        <c:numFmt formatCode="General" sourceLinked="1"/>
        <c:majorTickMark val="none"/>
        <c:minorTickMark val="none"/>
        <c:tickLblPos val="nextTo"/>
        <c:crossAx val="51894144"/>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C9A89-AD90-42AC-A800-A380C9D79685}"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AD30722B-DA5A-4AD5-BC58-117020F79B4C}">
      <dgm:prSet phldrT="[Text]" custT="1"/>
      <dgm:spPr/>
      <dgm:t>
        <a:bodyPr/>
        <a:lstStyle/>
        <a:p>
          <a:r>
            <a:rPr lang="en-US" sz="2400" b="1" dirty="0" smtClean="0">
              <a:effectLst>
                <a:outerShdw blurRad="38100" dist="38100" dir="2700000" algn="tl">
                  <a:srgbClr val="000000">
                    <a:alpha val="43137"/>
                  </a:srgbClr>
                </a:outerShdw>
              </a:effectLst>
              <a:latin typeface="Tw Cen MT" pitchFamily="34" charset="0"/>
            </a:rPr>
            <a:t>Consultas Provinciales</a:t>
          </a:r>
          <a:endParaRPr lang="en-US" sz="2400" b="1" dirty="0">
            <a:effectLst>
              <a:outerShdw blurRad="38100" dist="38100" dir="2700000" algn="tl">
                <a:srgbClr val="000000">
                  <a:alpha val="43137"/>
                </a:srgbClr>
              </a:outerShdw>
            </a:effectLst>
            <a:latin typeface="Tw Cen MT" pitchFamily="34" charset="0"/>
          </a:endParaRPr>
        </a:p>
      </dgm:t>
    </dgm:pt>
    <dgm:pt modelId="{B6C86C6E-A0FA-4170-A828-E0F1D0049BC4}" type="parTrans" cxnId="{A6E1F967-7368-4579-94D8-A44182F89075}">
      <dgm:prSet/>
      <dgm:spPr/>
      <dgm:t>
        <a:bodyPr/>
        <a:lstStyle/>
        <a:p>
          <a:endParaRPr lang="en-US">
            <a:latin typeface="Tw Cen MT" pitchFamily="34" charset="0"/>
          </a:endParaRPr>
        </a:p>
      </dgm:t>
    </dgm:pt>
    <dgm:pt modelId="{51CE846B-CC1C-4825-B729-40523D742274}" type="sibTrans" cxnId="{A6E1F967-7368-4579-94D8-A44182F89075}">
      <dgm:prSet/>
      <dgm:spPr/>
      <dgm:t>
        <a:bodyPr/>
        <a:lstStyle/>
        <a:p>
          <a:endParaRPr lang="en-US">
            <a:latin typeface="Tw Cen MT" pitchFamily="34" charset="0"/>
          </a:endParaRPr>
        </a:p>
      </dgm:t>
    </dgm:pt>
    <dgm:pt modelId="{D490C29D-20E7-4B4C-9F5F-51EEC1467870}">
      <dgm:prSet phldrT="[Text]" custT="1"/>
      <dgm:spPr/>
      <dgm:t>
        <a:bodyPr/>
        <a:lstStyle/>
        <a:p>
          <a:r>
            <a:rPr lang="es-DO" sz="2400" b="1" dirty="0" smtClean="0">
              <a:latin typeface="Tw Cen MT" pitchFamily="34" charset="0"/>
            </a:rPr>
            <a:t>Encuentros Regionales</a:t>
          </a:r>
          <a:endParaRPr lang="en-US" sz="2400" dirty="0">
            <a:latin typeface="Tw Cen MT" pitchFamily="34" charset="0"/>
          </a:endParaRPr>
        </a:p>
      </dgm:t>
    </dgm:pt>
    <dgm:pt modelId="{1736FE79-1DD6-47F3-A42F-ECA42A27A67C}" type="parTrans" cxnId="{1AAA2191-544E-48A0-98CA-84BCEDC3A702}">
      <dgm:prSet/>
      <dgm:spPr/>
      <dgm:t>
        <a:bodyPr/>
        <a:lstStyle/>
        <a:p>
          <a:endParaRPr lang="en-US">
            <a:latin typeface="Tw Cen MT" pitchFamily="34" charset="0"/>
          </a:endParaRPr>
        </a:p>
      </dgm:t>
    </dgm:pt>
    <dgm:pt modelId="{00437C4A-6103-4EF3-B650-BBF9BDDC945C}" type="sibTrans" cxnId="{1AAA2191-544E-48A0-98CA-84BCEDC3A702}">
      <dgm:prSet/>
      <dgm:spPr/>
      <dgm:t>
        <a:bodyPr/>
        <a:lstStyle/>
        <a:p>
          <a:endParaRPr lang="en-US">
            <a:latin typeface="Tw Cen MT" pitchFamily="34" charset="0"/>
          </a:endParaRPr>
        </a:p>
      </dgm:t>
    </dgm:pt>
    <dgm:pt modelId="{354AD749-DE42-442A-A384-B98DDDDA85F9}">
      <dgm:prSet phldrT="[Text]" custT="1"/>
      <dgm:spPr/>
      <dgm:t>
        <a:bodyPr/>
        <a:lstStyle/>
        <a:p>
          <a:r>
            <a:rPr lang="es-DO" sz="2400" b="1" dirty="0" smtClean="0">
              <a:latin typeface="Tw Cen MT" pitchFamily="34" charset="0"/>
            </a:rPr>
            <a:t>Mesas de Trabajo</a:t>
          </a:r>
          <a:endParaRPr lang="en-US" sz="2400" dirty="0">
            <a:latin typeface="Tw Cen MT" pitchFamily="34" charset="0"/>
          </a:endParaRPr>
        </a:p>
      </dgm:t>
    </dgm:pt>
    <dgm:pt modelId="{31A2CD03-C478-451B-B6D4-F2892ECE6ACE}" type="parTrans" cxnId="{4A7CC625-2AED-41BB-AD30-015ECE156A82}">
      <dgm:prSet/>
      <dgm:spPr/>
      <dgm:t>
        <a:bodyPr/>
        <a:lstStyle/>
        <a:p>
          <a:endParaRPr lang="en-US">
            <a:latin typeface="Tw Cen MT" pitchFamily="34" charset="0"/>
          </a:endParaRPr>
        </a:p>
      </dgm:t>
    </dgm:pt>
    <dgm:pt modelId="{637104E7-C4E3-414A-9CAD-34E95FF92122}" type="sibTrans" cxnId="{4A7CC625-2AED-41BB-AD30-015ECE156A82}">
      <dgm:prSet/>
      <dgm:spPr/>
      <dgm:t>
        <a:bodyPr/>
        <a:lstStyle/>
        <a:p>
          <a:endParaRPr lang="en-US">
            <a:latin typeface="Tw Cen MT" pitchFamily="34" charset="0"/>
          </a:endParaRPr>
        </a:p>
      </dgm:t>
    </dgm:pt>
    <dgm:pt modelId="{79FB6809-CF69-43C0-ACB2-2B63766A78B1}">
      <dgm:prSet custT="1"/>
      <dgm:spPr/>
      <dgm:t>
        <a:bodyPr/>
        <a:lstStyle/>
        <a:p>
          <a:r>
            <a:rPr lang="es-DO" sz="2400" b="1" dirty="0" smtClean="0">
              <a:latin typeface="Tw Cen MT" pitchFamily="34" charset="0"/>
            </a:rPr>
            <a:t>Convención Empresarial Nacional</a:t>
          </a:r>
          <a:endParaRPr lang="en-US" sz="2400" dirty="0">
            <a:latin typeface="Tw Cen MT" pitchFamily="34" charset="0"/>
          </a:endParaRPr>
        </a:p>
      </dgm:t>
    </dgm:pt>
    <dgm:pt modelId="{1128BCBA-4628-45D6-A6CD-DBD4AA6BA789}" type="parTrans" cxnId="{C684CD5C-BA61-43EC-9F6F-A1852BA10EE9}">
      <dgm:prSet/>
      <dgm:spPr/>
      <dgm:t>
        <a:bodyPr/>
        <a:lstStyle/>
        <a:p>
          <a:endParaRPr lang="en-US">
            <a:latin typeface="Tw Cen MT" pitchFamily="34" charset="0"/>
          </a:endParaRPr>
        </a:p>
      </dgm:t>
    </dgm:pt>
    <dgm:pt modelId="{E12B86DA-756A-4DD5-BD30-167AA62656D3}" type="sibTrans" cxnId="{C684CD5C-BA61-43EC-9F6F-A1852BA10EE9}">
      <dgm:prSet/>
      <dgm:spPr/>
      <dgm:t>
        <a:bodyPr/>
        <a:lstStyle/>
        <a:p>
          <a:endParaRPr lang="en-US">
            <a:latin typeface="Tw Cen MT" pitchFamily="34" charset="0"/>
          </a:endParaRPr>
        </a:p>
      </dgm:t>
    </dgm:pt>
    <dgm:pt modelId="{00D30B2A-7BB1-456B-BD78-27E13BDAFD24}">
      <dgm:prSet custT="1"/>
      <dgm:spPr/>
      <dgm:t>
        <a:bodyPr/>
        <a:lstStyle/>
        <a:p>
          <a:r>
            <a:rPr lang="es-DO" sz="1600" dirty="0" smtClean="0">
              <a:latin typeface="Tw Cen MT" pitchFamily="34" charset="0"/>
            </a:rPr>
            <a:t>Visitas  que permiten recoger el </a:t>
          </a:r>
          <a:r>
            <a:rPr lang="es-DO" sz="1600" b="1" dirty="0" smtClean="0">
              <a:latin typeface="Tw Cen MT" pitchFamily="34" charset="0"/>
            </a:rPr>
            <a:t>sentir de todo el empresariado</a:t>
          </a:r>
          <a:r>
            <a:rPr lang="es-DO" sz="1600" dirty="0" smtClean="0">
              <a:latin typeface="Tw Cen MT" pitchFamily="34" charset="0"/>
            </a:rPr>
            <a:t> sobre los temas más relevantes del sector a través del Formulario de Consulta Nacional.</a:t>
          </a:r>
          <a:endParaRPr lang="en-US" sz="1600" dirty="0">
            <a:latin typeface="Tw Cen MT" pitchFamily="34" charset="0"/>
          </a:endParaRPr>
        </a:p>
      </dgm:t>
    </dgm:pt>
    <dgm:pt modelId="{075AD7AE-035C-43DC-A501-69335EAC249A}" type="parTrans" cxnId="{976D489D-4017-4819-9929-C6CB447256E0}">
      <dgm:prSet/>
      <dgm:spPr/>
      <dgm:t>
        <a:bodyPr/>
        <a:lstStyle/>
        <a:p>
          <a:endParaRPr lang="en-US">
            <a:latin typeface="Tw Cen MT" pitchFamily="34" charset="0"/>
          </a:endParaRPr>
        </a:p>
      </dgm:t>
    </dgm:pt>
    <dgm:pt modelId="{2BDC0CF4-FE45-4D40-836E-620C35891725}" type="sibTrans" cxnId="{976D489D-4017-4819-9929-C6CB447256E0}">
      <dgm:prSet/>
      <dgm:spPr/>
      <dgm:t>
        <a:bodyPr/>
        <a:lstStyle/>
        <a:p>
          <a:endParaRPr lang="en-US">
            <a:latin typeface="Tw Cen MT" pitchFamily="34" charset="0"/>
          </a:endParaRPr>
        </a:p>
      </dgm:t>
    </dgm:pt>
    <dgm:pt modelId="{B4350108-946B-438E-AB49-8CFDB4BDAE50}">
      <dgm:prSet custT="1"/>
      <dgm:spPr/>
      <dgm:t>
        <a:bodyPr/>
        <a:lstStyle/>
        <a:p>
          <a:r>
            <a:rPr lang="es-DO" sz="1600" dirty="0" smtClean="0">
              <a:latin typeface="Tw Cen MT" pitchFamily="34" charset="0"/>
            </a:rPr>
            <a:t>Mini convenciones que permiten la </a:t>
          </a:r>
          <a:r>
            <a:rPr lang="es-DO" sz="1600" b="1" dirty="0" smtClean="0">
              <a:latin typeface="Tw Cen MT" pitchFamily="34" charset="0"/>
            </a:rPr>
            <a:t>interacción cara a cara</a:t>
          </a:r>
          <a:r>
            <a:rPr lang="es-DO" sz="1600" dirty="0" smtClean="0">
              <a:latin typeface="Tw Cen MT" pitchFamily="34" charset="0"/>
            </a:rPr>
            <a:t> para conocer y analizar los principales retos que afronta el empresariado a nivel nacional. Encuentros: </a:t>
          </a:r>
          <a:r>
            <a:rPr lang="es-DO" sz="1600" b="1" dirty="0" smtClean="0">
              <a:latin typeface="Tw Cen MT" pitchFamily="34" charset="0"/>
            </a:rPr>
            <a:t>Santiago, Baní, San Francisco de Macorís y La Romana</a:t>
          </a:r>
          <a:r>
            <a:rPr lang="es-DO" sz="1600" dirty="0" smtClean="0">
              <a:latin typeface="Tw Cen MT" pitchFamily="34" charset="0"/>
            </a:rPr>
            <a:t>.</a:t>
          </a:r>
          <a:endParaRPr lang="en-US" sz="1600" dirty="0">
            <a:latin typeface="Tw Cen MT" pitchFamily="34" charset="0"/>
          </a:endParaRPr>
        </a:p>
      </dgm:t>
    </dgm:pt>
    <dgm:pt modelId="{FEB6C50E-0CBF-47C4-85BA-520C9FF85054}" type="parTrans" cxnId="{5922D8E9-3DD8-40B5-9D85-1A3F1BA2F054}">
      <dgm:prSet/>
      <dgm:spPr/>
      <dgm:t>
        <a:bodyPr/>
        <a:lstStyle/>
        <a:p>
          <a:endParaRPr lang="en-US">
            <a:latin typeface="Tw Cen MT" pitchFamily="34" charset="0"/>
          </a:endParaRPr>
        </a:p>
      </dgm:t>
    </dgm:pt>
    <dgm:pt modelId="{7700DDEB-C7F9-4DB6-A4F6-462C5CFF2B32}" type="sibTrans" cxnId="{5922D8E9-3DD8-40B5-9D85-1A3F1BA2F054}">
      <dgm:prSet/>
      <dgm:spPr/>
      <dgm:t>
        <a:bodyPr/>
        <a:lstStyle/>
        <a:p>
          <a:endParaRPr lang="en-US">
            <a:latin typeface="Tw Cen MT" pitchFamily="34" charset="0"/>
          </a:endParaRPr>
        </a:p>
      </dgm:t>
    </dgm:pt>
    <dgm:pt modelId="{C9F91C26-5AD1-44FA-BB9D-DCEC8E412530}">
      <dgm:prSet custT="1"/>
      <dgm:spPr/>
      <dgm:t>
        <a:bodyPr/>
        <a:lstStyle/>
        <a:p>
          <a:r>
            <a:rPr lang="es-DO" sz="1600" b="1" dirty="0" smtClean="0">
              <a:latin typeface="Tw Cen MT" pitchFamily="34" charset="0"/>
            </a:rPr>
            <a:t>Sesiones de trabajo </a:t>
          </a:r>
          <a:r>
            <a:rPr lang="es-DO" sz="1600" dirty="0" smtClean="0">
              <a:latin typeface="Tw Cen MT" pitchFamily="34" charset="0"/>
            </a:rPr>
            <a:t>con la participación colectiva del empresariado donde se </a:t>
          </a:r>
          <a:r>
            <a:rPr lang="es-DO" sz="1600" b="1" dirty="0" smtClean="0">
              <a:latin typeface="Tw Cen MT" pitchFamily="34" charset="0"/>
            </a:rPr>
            <a:t>discuten </a:t>
          </a:r>
          <a:r>
            <a:rPr lang="es-DO" sz="1600" dirty="0" smtClean="0">
              <a:latin typeface="Tw Cen MT" pitchFamily="34" charset="0"/>
            </a:rPr>
            <a:t>documentos de análisis de la situación actual</a:t>
          </a:r>
          <a:r>
            <a:rPr lang="es-DO" sz="1600" b="1" dirty="0" smtClean="0">
              <a:latin typeface="Tw Cen MT" pitchFamily="34" charset="0"/>
            </a:rPr>
            <a:t> </a:t>
          </a:r>
          <a:r>
            <a:rPr lang="es-DO" sz="1600" dirty="0" smtClean="0">
              <a:latin typeface="Tw Cen MT" pitchFamily="34" charset="0"/>
            </a:rPr>
            <a:t>y los  resultados de los encuentros previos para elaborar las </a:t>
          </a:r>
          <a:r>
            <a:rPr lang="es-DO" sz="1600" b="1" dirty="0" smtClean="0">
              <a:latin typeface="Tw Cen MT" pitchFamily="34" charset="0"/>
            </a:rPr>
            <a:t>propuestas  de solución.</a:t>
          </a:r>
          <a:endParaRPr lang="en-US" sz="1600" dirty="0">
            <a:latin typeface="Tw Cen MT" pitchFamily="34" charset="0"/>
          </a:endParaRPr>
        </a:p>
      </dgm:t>
    </dgm:pt>
    <dgm:pt modelId="{7FE01F77-0DD7-4BE0-97BF-B8CB267F5B04}" type="parTrans" cxnId="{2BF68DDE-C059-4BB1-B48F-A99AD38C5733}">
      <dgm:prSet/>
      <dgm:spPr/>
      <dgm:t>
        <a:bodyPr/>
        <a:lstStyle/>
        <a:p>
          <a:endParaRPr lang="en-US">
            <a:latin typeface="Tw Cen MT" pitchFamily="34" charset="0"/>
          </a:endParaRPr>
        </a:p>
      </dgm:t>
    </dgm:pt>
    <dgm:pt modelId="{5A79FAEA-AF61-47DF-82B4-68CDCD4E3448}" type="sibTrans" cxnId="{2BF68DDE-C059-4BB1-B48F-A99AD38C5733}">
      <dgm:prSet/>
      <dgm:spPr/>
      <dgm:t>
        <a:bodyPr/>
        <a:lstStyle/>
        <a:p>
          <a:endParaRPr lang="en-US">
            <a:latin typeface="Tw Cen MT" pitchFamily="34" charset="0"/>
          </a:endParaRPr>
        </a:p>
      </dgm:t>
    </dgm:pt>
    <dgm:pt modelId="{0BF9ECB0-ABC0-47E6-B70B-758CBAFE43AF}">
      <dgm:prSet custT="1"/>
      <dgm:spPr/>
      <dgm:t>
        <a:bodyPr/>
        <a:lstStyle/>
        <a:p>
          <a:r>
            <a:rPr lang="es-DO" sz="1600" dirty="0" smtClean="0">
              <a:latin typeface="Tw Cen MT" pitchFamily="34" charset="0"/>
            </a:rPr>
            <a:t>Máximo foro  donde se revisan las propuestas en mesas de trabajo y se </a:t>
          </a:r>
          <a:r>
            <a:rPr lang="es-DO" sz="1600" b="1" dirty="0" smtClean="0">
              <a:latin typeface="Tw Cen MT" pitchFamily="34" charset="0"/>
            </a:rPr>
            <a:t>priorizan</a:t>
          </a:r>
          <a:r>
            <a:rPr lang="es-DO" sz="1600" dirty="0" smtClean="0">
              <a:latin typeface="Tw Cen MT" pitchFamily="34" charset="0"/>
            </a:rPr>
            <a:t> en una </a:t>
          </a:r>
          <a:r>
            <a:rPr lang="es-DO" sz="1600" b="1" dirty="0" smtClean="0">
              <a:latin typeface="Tw Cen MT" pitchFamily="34" charset="0"/>
            </a:rPr>
            <a:t>plenaria </a:t>
          </a:r>
          <a:r>
            <a:rPr lang="es-DO" sz="1600" dirty="0" smtClean="0">
              <a:latin typeface="Tw Cen MT" pitchFamily="34" charset="0"/>
            </a:rPr>
            <a:t>con la participación de todo el empresariado.</a:t>
          </a:r>
          <a:endParaRPr lang="en-US" sz="1600" dirty="0">
            <a:latin typeface="Tw Cen MT" pitchFamily="34" charset="0"/>
          </a:endParaRPr>
        </a:p>
      </dgm:t>
    </dgm:pt>
    <dgm:pt modelId="{B91238D8-D654-4930-9F5C-199CF0D9C989}" type="parTrans" cxnId="{0FE0E538-1DAD-42E6-B7BD-C07C4CAB96CD}">
      <dgm:prSet/>
      <dgm:spPr/>
      <dgm:t>
        <a:bodyPr/>
        <a:lstStyle/>
        <a:p>
          <a:endParaRPr lang="en-US">
            <a:latin typeface="Tw Cen MT" pitchFamily="34" charset="0"/>
          </a:endParaRPr>
        </a:p>
      </dgm:t>
    </dgm:pt>
    <dgm:pt modelId="{BBFFDE4A-035D-4121-B562-A4170A7C3496}" type="sibTrans" cxnId="{0FE0E538-1DAD-42E6-B7BD-C07C4CAB96CD}">
      <dgm:prSet/>
      <dgm:spPr/>
      <dgm:t>
        <a:bodyPr/>
        <a:lstStyle/>
        <a:p>
          <a:endParaRPr lang="en-US">
            <a:latin typeface="Tw Cen MT" pitchFamily="34" charset="0"/>
          </a:endParaRPr>
        </a:p>
      </dgm:t>
    </dgm:pt>
    <dgm:pt modelId="{F60DDCD0-9F66-4E2F-AA7D-3908B004E290}" type="pres">
      <dgm:prSet presAssocID="{D6AC9A89-AD90-42AC-A800-A380C9D79685}" presName="Name0" presStyleCnt="0">
        <dgm:presLayoutVars>
          <dgm:dir/>
          <dgm:animLvl val="lvl"/>
          <dgm:resizeHandles/>
        </dgm:presLayoutVars>
      </dgm:prSet>
      <dgm:spPr/>
      <dgm:t>
        <a:bodyPr/>
        <a:lstStyle/>
        <a:p>
          <a:endParaRPr lang="en-US"/>
        </a:p>
      </dgm:t>
    </dgm:pt>
    <dgm:pt modelId="{DD91D8DF-C62A-4D9F-B523-6C803358084E}" type="pres">
      <dgm:prSet presAssocID="{AD30722B-DA5A-4AD5-BC58-117020F79B4C}" presName="linNode" presStyleCnt="0"/>
      <dgm:spPr/>
    </dgm:pt>
    <dgm:pt modelId="{FABA49DB-BF02-4004-AECC-DEF07387A47A}" type="pres">
      <dgm:prSet presAssocID="{AD30722B-DA5A-4AD5-BC58-117020F79B4C}" presName="parentShp" presStyleLbl="node1" presStyleIdx="0" presStyleCnt="4" custScaleX="64773">
        <dgm:presLayoutVars>
          <dgm:bulletEnabled val="1"/>
        </dgm:presLayoutVars>
      </dgm:prSet>
      <dgm:spPr/>
      <dgm:t>
        <a:bodyPr/>
        <a:lstStyle/>
        <a:p>
          <a:endParaRPr lang="en-US"/>
        </a:p>
      </dgm:t>
    </dgm:pt>
    <dgm:pt modelId="{A7964D77-5F9D-4EBD-B43A-1D2B77F20C82}" type="pres">
      <dgm:prSet presAssocID="{AD30722B-DA5A-4AD5-BC58-117020F79B4C}" presName="childShp" presStyleLbl="bgAccFollowNode1" presStyleIdx="0" presStyleCnt="4">
        <dgm:presLayoutVars>
          <dgm:bulletEnabled val="1"/>
        </dgm:presLayoutVars>
      </dgm:prSet>
      <dgm:spPr/>
      <dgm:t>
        <a:bodyPr/>
        <a:lstStyle/>
        <a:p>
          <a:endParaRPr lang="en-US"/>
        </a:p>
      </dgm:t>
    </dgm:pt>
    <dgm:pt modelId="{AF40F647-C3DC-4D3E-8EE7-6D8B92FCF5B5}" type="pres">
      <dgm:prSet presAssocID="{51CE846B-CC1C-4825-B729-40523D742274}" presName="spacing" presStyleCnt="0"/>
      <dgm:spPr/>
    </dgm:pt>
    <dgm:pt modelId="{EC137E43-359C-4D4D-AEA9-DBC5949D8061}" type="pres">
      <dgm:prSet presAssocID="{D490C29D-20E7-4B4C-9F5F-51EEC1467870}" presName="linNode" presStyleCnt="0"/>
      <dgm:spPr/>
    </dgm:pt>
    <dgm:pt modelId="{34465633-2F39-47BB-93C7-2B8E17225C1F}" type="pres">
      <dgm:prSet presAssocID="{D490C29D-20E7-4B4C-9F5F-51EEC1467870}" presName="parentShp" presStyleLbl="node1" presStyleIdx="1" presStyleCnt="4" custScaleX="64773">
        <dgm:presLayoutVars>
          <dgm:bulletEnabled val="1"/>
        </dgm:presLayoutVars>
      </dgm:prSet>
      <dgm:spPr/>
      <dgm:t>
        <a:bodyPr/>
        <a:lstStyle/>
        <a:p>
          <a:endParaRPr lang="en-US"/>
        </a:p>
      </dgm:t>
    </dgm:pt>
    <dgm:pt modelId="{B2A63D36-3B47-41EE-888A-2E31089323B0}" type="pres">
      <dgm:prSet presAssocID="{D490C29D-20E7-4B4C-9F5F-51EEC1467870}" presName="childShp" presStyleLbl="bgAccFollowNode1" presStyleIdx="1" presStyleCnt="4">
        <dgm:presLayoutVars>
          <dgm:bulletEnabled val="1"/>
        </dgm:presLayoutVars>
      </dgm:prSet>
      <dgm:spPr/>
      <dgm:t>
        <a:bodyPr/>
        <a:lstStyle/>
        <a:p>
          <a:endParaRPr lang="en-US"/>
        </a:p>
      </dgm:t>
    </dgm:pt>
    <dgm:pt modelId="{034F3843-D7EF-42FA-8528-0D5057CE09A6}" type="pres">
      <dgm:prSet presAssocID="{00437C4A-6103-4EF3-B650-BBF9BDDC945C}" presName="spacing" presStyleCnt="0"/>
      <dgm:spPr/>
    </dgm:pt>
    <dgm:pt modelId="{3E503AD0-4FE6-43BF-AF03-A790CAD6D03F}" type="pres">
      <dgm:prSet presAssocID="{354AD749-DE42-442A-A384-B98DDDDA85F9}" presName="linNode" presStyleCnt="0"/>
      <dgm:spPr/>
    </dgm:pt>
    <dgm:pt modelId="{E2E2B831-56CC-4430-8DDD-3E42AD3C4E36}" type="pres">
      <dgm:prSet presAssocID="{354AD749-DE42-442A-A384-B98DDDDA85F9}" presName="parentShp" presStyleLbl="node1" presStyleIdx="2" presStyleCnt="4" custScaleX="64773">
        <dgm:presLayoutVars>
          <dgm:bulletEnabled val="1"/>
        </dgm:presLayoutVars>
      </dgm:prSet>
      <dgm:spPr/>
      <dgm:t>
        <a:bodyPr/>
        <a:lstStyle/>
        <a:p>
          <a:endParaRPr lang="en-US"/>
        </a:p>
      </dgm:t>
    </dgm:pt>
    <dgm:pt modelId="{E6518B38-C83F-4390-8629-5F1DDA1CF0A5}" type="pres">
      <dgm:prSet presAssocID="{354AD749-DE42-442A-A384-B98DDDDA85F9}" presName="childShp" presStyleLbl="bgAccFollowNode1" presStyleIdx="2" presStyleCnt="4">
        <dgm:presLayoutVars>
          <dgm:bulletEnabled val="1"/>
        </dgm:presLayoutVars>
      </dgm:prSet>
      <dgm:spPr/>
      <dgm:t>
        <a:bodyPr/>
        <a:lstStyle/>
        <a:p>
          <a:endParaRPr lang="en-US"/>
        </a:p>
      </dgm:t>
    </dgm:pt>
    <dgm:pt modelId="{78765B79-634C-4557-91F2-5EAE7E90D27B}" type="pres">
      <dgm:prSet presAssocID="{637104E7-C4E3-414A-9CAD-34E95FF92122}" presName="spacing" presStyleCnt="0"/>
      <dgm:spPr/>
    </dgm:pt>
    <dgm:pt modelId="{C6C9714F-2D2B-4640-B2D6-C0E2A82DEED1}" type="pres">
      <dgm:prSet presAssocID="{79FB6809-CF69-43C0-ACB2-2B63766A78B1}" presName="linNode" presStyleCnt="0"/>
      <dgm:spPr/>
    </dgm:pt>
    <dgm:pt modelId="{E6F7C15D-02A1-4C54-8540-E004A271A078}" type="pres">
      <dgm:prSet presAssocID="{79FB6809-CF69-43C0-ACB2-2B63766A78B1}" presName="parentShp" presStyleLbl="node1" presStyleIdx="3" presStyleCnt="4" custScaleX="64773">
        <dgm:presLayoutVars>
          <dgm:bulletEnabled val="1"/>
        </dgm:presLayoutVars>
      </dgm:prSet>
      <dgm:spPr/>
      <dgm:t>
        <a:bodyPr/>
        <a:lstStyle/>
        <a:p>
          <a:endParaRPr lang="en-US"/>
        </a:p>
      </dgm:t>
    </dgm:pt>
    <dgm:pt modelId="{587EF8AA-A7D9-410B-B4C3-C96102ADA91C}" type="pres">
      <dgm:prSet presAssocID="{79FB6809-CF69-43C0-ACB2-2B63766A78B1}" presName="childShp" presStyleLbl="bgAccFollowNode1" presStyleIdx="3" presStyleCnt="4">
        <dgm:presLayoutVars>
          <dgm:bulletEnabled val="1"/>
        </dgm:presLayoutVars>
      </dgm:prSet>
      <dgm:spPr/>
      <dgm:t>
        <a:bodyPr/>
        <a:lstStyle/>
        <a:p>
          <a:endParaRPr lang="en-US"/>
        </a:p>
      </dgm:t>
    </dgm:pt>
  </dgm:ptLst>
  <dgm:cxnLst>
    <dgm:cxn modelId="{C684CD5C-BA61-43EC-9F6F-A1852BA10EE9}" srcId="{D6AC9A89-AD90-42AC-A800-A380C9D79685}" destId="{79FB6809-CF69-43C0-ACB2-2B63766A78B1}" srcOrd="3" destOrd="0" parTransId="{1128BCBA-4628-45D6-A6CD-DBD4AA6BA789}" sibTransId="{E12B86DA-756A-4DD5-BD30-167AA62656D3}"/>
    <dgm:cxn modelId="{AC55A77E-3CB5-418F-A3A4-0649FEFCA57C}" type="presOf" srcId="{B4350108-946B-438E-AB49-8CFDB4BDAE50}" destId="{B2A63D36-3B47-41EE-888A-2E31089323B0}" srcOrd="0" destOrd="0" presId="urn:microsoft.com/office/officeart/2005/8/layout/vList6"/>
    <dgm:cxn modelId="{AD17B46B-0045-4C07-AE09-D0F144A379A0}" type="presOf" srcId="{D490C29D-20E7-4B4C-9F5F-51EEC1467870}" destId="{34465633-2F39-47BB-93C7-2B8E17225C1F}" srcOrd="0" destOrd="0" presId="urn:microsoft.com/office/officeart/2005/8/layout/vList6"/>
    <dgm:cxn modelId="{99D9670E-FC70-4C33-AA4E-21CC951D1437}" type="presOf" srcId="{0BF9ECB0-ABC0-47E6-B70B-758CBAFE43AF}" destId="{587EF8AA-A7D9-410B-B4C3-C96102ADA91C}" srcOrd="0" destOrd="0" presId="urn:microsoft.com/office/officeart/2005/8/layout/vList6"/>
    <dgm:cxn modelId="{5AC13315-2949-474B-A419-BD85B01848D3}" type="presOf" srcId="{C9F91C26-5AD1-44FA-BB9D-DCEC8E412530}" destId="{E6518B38-C83F-4390-8629-5F1DDA1CF0A5}" srcOrd="0" destOrd="0" presId="urn:microsoft.com/office/officeart/2005/8/layout/vList6"/>
    <dgm:cxn modelId="{976D489D-4017-4819-9929-C6CB447256E0}" srcId="{AD30722B-DA5A-4AD5-BC58-117020F79B4C}" destId="{00D30B2A-7BB1-456B-BD78-27E13BDAFD24}" srcOrd="0" destOrd="0" parTransId="{075AD7AE-035C-43DC-A501-69335EAC249A}" sibTransId="{2BDC0CF4-FE45-4D40-836E-620C35891725}"/>
    <dgm:cxn modelId="{4A7CC625-2AED-41BB-AD30-015ECE156A82}" srcId="{D6AC9A89-AD90-42AC-A800-A380C9D79685}" destId="{354AD749-DE42-442A-A384-B98DDDDA85F9}" srcOrd="2" destOrd="0" parTransId="{31A2CD03-C478-451B-B6D4-F2892ECE6ACE}" sibTransId="{637104E7-C4E3-414A-9CAD-34E95FF92122}"/>
    <dgm:cxn modelId="{2BF68DDE-C059-4BB1-B48F-A99AD38C5733}" srcId="{354AD749-DE42-442A-A384-B98DDDDA85F9}" destId="{C9F91C26-5AD1-44FA-BB9D-DCEC8E412530}" srcOrd="0" destOrd="0" parTransId="{7FE01F77-0DD7-4BE0-97BF-B8CB267F5B04}" sibTransId="{5A79FAEA-AF61-47DF-82B4-68CDCD4E3448}"/>
    <dgm:cxn modelId="{A3D8CE39-6D8A-43AF-88E7-A032AE1351D0}" type="presOf" srcId="{354AD749-DE42-442A-A384-B98DDDDA85F9}" destId="{E2E2B831-56CC-4430-8DDD-3E42AD3C4E36}" srcOrd="0" destOrd="0" presId="urn:microsoft.com/office/officeart/2005/8/layout/vList6"/>
    <dgm:cxn modelId="{B44120C6-731D-4A5F-94E2-92C96622BE5B}" type="presOf" srcId="{AD30722B-DA5A-4AD5-BC58-117020F79B4C}" destId="{FABA49DB-BF02-4004-AECC-DEF07387A47A}" srcOrd="0" destOrd="0" presId="urn:microsoft.com/office/officeart/2005/8/layout/vList6"/>
    <dgm:cxn modelId="{63DA7C45-6767-452A-8597-060A811D66BF}" type="presOf" srcId="{79FB6809-CF69-43C0-ACB2-2B63766A78B1}" destId="{E6F7C15D-02A1-4C54-8540-E004A271A078}" srcOrd="0" destOrd="0" presId="urn:microsoft.com/office/officeart/2005/8/layout/vList6"/>
    <dgm:cxn modelId="{0FE0E538-1DAD-42E6-B7BD-C07C4CAB96CD}" srcId="{79FB6809-CF69-43C0-ACB2-2B63766A78B1}" destId="{0BF9ECB0-ABC0-47E6-B70B-758CBAFE43AF}" srcOrd="0" destOrd="0" parTransId="{B91238D8-D654-4930-9F5C-199CF0D9C989}" sibTransId="{BBFFDE4A-035D-4121-B562-A4170A7C3496}"/>
    <dgm:cxn modelId="{CA8108F8-9ED4-4CEB-B434-9E804E5B6A5B}" type="presOf" srcId="{00D30B2A-7BB1-456B-BD78-27E13BDAFD24}" destId="{A7964D77-5F9D-4EBD-B43A-1D2B77F20C82}" srcOrd="0" destOrd="0" presId="urn:microsoft.com/office/officeart/2005/8/layout/vList6"/>
    <dgm:cxn modelId="{1AAA2191-544E-48A0-98CA-84BCEDC3A702}" srcId="{D6AC9A89-AD90-42AC-A800-A380C9D79685}" destId="{D490C29D-20E7-4B4C-9F5F-51EEC1467870}" srcOrd="1" destOrd="0" parTransId="{1736FE79-1DD6-47F3-A42F-ECA42A27A67C}" sibTransId="{00437C4A-6103-4EF3-B650-BBF9BDDC945C}"/>
    <dgm:cxn modelId="{A6E1F967-7368-4579-94D8-A44182F89075}" srcId="{D6AC9A89-AD90-42AC-A800-A380C9D79685}" destId="{AD30722B-DA5A-4AD5-BC58-117020F79B4C}" srcOrd="0" destOrd="0" parTransId="{B6C86C6E-A0FA-4170-A828-E0F1D0049BC4}" sibTransId="{51CE846B-CC1C-4825-B729-40523D742274}"/>
    <dgm:cxn modelId="{7277CD70-56B2-41DD-B9B8-E3C560E0A569}" type="presOf" srcId="{D6AC9A89-AD90-42AC-A800-A380C9D79685}" destId="{F60DDCD0-9F66-4E2F-AA7D-3908B004E290}" srcOrd="0" destOrd="0" presId="urn:microsoft.com/office/officeart/2005/8/layout/vList6"/>
    <dgm:cxn modelId="{5922D8E9-3DD8-40B5-9D85-1A3F1BA2F054}" srcId="{D490C29D-20E7-4B4C-9F5F-51EEC1467870}" destId="{B4350108-946B-438E-AB49-8CFDB4BDAE50}" srcOrd="0" destOrd="0" parTransId="{FEB6C50E-0CBF-47C4-85BA-520C9FF85054}" sibTransId="{7700DDEB-C7F9-4DB6-A4F6-462C5CFF2B32}"/>
    <dgm:cxn modelId="{8A9621BD-6B8B-452F-A010-DFBAA716D5B6}" type="presParOf" srcId="{F60DDCD0-9F66-4E2F-AA7D-3908B004E290}" destId="{DD91D8DF-C62A-4D9F-B523-6C803358084E}" srcOrd="0" destOrd="0" presId="urn:microsoft.com/office/officeart/2005/8/layout/vList6"/>
    <dgm:cxn modelId="{7543BCD7-A4C0-4CB0-838D-3C4A8B15FFD1}" type="presParOf" srcId="{DD91D8DF-C62A-4D9F-B523-6C803358084E}" destId="{FABA49DB-BF02-4004-AECC-DEF07387A47A}" srcOrd="0" destOrd="0" presId="urn:microsoft.com/office/officeart/2005/8/layout/vList6"/>
    <dgm:cxn modelId="{CEC137B5-0E45-44A7-B379-B80FC4350409}" type="presParOf" srcId="{DD91D8DF-C62A-4D9F-B523-6C803358084E}" destId="{A7964D77-5F9D-4EBD-B43A-1D2B77F20C82}" srcOrd="1" destOrd="0" presId="urn:microsoft.com/office/officeart/2005/8/layout/vList6"/>
    <dgm:cxn modelId="{EC5941F0-B106-4F1B-B148-CE0C8397855F}" type="presParOf" srcId="{F60DDCD0-9F66-4E2F-AA7D-3908B004E290}" destId="{AF40F647-C3DC-4D3E-8EE7-6D8B92FCF5B5}" srcOrd="1" destOrd="0" presId="urn:microsoft.com/office/officeart/2005/8/layout/vList6"/>
    <dgm:cxn modelId="{1FE87CD4-2795-4D20-8257-E7985A34168D}" type="presParOf" srcId="{F60DDCD0-9F66-4E2F-AA7D-3908B004E290}" destId="{EC137E43-359C-4D4D-AEA9-DBC5949D8061}" srcOrd="2" destOrd="0" presId="urn:microsoft.com/office/officeart/2005/8/layout/vList6"/>
    <dgm:cxn modelId="{666E810E-5A9C-4E70-81CE-E547FB05262A}" type="presParOf" srcId="{EC137E43-359C-4D4D-AEA9-DBC5949D8061}" destId="{34465633-2F39-47BB-93C7-2B8E17225C1F}" srcOrd="0" destOrd="0" presId="urn:microsoft.com/office/officeart/2005/8/layout/vList6"/>
    <dgm:cxn modelId="{D04D87A6-4D46-4578-BBCB-8837E0BA72FA}" type="presParOf" srcId="{EC137E43-359C-4D4D-AEA9-DBC5949D8061}" destId="{B2A63D36-3B47-41EE-888A-2E31089323B0}" srcOrd="1" destOrd="0" presId="urn:microsoft.com/office/officeart/2005/8/layout/vList6"/>
    <dgm:cxn modelId="{615942DB-E53F-490F-BC64-F0BB79DB1C9F}" type="presParOf" srcId="{F60DDCD0-9F66-4E2F-AA7D-3908B004E290}" destId="{034F3843-D7EF-42FA-8528-0D5057CE09A6}" srcOrd="3" destOrd="0" presId="urn:microsoft.com/office/officeart/2005/8/layout/vList6"/>
    <dgm:cxn modelId="{E5408367-FB89-4950-8797-CA203F2E57F4}" type="presParOf" srcId="{F60DDCD0-9F66-4E2F-AA7D-3908B004E290}" destId="{3E503AD0-4FE6-43BF-AF03-A790CAD6D03F}" srcOrd="4" destOrd="0" presId="urn:microsoft.com/office/officeart/2005/8/layout/vList6"/>
    <dgm:cxn modelId="{593A9E92-A6FE-4DE0-BC8D-635D57184228}" type="presParOf" srcId="{3E503AD0-4FE6-43BF-AF03-A790CAD6D03F}" destId="{E2E2B831-56CC-4430-8DDD-3E42AD3C4E36}" srcOrd="0" destOrd="0" presId="urn:microsoft.com/office/officeart/2005/8/layout/vList6"/>
    <dgm:cxn modelId="{21C183D5-5A72-4281-ACEC-AC1F574B06FA}" type="presParOf" srcId="{3E503AD0-4FE6-43BF-AF03-A790CAD6D03F}" destId="{E6518B38-C83F-4390-8629-5F1DDA1CF0A5}" srcOrd="1" destOrd="0" presId="urn:microsoft.com/office/officeart/2005/8/layout/vList6"/>
    <dgm:cxn modelId="{B4424FDF-5B81-49F1-831F-F1FAE1B691E4}" type="presParOf" srcId="{F60DDCD0-9F66-4E2F-AA7D-3908B004E290}" destId="{78765B79-634C-4557-91F2-5EAE7E90D27B}" srcOrd="5" destOrd="0" presId="urn:microsoft.com/office/officeart/2005/8/layout/vList6"/>
    <dgm:cxn modelId="{68B61D55-6990-49D8-9521-9A1E3D8FEFA9}" type="presParOf" srcId="{F60DDCD0-9F66-4E2F-AA7D-3908B004E290}" destId="{C6C9714F-2D2B-4640-B2D6-C0E2A82DEED1}" srcOrd="6" destOrd="0" presId="urn:microsoft.com/office/officeart/2005/8/layout/vList6"/>
    <dgm:cxn modelId="{AA62E9DB-8DF7-4B06-8E7A-0CC6DBFA491E}" type="presParOf" srcId="{C6C9714F-2D2B-4640-B2D6-C0E2A82DEED1}" destId="{E6F7C15D-02A1-4C54-8540-E004A271A078}" srcOrd="0" destOrd="0" presId="urn:microsoft.com/office/officeart/2005/8/layout/vList6"/>
    <dgm:cxn modelId="{79CFF8A8-4BE7-4846-811C-153415EFEAF6}" type="presParOf" srcId="{C6C9714F-2D2B-4640-B2D6-C0E2A82DEED1}" destId="{587EF8AA-A7D9-410B-B4C3-C96102ADA91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27AA-3989-4897-8247-ECA38638EF6D}" type="datetimeFigureOut">
              <a:rPr lang="en-US" smtClean="0"/>
              <a:t>20-Oct-15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C3540-07F2-46B6-8101-4C1F1CDDC886}" type="slidenum">
              <a:rPr lang="en-US" smtClean="0"/>
              <a:t>‹Nº›</a:t>
            </a:fld>
            <a:endParaRPr lang="en-US"/>
          </a:p>
        </p:txBody>
      </p:sp>
    </p:spTree>
    <p:extLst>
      <p:ext uri="{BB962C8B-B14F-4D97-AF65-F5344CB8AC3E}">
        <p14:creationId xmlns:p14="http://schemas.microsoft.com/office/powerpoint/2010/main" val="147858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C3540-07F2-46B6-8101-4C1F1CDDC886}" type="slidenum">
              <a:rPr lang="en-US" smtClean="0"/>
              <a:t>9</a:t>
            </a:fld>
            <a:endParaRPr lang="en-US"/>
          </a:p>
        </p:txBody>
      </p:sp>
    </p:spTree>
    <p:extLst>
      <p:ext uri="{BB962C8B-B14F-4D97-AF65-F5344CB8AC3E}">
        <p14:creationId xmlns:p14="http://schemas.microsoft.com/office/powerpoint/2010/main" val="9431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2F799-DB48-4F73-9B31-16DBB0CDF22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127162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t>20-Oct-15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1686484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t>20-Oct-15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119155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t>20-Oct-15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205773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944916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50717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01667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035854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D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29771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D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37632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D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204243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86041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F46FB-64D2-4416-82C8-05302A72F9C4}" type="datetimeFigureOut">
              <a:rPr lang="en-US" smtClean="0"/>
              <a:t>20-Oct-15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506413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D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829372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3050123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D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170209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F46FB-64D2-4416-82C8-05302A72F9C4}" type="datetimeFigureOut">
              <a:rPr lang="en-US" smtClean="0"/>
              <a:t>20-Oct-15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69541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1F46FB-64D2-4416-82C8-05302A72F9C4}" type="datetimeFigureOut">
              <a:rPr lang="en-US" smtClean="0"/>
              <a:t>20-Oct-15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174441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1F46FB-64D2-4416-82C8-05302A72F9C4}" type="datetimeFigureOut">
              <a:rPr lang="en-US" smtClean="0"/>
              <a:t>20-Oct-15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65025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1F46FB-64D2-4416-82C8-05302A72F9C4}" type="datetimeFigureOut">
              <a:rPr lang="en-US" smtClean="0"/>
              <a:t>20-Oct-15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283945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F46FB-64D2-4416-82C8-05302A72F9C4}" type="datetimeFigureOut">
              <a:rPr lang="en-US" smtClean="0"/>
              <a:t>20-Oct-15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145975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46FB-64D2-4416-82C8-05302A72F9C4}" type="datetimeFigureOut">
              <a:rPr lang="en-US" smtClean="0"/>
              <a:t>20-Oct-15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1293593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F46FB-64D2-4416-82C8-05302A72F9C4}" type="datetimeFigureOut">
              <a:rPr lang="en-US" smtClean="0"/>
              <a:t>20-Oct-15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22B4F-EC75-4ADB-A1D3-5E56806201B2}" type="slidenum">
              <a:rPr lang="en-US" smtClean="0"/>
              <a:t>‹Nº›</a:t>
            </a:fld>
            <a:endParaRPr lang="en-US"/>
          </a:p>
        </p:txBody>
      </p:sp>
    </p:spTree>
    <p:extLst>
      <p:ext uri="{BB962C8B-B14F-4D97-AF65-F5344CB8AC3E}">
        <p14:creationId xmlns:p14="http://schemas.microsoft.com/office/powerpoint/2010/main" val="4058298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F46FB-64D2-4416-82C8-05302A72F9C4}" type="datetimeFigureOut">
              <a:rPr lang="en-US" smtClean="0"/>
              <a:t>20-Oct-15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2B4F-EC75-4ADB-A1D3-5E56806201B2}" type="slidenum">
              <a:rPr lang="en-US" smtClean="0"/>
              <a:t>‹Nº›</a:t>
            </a:fld>
            <a:endParaRPr lang="en-US"/>
          </a:p>
        </p:txBody>
      </p:sp>
    </p:spTree>
    <p:extLst>
      <p:ext uri="{BB962C8B-B14F-4D97-AF65-F5344CB8AC3E}">
        <p14:creationId xmlns:p14="http://schemas.microsoft.com/office/powerpoint/2010/main" val="2222804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6D248-E859-4319-B390-694F772D394D}" type="datetimeFigureOut">
              <a:rPr lang="es-DO" smtClean="0">
                <a:solidFill>
                  <a:prstClr val="black">
                    <a:tint val="75000"/>
                  </a:prstClr>
                </a:solidFill>
              </a:rPr>
              <a:pPr/>
              <a:t>20/10/2015</a:t>
            </a:fld>
            <a:endParaRPr lang="es-D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CF4BA-2EC2-4F04-A2C5-F276017DFA23}" type="slidenum">
              <a:rPr lang="es-DO" smtClean="0">
                <a:solidFill>
                  <a:prstClr val="black">
                    <a:tint val="75000"/>
                  </a:prstClr>
                </a:solidFill>
              </a:rPr>
              <a:pPr/>
              <a:t>‹Nº›</a:t>
            </a:fld>
            <a:endParaRPr lang="es-DO">
              <a:solidFill>
                <a:prstClr val="black">
                  <a:tint val="75000"/>
                </a:prstClr>
              </a:solidFill>
            </a:endParaRPr>
          </a:p>
        </p:txBody>
      </p:sp>
    </p:spTree>
    <p:extLst>
      <p:ext uri="{BB962C8B-B14F-4D97-AF65-F5344CB8AC3E}">
        <p14:creationId xmlns:p14="http://schemas.microsoft.com/office/powerpoint/2010/main" val="2244088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6.png"/><Relationship Id="rId7" Type="http://schemas.openxmlformats.org/officeDocument/2006/relationships/chart" Target="../charts/chart3.xml"/><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chart" Target="../charts/chart6.xml"/><Relationship Id="rId5" Type="http://schemas.openxmlformats.org/officeDocument/2006/relationships/chart" Target="../charts/chart1.xml"/><Relationship Id="rId10"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Rectángulo"/>
          <p:cNvSpPr/>
          <p:nvPr/>
        </p:nvSpPr>
        <p:spPr>
          <a:xfrm>
            <a:off x="0" y="0"/>
            <a:ext cx="9144000" cy="3358388"/>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prstClr val="white"/>
              </a:solidFill>
            </a:endParaRPr>
          </a:p>
        </p:txBody>
      </p:sp>
      <p:sp>
        <p:nvSpPr>
          <p:cNvPr id="18" name="17 Rectángulo"/>
          <p:cNvSpPr/>
          <p:nvPr/>
        </p:nvSpPr>
        <p:spPr>
          <a:xfrm>
            <a:off x="13855" y="6367473"/>
            <a:ext cx="1619672"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solidFill>
                <a:prstClr val="white"/>
              </a:solidFill>
            </a:endParaRPr>
          </a:p>
        </p:txBody>
      </p:sp>
      <p:sp>
        <p:nvSpPr>
          <p:cNvPr id="1026" name="Rectangle 2"/>
          <p:cNvSpPr>
            <a:spLocks noChangeArrowheads="1"/>
          </p:cNvSpPr>
          <p:nvPr/>
        </p:nvSpPr>
        <p:spPr bwMode="auto">
          <a:xfrm flipH="1">
            <a:off x="971600" y="990600"/>
            <a:ext cx="72008" cy="1554480"/>
          </a:xfrm>
          <a:prstGeom prst="rect">
            <a:avLst/>
          </a:prstGeom>
          <a:solidFill>
            <a:srgbClr val="FE8637"/>
          </a:solidFill>
          <a:ln w="9525">
            <a:solidFill>
              <a:srgbClr val="FE8637"/>
            </a:solidFill>
            <a:miter lim="800000"/>
            <a:headEnd/>
            <a:tailEnd/>
          </a:ln>
        </p:spPr>
        <p:txBody>
          <a:bodyPr vert="horz" wrap="square" lIns="91440" tIns="45720" rIns="91440" bIns="45720" numCol="1" anchor="t" anchorCtr="0" compatLnSpc="1">
            <a:prstTxWarp prst="textNoShape">
              <a:avLst/>
            </a:prstTxWarp>
          </a:bodyPr>
          <a:lstStyle/>
          <a:p>
            <a:endParaRPr lang="es-DO" dirty="0">
              <a:solidFill>
                <a:prstClr val="black"/>
              </a:solidFill>
            </a:endParaRPr>
          </a:p>
        </p:txBody>
      </p:sp>
      <p:sp>
        <p:nvSpPr>
          <p:cNvPr id="1038" name="Rectangle 14"/>
          <p:cNvSpPr>
            <a:spLocks noChangeArrowheads="1"/>
          </p:cNvSpPr>
          <p:nvPr/>
        </p:nvSpPr>
        <p:spPr bwMode="auto">
          <a:xfrm>
            <a:off x="1056118" y="798344"/>
            <a:ext cx="770485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DO" sz="4000" b="1" dirty="0">
                <a:solidFill>
                  <a:prstClr val="white"/>
                </a:solidFill>
                <a:latin typeface="Tw Cen MT" pitchFamily="34" charset="0"/>
                <a:ea typeface="Times New Roman" pitchFamily="18" charset="0"/>
                <a:cs typeface="Times New Roman" pitchFamily="18" charset="0"/>
              </a:rPr>
              <a:t>Mesas de </a:t>
            </a:r>
            <a:r>
              <a:rPr lang="es-DO" sz="4000" b="1" dirty="0" smtClean="0">
                <a:solidFill>
                  <a:prstClr val="white"/>
                </a:solidFill>
                <a:latin typeface="Tw Cen MT" pitchFamily="34" charset="0"/>
                <a:ea typeface="Times New Roman" pitchFamily="18" charset="0"/>
                <a:cs typeface="Times New Roman" pitchFamily="18" charset="0"/>
              </a:rPr>
              <a:t>Trabajo</a:t>
            </a:r>
          </a:p>
          <a:p>
            <a:pPr fontAlgn="base">
              <a:spcBef>
                <a:spcPct val="0"/>
              </a:spcBef>
              <a:spcAft>
                <a:spcPct val="0"/>
              </a:spcAft>
            </a:pPr>
            <a:r>
              <a:rPr lang="es-DO" sz="4000" b="1" dirty="0" smtClean="0">
                <a:solidFill>
                  <a:prstClr val="white"/>
                </a:solidFill>
                <a:latin typeface="Tw Cen MT" pitchFamily="34" charset="0"/>
                <a:ea typeface="Times New Roman" pitchFamily="18" charset="0"/>
                <a:cs typeface="Times New Roman" pitchFamily="18" charset="0"/>
              </a:rPr>
              <a:t>Sesión Final</a:t>
            </a:r>
            <a:endParaRPr lang="es-DO" sz="4000" b="1" dirty="0">
              <a:solidFill>
                <a:prstClr val="white"/>
              </a:solidFill>
              <a:latin typeface="Tw Cen MT" pitchFamily="34" charset="0"/>
              <a:ea typeface="Times New Roman" pitchFamily="18" charset="0"/>
              <a:cs typeface="Times New Roman" pitchFamily="18" charset="0"/>
            </a:endParaRPr>
          </a:p>
          <a:p>
            <a:pPr fontAlgn="base">
              <a:spcBef>
                <a:spcPct val="0"/>
              </a:spcBef>
              <a:spcAft>
                <a:spcPct val="0"/>
              </a:spcAft>
            </a:pPr>
            <a:r>
              <a:rPr lang="es-DO" sz="4000" b="1" dirty="0">
                <a:solidFill>
                  <a:prstClr val="white"/>
                </a:solidFill>
                <a:latin typeface="Tw Cen MT" pitchFamily="34" charset="0"/>
                <a:ea typeface="Times New Roman" pitchFamily="18" charset="0"/>
                <a:cs typeface="Times New Roman" pitchFamily="18" charset="0"/>
              </a:rPr>
              <a:t>VIII Convención Empresarial 2015</a:t>
            </a:r>
            <a:endParaRPr lang="es-ES" sz="2000" b="1" dirty="0">
              <a:solidFill>
                <a:prstClr val="white"/>
              </a:solidFill>
              <a:latin typeface="Tw Cen MT" pitchFamily="34" charset="0"/>
              <a:ea typeface="Times New Roman" pitchFamily="18" charset="0"/>
              <a:cs typeface="Times New Roman" pitchFamily="18" charset="0"/>
            </a:endParaRPr>
          </a:p>
        </p:txBody>
      </p:sp>
      <p:sp>
        <p:nvSpPr>
          <p:cNvPr id="7" name="AutoShape 2" descr="Image result for conep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1 CuadroTexto"/>
          <p:cNvSpPr txBox="1"/>
          <p:nvPr/>
        </p:nvSpPr>
        <p:spPr>
          <a:xfrm>
            <a:off x="0" y="6167735"/>
            <a:ext cx="9143999" cy="461665"/>
          </a:xfrm>
          <a:prstGeom prst="rect">
            <a:avLst/>
          </a:prstGeom>
          <a:noFill/>
        </p:spPr>
        <p:txBody>
          <a:bodyPr wrap="square" rtlCol="0">
            <a:spAutoFit/>
          </a:bodyPr>
          <a:lstStyle/>
          <a:p>
            <a:pPr algn="ctr"/>
            <a:r>
              <a:rPr lang="en-US" sz="2400" b="1" dirty="0" smtClean="0">
                <a:solidFill>
                  <a:prstClr val="black">
                    <a:lumMod val="75000"/>
                    <a:lumOff val="25000"/>
                  </a:prstClr>
                </a:solidFill>
                <a:latin typeface="Tw Cen MT" pitchFamily="34" charset="0"/>
              </a:rPr>
              <a:t>20 </a:t>
            </a:r>
            <a:r>
              <a:rPr lang="en-US" sz="2400" b="1" dirty="0">
                <a:solidFill>
                  <a:prstClr val="black">
                    <a:lumMod val="75000"/>
                    <a:lumOff val="25000"/>
                  </a:prstClr>
                </a:solidFill>
                <a:latin typeface="Tw Cen MT" pitchFamily="34" charset="0"/>
              </a:rPr>
              <a:t>Octubre 2015</a:t>
            </a:r>
          </a:p>
        </p:txBody>
      </p:sp>
      <p:pic>
        <p:nvPicPr>
          <p:cNvPr id="10" name="0 Imagen"/>
          <p:cNvPicPr/>
          <p:nvPr/>
        </p:nvPicPr>
        <p:blipFill>
          <a:blip r:embed="rId2" cstate="print">
            <a:extLst>
              <a:ext uri="{28A0092B-C50C-407E-A947-70E740481C1C}">
                <a14:useLocalDpi xmlns:a14="http://schemas.microsoft.com/office/drawing/2010/main" val="0"/>
              </a:ext>
            </a:extLst>
          </a:blip>
          <a:stretch>
            <a:fillRect/>
          </a:stretch>
        </p:blipFill>
        <p:spPr>
          <a:xfrm>
            <a:off x="3264060" y="3522394"/>
            <a:ext cx="2615878" cy="2624036"/>
          </a:xfrm>
          <a:prstGeom prst="rect">
            <a:avLst/>
          </a:prstGeom>
        </p:spPr>
      </p:pic>
    </p:spTree>
    <p:extLst>
      <p:ext uri="{BB962C8B-B14F-4D97-AF65-F5344CB8AC3E}">
        <p14:creationId xmlns:p14="http://schemas.microsoft.com/office/powerpoint/2010/main" val="264926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7695879"/>
              </p:ext>
            </p:extLst>
          </p:nvPr>
        </p:nvGraphicFramePr>
        <p:xfrm>
          <a:off x="2161847" y="1552378"/>
          <a:ext cx="6898402" cy="5160885"/>
        </p:xfrm>
        <a:graphic>
          <a:graphicData uri="http://schemas.openxmlformats.org/drawingml/2006/table">
            <a:tbl>
              <a:tblPr bandRow="1">
                <a:tableStyleId>{22838BEF-8BB2-4498-84A7-C5851F593DF1}</a:tableStyleId>
              </a:tblPr>
              <a:tblGrid>
                <a:gridCol w="2103468"/>
                <a:gridCol w="2362200"/>
                <a:gridCol w="2432734"/>
              </a:tblGrid>
              <a:tr h="831510">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865875">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865875">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865875">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865875">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865875">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90000"/>
                      </a:schemeClr>
                    </a:solidFill>
                  </a:tcPr>
                </a:tc>
              </a:tr>
            </a:tbl>
          </a:graphicData>
        </a:graphic>
      </p:graphicFrame>
      <p:pic>
        <p:nvPicPr>
          <p:cNvPr id="2050"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1580189"/>
            <a:ext cx="703655" cy="7036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1643312"/>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9697" y="1219200"/>
            <a:ext cx="2112264"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b="1" dirty="0">
                <a:solidFill>
                  <a:prstClr val="black"/>
                </a:solidFill>
                <a:latin typeface="Tw Cen MT" pitchFamily="34" charset="0"/>
              </a:rPr>
              <a:t>NO. PARTICIPANTES </a:t>
            </a:r>
          </a:p>
        </p:txBody>
      </p:sp>
      <p:sp>
        <p:nvSpPr>
          <p:cNvPr id="51" name="TextBox 50"/>
          <p:cNvSpPr txBox="1"/>
          <p:nvPr/>
        </p:nvSpPr>
        <p:spPr>
          <a:xfrm>
            <a:off x="4259649" y="1219200"/>
            <a:ext cx="2350008"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b="1" dirty="0">
                <a:solidFill>
                  <a:prstClr val="black"/>
                </a:solidFill>
                <a:latin typeface="Tw Cen MT" pitchFamily="34" charset="0"/>
              </a:rPr>
              <a:t>HORAS ACUMULADAS</a:t>
            </a:r>
          </a:p>
        </p:txBody>
      </p:sp>
      <p:sp>
        <p:nvSpPr>
          <p:cNvPr id="52" name="TextBox 51"/>
          <p:cNvSpPr txBox="1"/>
          <p:nvPr/>
        </p:nvSpPr>
        <p:spPr>
          <a:xfrm>
            <a:off x="6621848" y="1219200"/>
            <a:ext cx="2432304"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b="1" dirty="0">
                <a:solidFill>
                  <a:prstClr val="black"/>
                </a:solidFill>
                <a:latin typeface="Tw Cen MT" pitchFamily="34" charset="0"/>
              </a:rPr>
              <a:t>NO. REUNIONES</a:t>
            </a:r>
          </a:p>
        </p:txBody>
      </p:sp>
      <p:sp>
        <p:nvSpPr>
          <p:cNvPr id="58" name="TextBox 57"/>
          <p:cNvSpPr txBox="1"/>
          <p:nvPr/>
        </p:nvSpPr>
        <p:spPr>
          <a:xfrm>
            <a:off x="3234923" y="1732589"/>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33</a:t>
            </a:r>
          </a:p>
        </p:txBody>
      </p:sp>
      <p:sp>
        <p:nvSpPr>
          <p:cNvPr id="59" name="TextBox 58"/>
          <p:cNvSpPr txBox="1"/>
          <p:nvPr/>
        </p:nvSpPr>
        <p:spPr>
          <a:xfrm>
            <a:off x="5160149" y="1683685"/>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39.25</a:t>
            </a:r>
          </a:p>
        </p:txBody>
      </p:sp>
      <p:sp>
        <p:nvSpPr>
          <p:cNvPr id="7" name="TextBox 6"/>
          <p:cNvSpPr txBox="1"/>
          <p:nvPr/>
        </p:nvSpPr>
        <p:spPr>
          <a:xfrm>
            <a:off x="6813485" y="2073436"/>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60" name="TextBox 59"/>
          <p:cNvSpPr txBox="1"/>
          <p:nvPr/>
        </p:nvSpPr>
        <p:spPr>
          <a:xfrm>
            <a:off x="7657704" y="2072931"/>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sp>
        <p:nvSpPr>
          <p:cNvPr id="67" name="Rectangle 66"/>
          <p:cNvSpPr/>
          <p:nvPr/>
        </p:nvSpPr>
        <p:spPr>
          <a:xfrm>
            <a:off x="56743" y="1615445"/>
            <a:ext cx="2082954" cy="800219"/>
          </a:xfrm>
          <a:prstGeom prst="rect">
            <a:avLst/>
          </a:prstGeom>
        </p:spPr>
        <p:txBody>
          <a:bodyPr wrap="square" lIns="0" tIns="0" rIns="0" bIns="0">
            <a:spAutoFit/>
          </a:bodyPr>
          <a:lstStyle/>
          <a:p>
            <a:pPr algn="ctr"/>
            <a:r>
              <a:rPr lang="es-ES" sz="1300" b="1" dirty="0">
                <a:solidFill>
                  <a:prstClr val="black"/>
                </a:solidFill>
                <a:latin typeface="Tw Cen MT" pitchFamily="34" charset="0"/>
              </a:rPr>
              <a:t>Estimular la innovación, el espíritu empresarial y desarrollar nuestro capital humano</a:t>
            </a:r>
            <a:endParaRPr lang="en-US" sz="1300" b="1" dirty="0">
              <a:solidFill>
                <a:prstClr val="black"/>
              </a:solidFill>
              <a:latin typeface="Tw Cen MT" pitchFamily="34" charset="0"/>
            </a:endParaRPr>
          </a:p>
        </p:txBody>
      </p:sp>
      <p:graphicFrame>
        <p:nvGraphicFramePr>
          <p:cNvPr id="36" name="Chart 35"/>
          <p:cNvGraphicFramePr/>
          <p:nvPr>
            <p:extLst>
              <p:ext uri="{D42A27DB-BD31-4B8C-83A1-F6EECF244321}">
                <p14:modId xmlns:p14="http://schemas.microsoft.com/office/powerpoint/2010/main" val="3707669997"/>
              </p:ext>
            </p:extLst>
          </p:nvPr>
        </p:nvGraphicFramePr>
        <p:xfrm>
          <a:off x="6633305" y="1572766"/>
          <a:ext cx="2367491" cy="756578"/>
        </p:xfrm>
        <a:graphic>
          <a:graphicData uri="http://schemas.openxmlformats.org/drawingml/2006/chart">
            <c:chart xmlns:c="http://schemas.openxmlformats.org/drawingml/2006/chart" xmlns:r="http://schemas.openxmlformats.org/officeDocument/2006/relationships" r:id="rId5"/>
          </a:graphicData>
        </a:graphic>
      </p:graphicFrame>
      <p:pic>
        <p:nvPicPr>
          <p:cNvPr id="38"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2499991"/>
            <a:ext cx="703655" cy="7036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2535818"/>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3234923" y="2652391"/>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35</a:t>
            </a:r>
          </a:p>
        </p:txBody>
      </p:sp>
      <p:sp>
        <p:nvSpPr>
          <p:cNvPr id="41" name="TextBox 40"/>
          <p:cNvSpPr txBox="1"/>
          <p:nvPr/>
        </p:nvSpPr>
        <p:spPr>
          <a:xfrm>
            <a:off x="5160149" y="2576191"/>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26.5</a:t>
            </a:r>
          </a:p>
        </p:txBody>
      </p:sp>
      <p:sp>
        <p:nvSpPr>
          <p:cNvPr id="42" name="TextBox 41"/>
          <p:cNvSpPr txBox="1"/>
          <p:nvPr/>
        </p:nvSpPr>
        <p:spPr>
          <a:xfrm>
            <a:off x="6813485" y="2993238"/>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43" name="TextBox 42"/>
          <p:cNvSpPr txBox="1"/>
          <p:nvPr/>
        </p:nvSpPr>
        <p:spPr>
          <a:xfrm>
            <a:off x="7657704" y="2992733"/>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pic>
        <p:nvPicPr>
          <p:cNvPr id="45"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3332789"/>
            <a:ext cx="703655" cy="70365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3368616"/>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3234923" y="3485189"/>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31</a:t>
            </a:r>
          </a:p>
        </p:txBody>
      </p:sp>
      <p:sp>
        <p:nvSpPr>
          <p:cNvPr id="50" name="TextBox 49"/>
          <p:cNvSpPr txBox="1"/>
          <p:nvPr/>
        </p:nvSpPr>
        <p:spPr>
          <a:xfrm>
            <a:off x="5160149" y="3408989"/>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43.75</a:t>
            </a:r>
          </a:p>
        </p:txBody>
      </p:sp>
      <p:sp>
        <p:nvSpPr>
          <p:cNvPr id="53" name="TextBox 52"/>
          <p:cNvSpPr txBox="1"/>
          <p:nvPr/>
        </p:nvSpPr>
        <p:spPr>
          <a:xfrm>
            <a:off x="6813485" y="3874940"/>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65" name="TextBox 64"/>
          <p:cNvSpPr txBox="1"/>
          <p:nvPr/>
        </p:nvSpPr>
        <p:spPr>
          <a:xfrm>
            <a:off x="7657704" y="3874435"/>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pic>
        <p:nvPicPr>
          <p:cNvPr id="66"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4238943"/>
            <a:ext cx="703655" cy="70365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4274770"/>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3234923" y="4391343"/>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36</a:t>
            </a:r>
          </a:p>
        </p:txBody>
      </p:sp>
      <p:sp>
        <p:nvSpPr>
          <p:cNvPr id="72" name="TextBox 71"/>
          <p:cNvSpPr txBox="1"/>
          <p:nvPr/>
        </p:nvSpPr>
        <p:spPr>
          <a:xfrm>
            <a:off x="5160149" y="4315143"/>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25.25</a:t>
            </a:r>
          </a:p>
        </p:txBody>
      </p:sp>
      <p:sp>
        <p:nvSpPr>
          <p:cNvPr id="73" name="TextBox 72"/>
          <p:cNvSpPr txBox="1"/>
          <p:nvPr/>
        </p:nvSpPr>
        <p:spPr>
          <a:xfrm>
            <a:off x="6813485" y="4732190"/>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74" name="TextBox 73"/>
          <p:cNvSpPr txBox="1"/>
          <p:nvPr/>
        </p:nvSpPr>
        <p:spPr>
          <a:xfrm>
            <a:off x="7657704" y="4731685"/>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pic>
        <p:nvPicPr>
          <p:cNvPr id="75"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5085389"/>
            <a:ext cx="703655" cy="70365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5121216"/>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3234923" y="5237789"/>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21</a:t>
            </a:r>
          </a:p>
        </p:txBody>
      </p:sp>
      <p:sp>
        <p:nvSpPr>
          <p:cNvPr id="78" name="TextBox 77"/>
          <p:cNvSpPr txBox="1"/>
          <p:nvPr/>
        </p:nvSpPr>
        <p:spPr>
          <a:xfrm>
            <a:off x="5160149" y="5161589"/>
            <a:ext cx="1346200" cy="492443"/>
          </a:xfrm>
          <a:prstGeom prst="rect">
            <a:avLst/>
          </a:prstGeom>
          <a:noFill/>
        </p:spPr>
        <p:txBody>
          <a:bodyPr wrap="square" rtlCol="0">
            <a:spAutoFit/>
          </a:bodyPr>
          <a:lstStyle/>
          <a:p>
            <a:r>
              <a:rPr lang="en-US" sz="2600" dirty="0">
                <a:solidFill>
                  <a:prstClr val="white">
                    <a:lumMod val="50000"/>
                  </a:prstClr>
                </a:solidFill>
                <a:latin typeface="Tw Cen MT" pitchFamily="34" charset="0"/>
              </a:rPr>
              <a:t>=</a:t>
            </a:r>
            <a:r>
              <a:rPr lang="en-US" sz="2600" dirty="0">
                <a:solidFill>
                  <a:prstClr val="black"/>
                </a:solidFill>
                <a:latin typeface="Tw Cen MT" pitchFamily="34" charset="0"/>
              </a:rPr>
              <a:t> </a:t>
            </a:r>
            <a:r>
              <a:rPr lang="en-US" sz="2600" dirty="0" smtClean="0">
                <a:solidFill>
                  <a:prstClr val="black"/>
                </a:solidFill>
                <a:latin typeface="Tw Cen MT" pitchFamily="34" charset="0"/>
              </a:rPr>
              <a:t>26</a:t>
            </a:r>
            <a:endParaRPr lang="en-US" sz="2600" dirty="0">
              <a:solidFill>
                <a:prstClr val="black"/>
              </a:solidFill>
              <a:latin typeface="Tw Cen MT" pitchFamily="34" charset="0"/>
            </a:endParaRPr>
          </a:p>
        </p:txBody>
      </p:sp>
      <p:sp>
        <p:nvSpPr>
          <p:cNvPr id="79" name="TextBox 78"/>
          <p:cNvSpPr txBox="1"/>
          <p:nvPr/>
        </p:nvSpPr>
        <p:spPr>
          <a:xfrm>
            <a:off x="6813485" y="5619580"/>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80" name="TextBox 79"/>
          <p:cNvSpPr txBox="1"/>
          <p:nvPr/>
        </p:nvSpPr>
        <p:spPr>
          <a:xfrm>
            <a:off x="7657704" y="5619075"/>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sp>
        <p:nvSpPr>
          <p:cNvPr id="81" name="Rectangle 80"/>
          <p:cNvSpPr/>
          <p:nvPr/>
        </p:nvSpPr>
        <p:spPr>
          <a:xfrm>
            <a:off x="56743" y="2550191"/>
            <a:ext cx="2082954" cy="600164"/>
          </a:xfrm>
          <a:prstGeom prst="rect">
            <a:avLst/>
          </a:prstGeom>
        </p:spPr>
        <p:txBody>
          <a:bodyPr wrap="square" lIns="0" tIns="0" rIns="0" bIns="0">
            <a:spAutoFit/>
          </a:bodyPr>
          <a:lstStyle/>
          <a:p>
            <a:pPr algn="ctr"/>
            <a:r>
              <a:rPr lang="es-ES" sz="1300" b="1" dirty="0">
                <a:solidFill>
                  <a:prstClr val="black"/>
                </a:solidFill>
                <a:latin typeface="Tw Cen MT" pitchFamily="34" charset="0"/>
              </a:rPr>
              <a:t>Facilitar recursos financieros y fiscales para estimular el crecimiento y el desarrollo</a:t>
            </a:r>
            <a:endParaRPr lang="en-US" sz="1300" b="1" dirty="0">
              <a:solidFill>
                <a:prstClr val="black"/>
              </a:solidFill>
              <a:latin typeface="Tw Cen MT" pitchFamily="34" charset="0"/>
            </a:endParaRPr>
          </a:p>
        </p:txBody>
      </p:sp>
      <p:sp>
        <p:nvSpPr>
          <p:cNvPr id="82" name="Rectangle 81"/>
          <p:cNvSpPr/>
          <p:nvPr/>
        </p:nvSpPr>
        <p:spPr>
          <a:xfrm>
            <a:off x="56743" y="3408989"/>
            <a:ext cx="2082954" cy="600164"/>
          </a:xfrm>
          <a:prstGeom prst="rect">
            <a:avLst/>
          </a:prstGeom>
        </p:spPr>
        <p:txBody>
          <a:bodyPr wrap="square" lIns="0" tIns="0" rIns="0" bIns="0">
            <a:spAutoFit/>
          </a:bodyPr>
          <a:lstStyle/>
          <a:p>
            <a:pPr algn="ctr"/>
            <a:r>
              <a:rPr lang="es-ES" sz="1300" b="1" dirty="0">
                <a:solidFill>
                  <a:prstClr val="black"/>
                </a:solidFill>
                <a:latin typeface="Tw Cen MT" pitchFamily="34" charset="0"/>
              </a:rPr>
              <a:t>Maximizar el potencial de los recursos naturales y energéticos del país</a:t>
            </a:r>
            <a:endParaRPr lang="en-US" sz="1300" b="1" dirty="0">
              <a:solidFill>
                <a:prstClr val="black"/>
              </a:solidFill>
              <a:latin typeface="Tw Cen MT" pitchFamily="34" charset="0"/>
            </a:endParaRPr>
          </a:p>
        </p:txBody>
      </p:sp>
      <p:sp>
        <p:nvSpPr>
          <p:cNvPr id="83" name="Rectangle 82"/>
          <p:cNvSpPr/>
          <p:nvPr/>
        </p:nvSpPr>
        <p:spPr>
          <a:xfrm>
            <a:off x="56743" y="4167029"/>
            <a:ext cx="2082954" cy="800219"/>
          </a:xfrm>
          <a:prstGeom prst="rect">
            <a:avLst/>
          </a:prstGeom>
        </p:spPr>
        <p:txBody>
          <a:bodyPr wrap="square" lIns="0" tIns="0" rIns="0" bIns="0">
            <a:spAutoFit/>
          </a:bodyPr>
          <a:lstStyle/>
          <a:p>
            <a:pPr algn="ctr"/>
            <a:r>
              <a:rPr lang="es-ES" sz="1300" b="1" dirty="0">
                <a:solidFill>
                  <a:prstClr val="black"/>
                </a:solidFill>
                <a:latin typeface="Tw Cen MT" pitchFamily="34" charset="0"/>
              </a:rPr>
              <a:t>Mejorar la infraestructura, fortalecer el comercio y la promoción del país en el exterior</a:t>
            </a:r>
            <a:endParaRPr lang="en-US" sz="1300" b="1" dirty="0">
              <a:solidFill>
                <a:prstClr val="black"/>
              </a:solidFill>
              <a:latin typeface="Tw Cen MT" pitchFamily="34" charset="0"/>
            </a:endParaRPr>
          </a:p>
        </p:txBody>
      </p:sp>
      <p:sp>
        <p:nvSpPr>
          <p:cNvPr id="84" name="Rectangle 83"/>
          <p:cNvSpPr/>
          <p:nvPr/>
        </p:nvSpPr>
        <p:spPr>
          <a:xfrm>
            <a:off x="56743" y="5036485"/>
            <a:ext cx="1989138" cy="800219"/>
          </a:xfrm>
          <a:prstGeom prst="rect">
            <a:avLst/>
          </a:prstGeom>
        </p:spPr>
        <p:txBody>
          <a:bodyPr wrap="square" lIns="0" tIns="0" rIns="0" bIns="0">
            <a:spAutoFit/>
          </a:bodyPr>
          <a:lstStyle/>
          <a:p>
            <a:pPr algn="ctr"/>
            <a:r>
              <a:rPr lang="es-ES" sz="1300" b="1" dirty="0">
                <a:solidFill>
                  <a:prstClr val="black"/>
                </a:solidFill>
                <a:latin typeface="Tw Cen MT" pitchFamily="34" charset="0"/>
              </a:rPr>
              <a:t>Promover una institucionalidad sólida y transparente y garantizar la seguridad ciudadana</a:t>
            </a:r>
            <a:endParaRPr lang="en-US" sz="1300" b="1" dirty="0">
              <a:solidFill>
                <a:prstClr val="black"/>
              </a:solidFill>
              <a:latin typeface="Tw Cen MT" pitchFamily="34" charset="0"/>
            </a:endParaRPr>
          </a:p>
        </p:txBody>
      </p:sp>
      <p:graphicFrame>
        <p:nvGraphicFramePr>
          <p:cNvPr id="85" name="Chart 84"/>
          <p:cNvGraphicFramePr/>
          <p:nvPr>
            <p:extLst>
              <p:ext uri="{D42A27DB-BD31-4B8C-83A1-F6EECF244321}">
                <p14:modId xmlns:p14="http://schemas.microsoft.com/office/powerpoint/2010/main" val="3743110610"/>
              </p:ext>
            </p:extLst>
          </p:nvPr>
        </p:nvGraphicFramePr>
        <p:xfrm>
          <a:off x="6632084" y="2258223"/>
          <a:ext cx="2367491" cy="111277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6" name="Chart 85"/>
          <p:cNvGraphicFramePr/>
          <p:nvPr>
            <p:extLst>
              <p:ext uri="{D42A27DB-BD31-4B8C-83A1-F6EECF244321}">
                <p14:modId xmlns:p14="http://schemas.microsoft.com/office/powerpoint/2010/main" val="1661175449"/>
              </p:ext>
            </p:extLst>
          </p:nvPr>
        </p:nvGraphicFramePr>
        <p:xfrm>
          <a:off x="6632084" y="3104441"/>
          <a:ext cx="2367491" cy="111277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7" name="Chart 86"/>
          <p:cNvGraphicFramePr/>
          <p:nvPr>
            <p:extLst>
              <p:ext uri="{D42A27DB-BD31-4B8C-83A1-F6EECF244321}">
                <p14:modId xmlns:p14="http://schemas.microsoft.com/office/powerpoint/2010/main" val="2162024086"/>
              </p:ext>
            </p:extLst>
          </p:nvPr>
        </p:nvGraphicFramePr>
        <p:xfrm>
          <a:off x="6621848" y="4852760"/>
          <a:ext cx="2367491" cy="111277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8" name="Chart 87"/>
          <p:cNvGraphicFramePr/>
          <p:nvPr>
            <p:extLst>
              <p:ext uri="{D42A27DB-BD31-4B8C-83A1-F6EECF244321}">
                <p14:modId xmlns:p14="http://schemas.microsoft.com/office/powerpoint/2010/main" val="2919880390"/>
              </p:ext>
            </p:extLst>
          </p:nvPr>
        </p:nvGraphicFramePr>
        <p:xfrm>
          <a:off x="6609657" y="3977632"/>
          <a:ext cx="2367491" cy="1112777"/>
        </p:xfrm>
        <a:graphic>
          <a:graphicData uri="http://schemas.openxmlformats.org/drawingml/2006/chart">
            <c:chart xmlns:c="http://schemas.openxmlformats.org/drawingml/2006/chart" xmlns:r="http://schemas.openxmlformats.org/officeDocument/2006/relationships" r:id="rId9"/>
          </a:graphicData>
        </a:graphic>
      </p:graphicFrame>
      <p:pic>
        <p:nvPicPr>
          <p:cNvPr id="89" name="Picture 2" descr="C:\Users\Grace\AppData\Local\Microsoft\Windows\Temporary Internet Files\Content.IE5\FZ7P9RRW\MSN_Messenger_Ma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612" y="5924374"/>
            <a:ext cx="703655" cy="703655"/>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3234923" y="6029980"/>
            <a:ext cx="1346200" cy="492443"/>
          </a:xfrm>
          <a:prstGeom prst="rect">
            <a:avLst/>
          </a:prstGeom>
          <a:noFill/>
        </p:spPr>
        <p:txBody>
          <a:bodyPr wrap="square" rtlCol="0">
            <a:spAutoFit/>
          </a:bodyPr>
          <a:lstStyle/>
          <a:p>
            <a:r>
              <a:rPr lang="en-US" sz="2600" b="1" dirty="0">
                <a:solidFill>
                  <a:prstClr val="white">
                    <a:lumMod val="50000"/>
                  </a:prstClr>
                </a:solidFill>
                <a:latin typeface="Tw Cen MT" pitchFamily="34" charset="0"/>
              </a:rPr>
              <a:t>=</a:t>
            </a:r>
            <a:r>
              <a:rPr lang="en-US" sz="2600" b="1" dirty="0">
                <a:solidFill>
                  <a:prstClr val="black"/>
                </a:solidFill>
                <a:latin typeface="Tw Cen MT" pitchFamily="34" charset="0"/>
              </a:rPr>
              <a:t> 156</a:t>
            </a:r>
          </a:p>
        </p:txBody>
      </p:sp>
      <p:pic>
        <p:nvPicPr>
          <p:cNvPr id="91" name="Picture 4" descr="http://www.cliparthut.com/clip-arts/1466/ticking-clock-animated-clip-art-1466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0686" y="5940916"/>
            <a:ext cx="670571" cy="6705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5160149" y="6029980"/>
            <a:ext cx="1550100" cy="492443"/>
          </a:xfrm>
          <a:prstGeom prst="rect">
            <a:avLst/>
          </a:prstGeom>
          <a:noFill/>
        </p:spPr>
        <p:txBody>
          <a:bodyPr wrap="square" rtlCol="0">
            <a:spAutoFit/>
          </a:bodyPr>
          <a:lstStyle/>
          <a:p>
            <a:r>
              <a:rPr lang="en-US" sz="2600" b="1" dirty="0">
                <a:solidFill>
                  <a:prstClr val="white">
                    <a:lumMod val="50000"/>
                  </a:prstClr>
                </a:solidFill>
                <a:latin typeface="Tw Cen MT" pitchFamily="34" charset="0"/>
              </a:rPr>
              <a:t>=</a:t>
            </a:r>
            <a:r>
              <a:rPr lang="en-US" sz="2600" b="1" dirty="0">
                <a:solidFill>
                  <a:prstClr val="black"/>
                </a:solidFill>
                <a:latin typeface="Tw Cen MT" pitchFamily="34" charset="0"/>
              </a:rPr>
              <a:t> </a:t>
            </a:r>
            <a:r>
              <a:rPr lang="en-US" sz="2600" b="1" dirty="0" smtClean="0">
                <a:solidFill>
                  <a:prstClr val="black"/>
                </a:solidFill>
                <a:latin typeface="Tw Cen MT" pitchFamily="34" charset="0"/>
              </a:rPr>
              <a:t>160.75</a:t>
            </a:r>
            <a:endParaRPr lang="en-US" sz="2600" b="1" dirty="0">
              <a:solidFill>
                <a:prstClr val="black"/>
              </a:solidFill>
              <a:latin typeface="Tw Cen MT" pitchFamily="34" charset="0"/>
            </a:endParaRPr>
          </a:p>
        </p:txBody>
      </p:sp>
      <p:sp>
        <p:nvSpPr>
          <p:cNvPr id="4" name="Rectangle 3"/>
          <p:cNvSpPr/>
          <p:nvPr/>
        </p:nvSpPr>
        <p:spPr>
          <a:xfrm>
            <a:off x="2153345" y="5855635"/>
            <a:ext cx="6914455" cy="87782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pitchFamily="34" charset="0"/>
            </a:endParaRPr>
          </a:p>
        </p:txBody>
      </p:sp>
      <p:pic>
        <p:nvPicPr>
          <p:cNvPr id="93" name="Picture 3" descr="C:\Users\Grace\Downloads\IMG-20150428-WA002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1480" t="5653" b="6467"/>
          <a:stretch/>
        </p:blipFill>
        <p:spPr bwMode="auto">
          <a:xfrm rot="3720682">
            <a:off x="789785" y="5921960"/>
            <a:ext cx="829171" cy="8263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5" name="Chart 94"/>
          <p:cNvGraphicFramePr/>
          <p:nvPr>
            <p:extLst>
              <p:ext uri="{D42A27DB-BD31-4B8C-83A1-F6EECF244321}">
                <p14:modId xmlns:p14="http://schemas.microsoft.com/office/powerpoint/2010/main" val="479732924"/>
              </p:ext>
            </p:extLst>
          </p:nvPr>
        </p:nvGraphicFramePr>
        <p:xfrm>
          <a:off x="6596009" y="5719812"/>
          <a:ext cx="2367491" cy="1112777"/>
        </p:xfrm>
        <a:graphic>
          <a:graphicData uri="http://schemas.openxmlformats.org/drawingml/2006/chart">
            <c:chart xmlns:c="http://schemas.openxmlformats.org/drawingml/2006/chart" xmlns:r="http://schemas.openxmlformats.org/officeDocument/2006/relationships" r:id="rId11"/>
          </a:graphicData>
        </a:graphic>
      </p:graphicFrame>
      <p:sp>
        <p:nvSpPr>
          <p:cNvPr id="96" name="TextBox 95"/>
          <p:cNvSpPr txBox="1"/>
          <p:nvPr/>
        </p:nvSpPr>
        <p:spPr>
          <a:xfrm>
            <a:off x="6813485" y="6476386"/>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97" name="TextBox 96"/>
          <p:cNvSpPr txBox="1"/>
          <p:nvPr/>
        </p:nvSpPr>
        <p:spPr>
          <a:xfrm>
            <a:off x="7657704" y="6475881"/>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sp>
        <p:nvSpPr>
          <p:cNvPr id="3" name="TextBox 2"/>
          <p:cNvSpPr txBox="1"/>
          <p:nvPr/>
        </p:nvSpPr>
        <p:spPr>
          <a:xfrm>
            <a:off x="68649" y="1203434"/>
            <a:ext cx="2084696" cy="369332"/>
          </a:xfrm>
          <a:prstGeom prst="rect">
            <a:avLst/>
          </a:prstGeom>
          <a:noFill/>
        </p:spPr>
        <p:txBody>
          <a:bodyPr wrap="square" rtlCol="0">
            <a:spAutoFit/>
          </a:bodyPr>
          <a:lstStyle/>
          <a:p>
            <a:pPr algn="ctr"/>
            <a:r>
              <a:rPr lang="en-US" b="1" dirty="0">
                <a:solidFill>
                  <a:srgbClr val="0070C0"/>
                </a:solidFill>
                <a:latin typeface="Tw Cen MT" pitchFamily="34" charset="0"/>
              </a:rPr>
              <a:t>EJES</a:t>
            </a:r>
          </a:p>
        </p:txBody>
      </p:sp>
      <p:sp>
        <p:nvSpPr>
          <p:cNvPr id="6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6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63" name="3 CuadroTexto"/>
          <p:cNvSpPr txBox="1">
            <a:spLocks noChangeArrowheads="1"/>
          </p:cNvSpPr>
          <p:nvPr/>
        </p:nvSpPr>
        <p:spPr bwMode="auto">
          <a:xfrm>
            <a:off x="76200" y="152400"/>
            <a:ext cx="3637150"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Reporte General</a:t>
            </a:r>
            <a:endParaRPr lang="en-US" altLang="en-US" sz="4000" dirty="0">
              <a:solidFill>
                <a:prstClr val="white"/>
              </a:solidFill>
              <a:latin typeface="Tw Cen MT" pitchFamily="34" charset="0"/>
            </a:endParaRPr>
          </a:p>
        </p:txBody>
      </p:sp>
      <p:pic>
        <p:nvPicPr>
          <p:cNvPr id="64" name="0 Imagen"/>
          <p:cNvPicPr/>
          <p:nvPr/>
        </p:nvPicPr>
        <p:blipFill>
          <a:blip r:embed="rId1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30994350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20458786"/>
              </p:ext>
            </p:extLst>
          </p:nvPr>
        </p:nvGraphicFramePr>
        <p:xfrm>
          <a:off x="2093198" y="2334389"/>
          <a:ext cx="6898402" cy="3609211"/>
        </p:xfrm>
        <a:graphic>
          <a:graphicData uri="http://schemas.openxmlformats.org/drawingml/2006/table">
            <a:tbl>
              <a:tblPr bandRow="1">
                <a:tableStyleId>{22838BEF-8BB2-4498-84A7-C5851F593DF1}</a:tableStyleId>
              </a:tblPr>
              <a:tblGrid>
                <a:gridCol w="2103468"/>
                <a:gridCol w="2362200"/>
                <a:gridCol w="2432734"/>
              </a:tblGrid>
              <a:tr h="1170811">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1219200">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1219200">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bl>
          </a:graphicData>
        </a:graphic>
      </p:graphicFrame>
      <p:pic>
        <p:nvPicPr>
          <p:cNvPr id="2050" name="Picture 2" descr="C:\Users\Grace\AppData\Local\Microsoft\Windows\Temporary Internet Files\Content.IE5\FZ7P9RRW\MSN_Messenger_Mac[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1726" y="246138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Grace\AppData\Local\Microsoft\Windows\Temporary Internet Files\Content.IE5\FZ7P9RRW\MSN_Messenger_Mac[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1726" y="37338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Grace\AppData\Local\Microsoft\Windows\Temporary Internet Files\Content.IE5\FZ7P9RRW\MSN_Messenger_Mac[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1726" y="4898756"/>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liparthut.com/clip-arts/1466/ticking-clock-animated-clip-art-146695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6808" y="2573415"/>
            <a:ext cx="726173" cy="72617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225800" y="3905608"/>
            <a:ext cx="1346200" cy="553998"/>
          </a:xfrm>
          <a:prstGeom prst="rect">
            <a:avLst/>
          </a:prstGeom>
          <a:noFill/>
        </p:spPr>
        <p:txBody>
          <a:bodyPr wrap="square" rtlCol="0">
            <a:spAutoFit/>
          </a:bodyPr>
          <a:lstStyle/>
          <a:p>
            <a:r>
              <a:rPr lang="en-US" sz="3000" b="1" dirty="0">
                <a:solidFill>
                  <a:prstClr val="white">
                    <a:lumMod val="50000"/>
                  </a:prstClr>
                </a:solidFill>
                <a:latin typeface="Tw Cen MT" pitchFamily="34" charset="0"/>
              </a:rPr>
              <a:t>=</a:t>
            </a:r>
            <a:r>
              <a:rPr lang="en-US" sz="3000" b="1" dirty="0">
                <a:solidFill>
                  <a:prstClr val="black"/>
                </a:solidFill>
                <a:latin typeface="Tw Cen MT" pitchFamily="34" charset="0"/>
              </a:rPr>
              <a:t> 15</a:t>
            </a:r>
          </a:p>
        </p:txBody>
      </p:sp>
      <p:pic>
        <p:nvPicPr>
          <p:cNvPr id="44" name="Picture 4" descr="http://www.cliparthut.com/clip-arts/1466/ticking-clock-animated-clip-art-146695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6808" y="3733800"/>
            <a:ext cx="726173" cy="7261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5115025" y="3793581"/>
            <a:ext cx="1346200" cy="553998"/>
          </a:xfrm>
          <a:prstGeom prst="rect">
            <a:avLst/>
          </a:prstGeom>
          <a:noFill/>
        </p:spPr>
        <p:txBody>
          <a:bodyPr wrap="square" rtlCol="0">
            <a:spAutoFit/>
          </a:bodyPr>
          <a:lstStyle/>
          <a:p>
            <a:r>
              <a:rPr lang="en-US" sz="3000" b="1" dirty="0">
                <a:solidFill>
                  <a:prstClr val="white">
                    <a:lumMod val="50000"/>
                  </a:prstClr>
                </a:solidFill>
                <a:latin typeface="Tw Cen MT" pitchFamily="34" charset="0"/>
              </a:rPr>
              <a:t>=</a:t>
            </a:r>
            <a:r>
              <a:rPr lang="en-US" sz="3000" b="1" dirty="0">
                <a:solidFill>
                  <a:prstClr val="black"/>
                </a:solidFill>
                <a:latin typeface="Tw Cen MT" pitchFamily="34" charset="0"/>
              </a:rPr>
              <a:t> 22</a:t>
            </a:r>
          </a:p>
        </p:txBody>
      </p:sp>
      <p:pic>
        <p:nvPicPr>
          <p:cNvPr id="49" name="Picture 4" descr="http://www.cliparthut.com/clip-arts/1466/ticking-clock-animated-clip-art-146695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6808" y="4934583"/>
            <a:ext cx="726173" cy="7261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p:nvPr>
            <p:extLst>
              <p:ext uri="{D42A27DB-BD31-4B8C-83A1-F6EECF244321}">
                <p14:modId xmlns:p14="http://schemas.microsoft.com/office/powerpoint/2010/main" val="389246802"/>
              </p:ext>
            </p:extLst>
          </p:nvPr>
        </p:nvGraphicFramePr>
        <p:xfrm>
          <a:off x="6585822" y="2209800"/>
          <a:ext cx="2367491" cy="111556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2071048" y="2001211"/>
            <a:ext cx="2112264"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solidFill>
                  <a:prstClr val="black"/>
                </a:solidFill>
                <a:latin typeface="Tw Cen MT" pitchFamily="34" charset="0"/>
              </a:rPr>
              <a:t>NO. PARTICIPANTES </a:t>
            </a:r>
          </a:p>
        </p:txBody>
      </p:sp>
      <p:sp>
        <p:nvSpPr>
          <p:cNvPr id="51" name="TextBox 50"/>
          <p:cNvSpPr txBox="1"/>
          <p:nvPr/>
        </p:nvSpPr>
        <p:spPr>
          <a:xfrm>
            <a:off x="4191000" y="2001211"/>
            <a:ext cx="2350008"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solidFill>
                  <a:prstClr val="black"/>
                </a:solidFill>
                <a:latin typeface="Tw Cen MT" pitchFamily="34" charset="0"/>
              </a:rPr>
              <a:t>HORAS ACUMULADAS</a:t>
            </a:r>
          </a:p>
        </p:txBody>
      </p:sp>
      <p:sp>
        <p:nvSpPr>
          <p:cNvPr id="52" name="TextBox 51"/>
          <p:cNvSpPr txBox="1"/>
          <p:nvPr/>
        </p:nvSpPr>
        <p:spPr>
          <a:xfrm>
            <a:off x="6553199" y="2001211"/>
            <a:ext cx="2432304" cy="33855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b="1" dirty="0">
                <a:solidFill>
                  <a:prstClr val="black"/>
                </a:solidFill>
                <a:latin typeface="Tw Cen MT" pitchFamily="34" charset="0"/>
              </a:rPr>
              <a:t>NO. REUNIONES</a:t>
            </a:r>
          </a:p>
        </p:txBody>
      </p:sp>
      <p:graphicFrame>
        <p:nvGraphicFramePr>
          <p:cNvPr id="54" name="Chart 53"/>
          <p:cNvGraphicFramePr/>
          <p:nvPr>
            <p:extLst>
              <p:ext uri="{D42A27DB-BD31-4B8C-83A1-F6EECF244321}">
                <p14:modId xmlns:p14="http://schemas.microsoft.com/office/powerpoint/2010/main" val="1069536729"/>
              </p:ext>
            </p:extLst>
          </p:nvPr>
        </p:nvGraphicFramePr>
        <p:xfrm>
          <a:off x="6585822" y="3581400"/>
          <a:ext cx="2367491" cy="11127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5" name="Chart 54"/>
          <p:cNvGraphicFramePr/>
          <p:nvPr>
            <p:extLst>
              <p:ext uri="{D42A27DB-BD31-4B8C-83A1-F6EECF244321}">
                <p14:modId xmlns:p14="http://schemas.microsoft.com/office/powerpoint/2010/main" val="3017757661"/>
              </p:ext>
            </p:extLst>
          </p:nvPr>
        </p:nvGraphicFramePr>
        <p:xfrm>
          <a:off x="6585822" y="4648200"/>
          <a:ext cx="2367491" cy="1115568"/>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p:cNvSpPr txBox="1"/>
          <p:nvPr/>
        </p:nvSpPr>
        <p:spPr>
          <a:xfrm>
            <a:off x="3225800" y="5030558"/>
            <a:ext cx="1346200" cy="553998"/>
          </a:xfrm>
          <a:prstGeom prst="rect">
            <a:avLst/>
          </a:prstGeom>
          <a:noFill/>
        </p:spPr>
        <p:txBody>
          <a:bodyPr wrap="square" rtlCol="0">
            <a:spAutoFit/>
          </a:bodyPr>
          <a:lstStyle/>
          <a:p>
            <a:r>
              <a:rPr lang="en-US" sz="3000" b="1" dirty="0">
                <a:solidFill>
                  <a:prstClr val="white">
                    <a:lumMod val="50000"/>
                  </a:prstClr>
                </a:solidFill>
                <a:latin typeface="Tw Cen MT" pitchFamily="34" charset="0"/>
              </a:rPr>
              <a:t>=</a:t>
            </a:r>
            <a:r>
              <a:rPr lang="en-US" sz="3000" b="1" dirty="0">
                <a:solidFill>
                  <a:prstClr val="black"/>
                </a:solidFill>
                <a:latin typeface="Tw Cen MT" pitchFamily="34" charset="0"/>
              </a:rPr>
              <a:t> 8</a:t>
            </a:r>
          </a:p>
        </p:txBody>
      </p:sp>
      <p:sp>
        <p:nvSpPr>
          <p:cNvPr id="57" name="TextBox 56"/>
          <p:cNvSpPr txBox="1"/>
          <p:nvPr/>
        </p:nvSpPr>
        <p:spPr>
          <a:xfrm>
            <a:off x="5115024" y="4981654"/>
            <a:ext cx="1594135" cy="553998"/>
          </a:xfrm>
          <a:prstGeom prst="rect">
            <a:avLst/>
          </a:prstGeom>
          <a:noFill/>
        </p:spPr>
        <p:txBody>
          <a:bodyPr wrap="square" rtlCol="0">
            <a:spAutoFit/>
          </a:bodyPr>
          <a:lstStyle/>
          <a:p>
            <a:r>
              <a:rPr lang="en-US" sz="3000" b="1" dirty="0">
                <a:solidFill>
                  <a:prstClr val="white">
                    <a:lumMod val="50000"/>
                  </a:prstClr>
                </a:solidFill>
                <a:latin typeface="Tw Cen MT" pitchFamily="34" charset="0"/>
              </a:rPr>
              <a:t>=</a:t>
            </a:r>
            <a:r>
              <a:rPr lang="en-US" sz="3000" b="1" dirty="0">
                <a:solidFill>
                  <a:prstClr val="black"/>
                </a:solidFill>
                <a:latin typeface="Tw Cen MT" pitchFamily="34" charset="0"/>
              </a:rPr>
              <a:t> 10.25</a:t>
            </a:r>
          </a:p>
        </p:txBody>
      </p:sp>
      <p:sp>
        <p:nvSpPr>
          <p:cNvPr id="58" name="TextBox 57"/>
          <p:cNvSpPr txBox="1"/>
          <p:nvPr/>
        </p:nvSpPr>
        <p:spPr>
          <a:xfrm>
            <a:off x="3225800" y="2613788"/>
            <a:ext cx="1346200" cy="553998"/>
          </a:xfrm>
          <a:prstGeom prst="rect">
            <a:avLst/>
          </a:prstGeom>
          <a:noFill/>
        </p:spPr>
        <p:txBody>
          <a:bodyPr wrap="square" rtlCol="0">
            <a:spAutoFit/>
          </a:bodyPr>
          <a:lstStyle/>
          <a:p>
            <a:r>
              <a:rPr lang="en-US" sz="3000" b="1" dirty="0">
                <a:solidFill>
                  <a:prstClr val="white">
                    <a:lumMod val="50000"/>
                  </a:prstClr>
                </a:solidFill>
                <a:latin typeface="Tw Cen MT" pitchFamily="34" charset="0"/>
              </a:rPr>
              <a:t>=</a:t>
            </a:r>
            <a:r>
              <a:rPr lang="en-US" sz="3000" b="1" dirty="0">
                <a:solidFill>
                  <a:prstClr val="black"/>
                </a:solidFill>
                <a:latin typeface="Tw Cen MT" pitchFamily="34" charset="0"/>
              </a:rPr>
              <a:t> 10</a:t>
            </a:r>
          </a:p>
        </p:txBody>
      </p:sp>
      <p:sp>
        <p:nvSpPr>
          <p:cNvPr id="59" name="TextBox 58"/>
          <p:cNvSpPr txBox="1"/>
          <p:nvPr/>
        </p:nvSpPr>
        <p:spPr>
          <a:xfrm>
            <a:off x="5115025" y="2613788"/>
            <a:ext cx="1346200" cy="553998"/>
          </a:xfrm>
          <a:prstGeom prst="rect">
            <a:avLst/>
          </a:prstGeom>
          <a:noFill/>
        </p:spPr>
        <p:txBody>
          <a:bodyPr wrap="square" rtlCol="0">
            <a:spAutoFit/>
          </a:bodyPr>
          <a:lstStyle/>
          <a:p>
            <a:r>
              <a:rPr lang="en-US" sz="3000" b="1" dirty="0">
                <a:solidFill>
                  <a:prstClr val="white">
                    <a:lumMod val="50000"/>
                  </a:prstClr>
                </a:solidFill>
                <a:latin typeface="Tw Cen MT" pitchFamily="34" charset="0"/>
              </a:rPr>
              <a:t>=</a:t>
            </a:r>
            <a:r>
              <a:rPr lang="en-US" sz="3000" b="1" dirty="0">
                <a:solidFill>
                  <a:prstClr val="black"/>
                </a:solidFill>
                <a:latin typeface="Tw Cen MT" pitchFamily="34" charset="0"/>
              </a:rPr>
              <a:t> 7</a:t>
            </a:r>
          </a:p>
        </p:txBody>
      </p:sp>
      <p:sp>
        <p:nvSpPr>
          <p:cNvPr id="7" name="TextBox 6"/>
          <p:cNvSpPr txBox="1"/>
          <p:nvPr/>
        </p:nvSpPr>
        <p:spPr>
          <a:xfrm>
            <a:off x="6768152" y="3030835"/>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60" name="TextBox 59"/>
          <p:cNvSpPr txBox="1"/>
          <p:nvPr/>
        </p:nvSpPr>
        <p:spPr>
          <a:xfrm>
            <a:off x="7612371" y="3030330"/>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sp>
        <p:nvSpPr>
          <p:cNvPr id="61" name="TextBox 60"/>
          <p:cNvSpPr txBox="1"/>
          <p:nvPr/>
        </p:nvSpPr>
        <p:spPr>
          <a:xfrm>
            <a:off x="6781800" y="4366894"/>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62" name="TextBox 61"/>
          <p:cNvSpPr txBox="1"/>
          <p:nvPr/>
        </p:nvSpPr>
        <p:spPr>
          <a:xfrm>
            <a:off x="7626019" y="4366389"/>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sp>
        <p:nvSpPr>
          <p:cNvPr id="63" name="TextBox 62"/>
          <p:cNvSpPr txBox="1"/>
          <p:nvPr/>
        </p:nvSpPr>
        <p:spPr>
          <a:xfrm>
            <a:off x="6781800" y="5409673"/>
            <a:ext cx="1164277" cy="276999"/>
          </a:xfrm>
          <a:prstGeom prst="rect">
            <a:avLst/>
          </a:prstGeom>
          <a:noFill/>
        </p:spPr>
        <p:txBody>
          <a:bodyPr wrap="square" rtlCol="0">
            <a:spAutoFit/>
          </a:bodyPr>
          <a:lstStyle/>
          <a:p>
            <a:r>
              <a:rPr lang="es-DO" sz="1200" b="1" dirty="0">
                <a:solidFill>
                  <a:prstClr val="black"/>
                </a:solidFill>
                <a:latin typeface="Tw Cen MT" pitchFamily="34" charset="0"/>
              </a:rPr>
              <a:t>Programadas</a:t>
            </a:r>
          </a:p>
        </p:txBody>
      </p:sp>
      <p:sp>
        <p:nvSpPr>
          <p:cNvPr id="64" name="TextBox 63"/>
          <p:cNvSpPr txBox="1"/>
          <p:nvPr/>
        </p:nvSpPr>
        <p:spPr>
          <a:xfrm>
            <a:off x="7626019" y="5409168"/>
            <a:ext cx="1164277" cy="276999"/>
          </a:xfrm>
          <a:prstGeom prst="rect">
            <a:avLst/>
          </a:prstGeom>
          <a:noFill/>
        </p:spPr>
        <p:txBody>
          <a:bodyPr wrap="square" rtlCol="0">
            <a:spAutoFit/>
          </a:bodyPr>
          <a:lstStyle/>
          <a:p>
            <a:pPr algn="ctr"/>
            <a:r>
              <a:rPr lang="es-DO" sz="1200" b="1" dirty="0">
                <a:solidFill>
                  <a:prstClr val="black"/>
                </a:solidFill>
                <a:latin typeface="Tw Cen MT" pitchFamily="34" charset="0"/>
              </a:rPr>
              <a:t>Ejecutadas</a:t>
            </a:r>
          </a:p>
        </p:txBody>
      </p:sp>
      <p:sp>
        <p:nvSpPr>
          <p:cNvPr id="12" name="Rectangle 11"/>
          <p:cNvSpPr/>
          <p:nvPr/>
        </p:nvSpPr>
        <p:spPr>
          <a:xfrm>
            <a:off x="0" y="1197114"/>
            <a:ext cx="9144000" cy="646331"/>
          </a:xfrm>
          <a:prstGeom prst="rect">
            <a:avLst/>
          </a:prstGeom>
          <a:ln>
            <a:no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es-ES" b="1" dirty="0">
                <a:solidFill>
                  <a:prstClr val="black"/>
                </a:solidFill>
                <a:latin typeface="Tw Cen MT" pitchFamily="34" charset="0"/>
              </a:rPr>
              <a:t>Estimular la innovación, el espíritu empresarial y desarrollar nuestro capital humano</a:t>
            </a:r>
          </a:p>
          <a:p>
            <a:pPr algn="ctr"/>
            <a:r>
              <a:rPr lang="es-ES" dirty="0">
                <a:solidFill>
                  <a:prstClr val="black"/>
                </a:solidFill>
                <a:latin typeface="Tw Cen MT" pitchFamily="34" charset="0"/>
              </a:rPr>
              <a:t>Joel Santos</a:t>
            </a:r>
            <a:endParaRPr lang="en-US" dirty="0">
              <a:solidFill>
                <a:prstClr val="black"/>
              </a:solidFill>
              <a:latin typeface="Tw Cen MT" pitchFamily="34" charset="0"/>
            </a:endParaRPr>
          </a:p>
        </p:txBody>
      </p:sp>
      <p:sp>
        <p:nvSpPr>
          <p:cNvPr id="3" name="Rectangle 2"/>
          <p:cNvSpPr/>
          <p:nvPr/>
        </p:nvSpPr>
        <p:spPr>
          <a:xfrm>
            <a:off x="76200" y="2438400"/>
            <a:ext cx="1994848" cy="954107"/>
          </a:xfrm>
          <a:prstGeom prst="rect">
            <a:avLst/>
          </a:prstGeom>
        </p:spPr>
        <p:txBody>
          <a:bodyPr wrap="square">
            <a:spAutoFit/>
          </a:bodyPr>
          <a:lstStyle/>
          <a:p>
            <a:pPr algn="ctr"/>
            <a:r>
              <a:rPr lang="es-ES" sz="1400" b="1" dirty="0">
                <a:solidFill>
                  <a:prstClr val="black"/>
                </a:solidFill>
                <a:latin typeface="Tw Cen MT" pitchFamily="34" charset="0"/>
              </a:rPr>
              <a:t>Desarrollo Productivo: Emprendimiento, innovación, PYMES y crecimiento empresarial</a:t>
            </a:r>
          </a:p>
        </p:txBody>
      </p:sp>
      <p:sp>
        <p:nvSpPr>
          <p:cNvPr id="33" name="Rectangle 32"/>
          <p:cNvSpPr/>
          <p:nvPr/>
        </p:nvSpPr>
        <p:spPr>
          <a:xfrm>
            <a:off x="76200" y="3657600"/>
            <a:ext cx="1994848" cy="954107"/>
          </a:xfrm>
          <a:prstGeom prst="rect">
            <a:avLst/>
          </a:prstGeom>
        </p:spPr>
        <p:txBody>
          <a:bodyPr wrap="square">
            <a:spAutoFit/>
          </a:bodyPr>
          <a:lstStyle/>
          <a:p>
            <a:pPr algn="ctr"/>
            <a:r>
              <a:rPr lang="es-ES" sz="1400" b="1" dirty="0">
                <a:solidFill>
                  <a:prstClr val="black"/>
                </a:solidFill>
                <a:latin typeface="Tw Cen MT" pitchFamily="34" charset="0"/>
              </a:rPr>
              <a:t>Mercado Laboral: Reforma laboral, Ley de Seguridad Social e Inmigración</a:t>
            </a:r>
          </a:p>
        </p:txBody>
      </p:sp>
      <p:sp>
        <p:nvSpPr>
          <p:cNvPr id="36" name="Rectangle 35"/>
          <p:cNvSpPr/>
          <p:nvPr/>
        </p:nvSpPr>
        <p:spPr>
          <a:xfrm>
            <a:off x="76200" y="4837093"/>
            <a:ext cx="1994848" cy="954107"/>
          </a:xfrm>
          <a:prstGeom prst="rect">
            <a:avLst/>
          </a:prstGeom>
        </p:spPr>
        <p:txBody>
          <a:bodyPr wrap="square">
            <a:spAutoFit/>
          </a:bodyPr>
          <a:lstStyle/>
          <a:p>
            <a:pPr algn="ctr"/>
            <a:r>
              <a:rPr lang="es-ES" sz="1400" b="1" dirty="0">
                <a:solidFill>
                  <a:prstClr val="black"/>
                </a:solidFill>
                <a:latin typeface="Tw Cen MT" pitchFamily="34" charset="0"/>
              </a:rPr>
              <a:t>Formación para el trabajo y alineación con los objetivos  de desarrollo nacional </a:t>
            </a:r>
          </a:p>
        </p:txBody>
      </p:sp>
      <p:sp>
        <p:nvSpPr>
          <p:cNvPr id="38" name="TextBox 37"/>
          <p:cNvSpPr txBox="1"/>
          <p:nvPr/>
        </p:nvSpPr>
        <p:spPr>
          <a:xfrm>
            <a:off x="0" y="1948200"/>
            <a:ext cx="2084696" cy="369332"/>
          </a:xfrm>
          <a:prstGeom prst="rect">
            <a:avLst/>
          </a:prstGeom>
          <a:noFill/>
        </p:spPr>
        <p:txBody>
          <a:bodyPr wrap="square" rtlCol="0">
            <a:spAutoFit/>
          </a:bodyPr>
          <a:lstStyle/>
          <a:p>
            <a:pPr algn="ctr"/>
            <a:r>
              <a:rPr lang="en-US" b="1" dirty="0">
                <a:solidFill>
                  <a:srgbClr val="0070C0"/>
                </a:solidFill>
                <a:latin typeface="Tw Cen MT" pitchFamily="34" charset="0"/>
              </a:rPr>
              <a:t>MESAS</a:t>
            </a:r>
          </a:p>
        </p:txBody>
      </p:sp>
      <p:sp>
        <p:nvSpPr>
          <p:cNvPr id="39"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40"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41" name="3 CuadroTexto"/>
          <p:cNvSpPr txBox="1">
            <a:spLocks noChangeArrowheads="1"/>
          </p:cNvSpPr>
          <p:nvPr/>
        </p:nvSpPr>
        <p:spPr bwMode="auto">
          <a:xfrm>
            <a:off x="76200" y="152400"/>
            <a:ext cx="4379532"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Reporte Mesas Eje 1</a:t>
            </a:r>
            <a:endParaRPr lang="en-US" altLang="en-US" sz="4000" dirty="0">
              <a:solidFill>
                <a:prstClr val="white"/>
              </a:solidFill>
              <a:latin typeface="Tw Cen MT" pitchFamily="34" charset="0"/>
            </a:endParaRPr>
          </a:p>
        </p:txBody>
      </p:sp>
      <p:pic>
        <p:nvPicPr>
          <p:cNvPr id="42" name="0 Imagen"/>
          <p:cNvPicPr/>
          <p:nvPr/>
        </p:nvPicPr>
        <p:blipFill>
          <a:blip r:embed="rId7"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308188610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0" y="1670812"/>
            <a:ext cx="9144000" cy="3358388"/>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endParaRPr>
          </a:p>
        </p:txBody>
      </p:sp>
      <p:sp>
        <p:nvSpPr>
          <p:cNvPr id="5" name="Rectangle 14"/>
          <p:cNvSpPr>
            <a:spLocks noChangeArrowheads="1"/>
          </p:cNvSpPr>
          <p:nvPr/>
        </p:nvSpPr>
        <p:spPr bwMode="auto">
          <a:xfrm>
            <a:off x="0" y="2976987"/>
            <a:ext cx="913945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DO" sz="5400" b="1" dirty="0" smtClean="0">
                <a:solidFill>
                  <a:schemeClr val="bg1"/>
                </a:solidFill>
                <a:ea typeface="Times New Roman" pitchFamily="18" charset="0"/>
                <a:cs typeface="Times New Roman" pitchFamily="18" charset="0"/>
              </a:rPr>
              <a:t>Resultados</a:t>
            </a:r>
            <a:endParaRPr lang="es-ES" sz="3200" b="1" dirty="0" smtClean="0">
              <a:solidFill>
                <a:schemeClr val="bg1"/>
              </a:solidFill>
              <a:ea typeface="Times New Roman" pitchFamily="18" charset="0"/>
              <a:cs typeface="Times New Roman" pitchFamily="18" charset="0"/>
            </a:endParaRPr>
          </a:p>
        </p:txBody>
      </p:sp>
      <p:pic>
        <p:nvPicPr>
          <p:cNvPr id="6"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398844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0 Marcador de contenido"/>
          <p:cNvSpPr>
            <a:spLocks noGrp="1"/>
          </p:cNvSpPr>
          <p:nvPr>
            <p:ph idx="1"/>
          </p:nvPr>
        </p:nvSpPr>
        <p:spPr>
          <a:xfrm>
            <a:off x="-1" y="1752600"/>
            <a:ext cx="7606173" cy="1280995"/>
          </a:xfrm>
          <a:prstGeom prst="homePlate">
            <a:avLst/>
          </a:prstGeom>
          <a:solidFill>
            <a:srgbClr val="0070C0"/>
          </a:solidFill>
        </p:spPr>
        <p:txBody>
          <a:bodyPr anchor="ctr">
            <a:noAutofit/>
          </a:bodyPr>
          <a:lstStyle/>
          <a:p>
            <a:pPr marL="0" indent="0" algn="ctr">
              <a:buNone/>
            </a:pPr>
            <a:r>
              <a:rPr lang="es-ES" sz="2200" b="1" dirty="0" smtClean="0">
                <a:solidFill>
                  <a:schemeClr val="bg1"/>
                </a:solidFill>
                <a:effectLst>
                  <a:outerShdw blurRad="38100" dist="38100" dir="2700000" algn="tl">
                    <a:srgbClr val="000000">
                      <a:alpha val="43137"/>
                    </a:srgbClr>
                  </a:outerShdw>
                </a:effectLst>
                <a:latin typeface="Tw Cen MT" pitchFamily="34" charset="0"/>
              </a:rPr>
              <a:t>ESTIMULAR LA INNOVACIÓN, EL ESPÍRITU EMPRESARIAL Y DESARROLLAR NUESTRO CAPITAL HUMANO</a:t>
            </a:r>
          </a:p>
          <a:p>
            <a:pPr marL="0" lvl="0" indent="0" algn="ctr">
              <a:spcBef>
                <a:spcPts val="0"/>
              </a:spcBef>
              <a:buNone/>
            </a:pPr>
            <a:r>
              <a:rPr lang="en-US" sz="2000" dirty="0" smtClean="0">
                <a:solidFill>
                  <a:schemeClr val="bg1">
                    <a:lumMod val="95000"/>
                  </a:schemeClr>
                </a:solidFill>
                <a:latin typeface="Tw Cen MT" pitchFamily="34" charset="0"/>
              </a:rPr>
              <a:t>Líder</a:t>
            </a:r>
            <a:r>
              <a:rPr lang="en-US" sz="2000" dirty="0">
                <a:solidFill>
                  <a:schemeClr val="bg1">
                    <a:lumMod val="95000"/>
                  </a:schemeClr>
                </a:solidFill>
                <a:latin typeface="Tw Cen MT" pitchFamily="34" charset="0"/>
              </a:rPr>
              <a:t>: </a:t>
            </a:r>
            <a:r>
              <a:rPr lang="en-US" sz="2000" dirty="0" smtClean="0">
                <a:solidFill>
                  <a:schemeClr val="bg1">
                    <a:lumMod val="95000"/>
                  </a:schemeClr>
                </a:solidFill>
                <a:latin typeface="Tw Cen MT" pitchFamily="34" charset="0"/>
              </a:rPr>
              <a:t>Joel Santos</a:t>
            </a:r>
            <a:endParaRPr lang="en-US" sz="2000" dirty="0">
              <a:solidFill>
                <a:schemeClr val="bg1">
                  <a:lumMod val="95000"/>
                </a:schemeClr>
              </a:solidFill>
              <a:latin typeface="Tw Cen MT" pitchFamily="34" charset="0"/>
            </a:endParaRPr>
          </a:p>
        </p:txBody>
      </p:sp>
      <p:sp>
        <p:nvSpPr>
          <p:cNvPr id="18" name="3 Elipse"/>
          <p:cNvSpPr/>
          <p:nvPr/>
        </p:nvSpPr>
        <p:spPr>
          <a:xfrm>
            <a:off x="304800" y="3518848"/>
            <a:ext cx="512064" cy="51206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Tw Cen MT" pitchFamily="34" charset="0"/>
              </a:rPr>
              <a:t>1</a:t>
            </a:r>
          </a:p>
        </p:txBody>
      </p:sp>
      <p:sp>
        <p:nvSpPr>
          <p:cNvPr id="19" name="11 CuadroTexto"/>
          <p:cNvSpPr txBox="1"/>
          <p:nvPr/>
        </p:nvSpPr>
        <p:spPr>
          <a:xfrm>
            <a:off x="838201" y="4484277"/>
            <a:ext cx="6172199" cy="707886"/>
          </a:xfrm>
          <a:prstGeom prst="rect">
            <a:avLst/>
          </a:prstGeom>
          <a:noFill/>
        </p:spPr>
        <p:txBody>
          <a:bodyPr wrap="square" rtlCol="0">
            <a:spAutoFit/>
          </a:bodyPr>
          <a:lstStyle/>
          <a:p>
            <a:pPr defTabSz="457200"/>
            <a:r>
              <a:rPr lang="es-ES" sz="2000" b="1" dirty="0">
                <a:solidFill>
                  <a:prstClr val="black"/>
                </a:solidFill>
                <a:latin typeface="Tw Cen MT" pitchFamily="34" charset="0"/>
              </a:rPr>
              <a:t>Mercado Laboral: Reforma laboral, Ley de Seguridad Social e Inmigración</a:t>
            </a:r>
          </a:p>
        </p:txBody>
      </p:sp>
      <p:sp>
        <p:nvSpPr>
          <p:cNvPr id="21" name="12 Elipse"/>
          <p:cNvSpPr/>
          <p:nvPr/>
        </p:nvSpPr>
        <p:spPr>
          <a:xfrm>
            <a:off x="304800" y="4560940"/>
            <a:ext cx="512064" cy="512064"/>
          </a:xfrm>
          <a:prstGeom prst="ellipse">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sz="3200" b="1" dirty="0">
                <a:solidFill>
                  <a:prstClr val="white"/>
                </a:solidFill>
                <a:latin typeface="Tw Cen MT" pitchFamily="34" charset="0"/>
              </a:rPr>
              <a:t>2</a:t>
            </a:r>
          </a:p>
        </p:txBody>
      </p:sp>
      <p:sp>
        <p:nvSpPr>
          <p:cNvPr id="22" name="13 CuadroTexto"/>
          <p:cNvSpPr txBox="1"/>
          <p:nvPr/>
        </p:nvSpPr>
        <p:spPr>
          <a:xfrm>
            <a:off x="838201" y="5575491"/>
            <a:ext cx="6172199" cy="707886"/>
          </a:xfrm>
          <a:prstGeom prst="rect">
            <a:avLst/>
          </a:prstGeom>
          <a:noFill/>
        </p:spPr>
        <p:txBody>
          <a:bodyPr wrap="square" rtlCol="0">
            <a:spAutoFit/>
          </a:bodyPr>
          <a:lstStyle/>
          <a:p>
            <a:pPr defTabSz="457200"/>
            <a:r>
              <a:rPr lang="es-ES" sz="2000" b="1" dirty="0">
                <a:solidFill>
                  <a:prstClr val="black"/>
                </a:solidFill>
                <a:latin typeface="Tw Cen MT" pitchFamily="34" charset="0"/>
              </a:rPr>
              <a:t>Formación para el trabajo y alineación con los objetivos  de desarrollo nacional </a:t>
            </a:r>
          </a:p>
        </p:txBody>
      </p:sp>
      <p:sp>
        <p:nvSpPr>
          <p:cNvPr id="23" name="14 Elipse"/>
          <p:cNvSpPr/>
          <p:nvPr/>
        </p:nvSpPr>
        <p:spPr>
          <a:xfrm>
            <a:off x="304800" y="5685356"/>
            <a:ext cx="512064" cy="512064"/>
          </a:xfrm>
          <a:prstGeom prst="ellipse">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3200" b="1" dirty="0">
                <a:solidFill>
                  <a:prstClr val="white"/>
                </a:solidFill>
                <a:latin typeface="Tw Cen MT" pitchFamily="34" charset="0"/>
              </a:rPr>
              <a:t>3</a:t>
            </a:r>
          </a:p>
        </p:txBody>
      </p:sp>
      <p:sp>
        <p:nvSpPr>
          <p:cNvPr id="24" name="19 CuadroTexto"/>
          <p:cNvSpPr txBox="1"/>
          <p:nvPr/>
        </p:nvSpPr>
        <p:spPr>
          <a:xfrm>
            <a:off x="904933" y="3420359"/>
            <a:ext cx="6105467" cy="707886"/>
          </a:xfrm>
          <a:prstGeom prst="rect">
            <a:avLst/>
          </a:prstGeom>
          <a:noFill/>
        </p:spPr>
        <p:txBody>
          <a:bodyPr wrap="square" rtlCol="0">
            <a:spAutoFit/>
          </a:bodyPr>
          <a:lstStyle/>
          <a:p>
            <a:pPr defTabSz="457200"/>
            <a:r>
              <a:rPr lang="es-ES" sz="2000" b="1" dirty="0">
                <a:solidFill>
                  <a:prstClr val="black"/>
                </a:solidFill>
                <a:latin typeface="Tw Cen MT" pitchFamily="34" charset="0"/>
              </a:rPr>
              <a:t>Desarrollo Productivo: Emprendimiento, innovación, PYMES y crecimiento empresarial</a:t>
            </a:r>
          </a:p>
        </p:txBody>
      </p:sp>
      <p:sp>
        <p:nvSpPr>
          <p:cNvPr id="25" name="1 Rectángulo"/>
          <p:cNvSpPr/>
          <p:nvPr/>
        </p:nvSpPr>
        <p:spPr>
          <a:xfrm>
            <a:off x="7560392" y="1941860"/>
            <a:ext cx="1523174" cy="861774"/>
          </a:xfrm>
          <a:prstGeom prst="rect">
            <a:avLst/>
          </a:prstGeom>
          <a:noFill/>
        </p:spPr>
        <p:txBody>
          <a:bodyPr wrap="none" lIns="91440" tIns="45720" rIns="91440" bIns="45720">
            <a:spAutoFit/>
          </a:bodyPr>
          <a:lstStyle/>
          <a:p>
            <a:pPr algn="ctr" defTabSz="457200"/>
            <a:r>
              <a:rPr lang="es-ES" sz="5000" dirty="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rPr>
              <a:t>EJE </a:t>
            </a:r>
            <a:r>
              <a:rPr lang="es-ES" sz="5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rPr>
              <a:t>1</a:t>
            </a:r>
            <a:endParaRPr lang="es-ES" sz="5000" dirty="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endParaRPr>
          </a:p>
        </p:txBody>
      </p:sp>
      <p:sp>
        <p:nvSpPr>
          <p:cNvPr id="26"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7"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8"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29"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7" name="Rounded Rectangle 6"/>
          <p:cNvSpPr/>
          <p:nvPr/>
        </p:nvSpPr>
        <p:spPr>
          <a:xfrm>
            <a:off x="7239000" y="3590214"/>
            <a:ext cx="1682703"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r>
              <a:rPr lang="en-US" b="1" dirty="0" err="1" smtClean="0">
                <a:solidFill>
                  <a:schemeClr val="tx1">
                    <a:lumMod val="85000"/>
                    <a:lumOff val="15000"/>
                  </a:schemeClr>
                </a:solidFill>
                <a:latin typeface="Tw Cen MT" pitchFamily="34" charset="0"/>
              </a:rPr>
              <a:t>Biviana</a:t>
            </a:r>
            <a:r>
              <a:rPr lang="en-US" b="1" baseline="0" dirty="0" smtClean="0">
                <a:solidFill>
                  <a:schemeClr val="tx1">
                    <a:lumMod val="85000"/>
                    <a:lumOff val="15000"/>
                  </a:schemeClr>
                </a:solidFill>
                <a:latin typeface="Tw Cen MT" pitchFamily="34" charset="0"/>
              </a:rPr>
              <a:t> </a:t>
            </a:r>
            <a:r>
              <a:rPr lang="en-US" b="1" baseline="0" dirty="0" err="1" smtClean="0">
                <a:solidFill>
                  <a:schemeClr val="tx1">
                    <a:lumMod val="85000"/>
                    <a:lumOff val="15000"/>
                  </a:schemeClr>
                </a:solidFill>
                <a:latin typeface="Tw Cen MT" pitchFamily="34" charset="0"/>
              </a:rPr>
              <a:t>Riveiro</a:t>
            </a:r>
            <a:endParaRPr lang="en-US" b="1" dirty="0">
              <a:solidFill>
                <a:schemeClr val="tx1">
                  <a:lumMod val="85000"/>
                  <a:lumOff val="15000"/>
                </a:schemeClr>
              </a:solidFill>
              <a:latin typeface="Tw Cen MT" pitchFamily="34" charset="0"/>
            </a:endParaRPr>
          </a:p>
        </p:txBody>
      </p:sp>
      <p:sp>
        <p:nvSpPr>
          <p:cNvPr id="30" name="Rounded Rectangle 29"/>
          <p:cNvSpPr/>
          <p:nvPr/>
        </p:nvSpPr>
        <p:spPr>
          <a:xfrm>
            <a:off x="7238999" y="4640871"/>
            <a:ext cx="1682704"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a:r>
              <a:rPr lang="en-US" b="1" dirty="0" smtClean="0">
                <a:solidFill>
                  <a:schemeClr val="tx1">
                    <a:lumMod val="85000"/>
                    <a:lumOff val="15000"/>
                  </a:schemeClr>
                </a:solidFill>
                <a:latin typeface="Tw Cen MT" pitchFamily="34" charset="0"/>
              </a:rPr>
              <a:t>Jaime Aybar</a:t>
            </a:r>
            <a:endParaRPr lang="en-US" b="1" dirty="0">
              <a:solidFill>
                <a:schemeClr val="tx1">
                  <a:lumMod val="85000"/>
                  <a:lumOff val="15000"/>
                </a:schemeClr>
              </a:solidFill>
              <a:latin typeface="Tw Cen MT" pitchFamily="34" charset="0"/>
            </a:endParaRPr>
          </a:p>
        </p:txBody>
      </p:sp>
      <p:sp>
        <p:nvSpPr>
          <p:cNvPr id="31" name="Rounded Rectangle 30"/>
          <p:cNvSpPr/>
          <p:nvPr/>
        </p:nvSpPr>
        <p:spPr>
          <a:xfrm>
            <a:off x="7239000" y="5737076"/>
            <a:ext cx="1682703"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r>
              <a:rPr lang="es-DO" b="1" u="none" strike="noStrike" baseline="0" noProof="0" dirty="0" smtClean="0">
                <a:effectLst/>
                <a:latin typeface="Tw Cen MT" pitchFamily="34" charset="0"/>
              </a:rPr>
              <a:t>Elena Viyella</a:t>
            </a:r>
          </a:p>
        </p:txBody>
      </p:sp>
    </p:spTree>
    <p:extLst>
      <p:ext uri="{BB962C8B-B14F-4D97-AF65-F5344CB8AC3E}">
        <p14:creationId xmlns:p14="http://schemas.microsoft.com/office/powerpoint/2010/main" val="253717622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7238999" y="4640871"/>
            <a:ext cx="1682704"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a:r>
              <a:rPr lang="en-US" b="1" dirty="0" smtClean="0">
                <a:solidFill>
                  <a:schemeClr val="tx1">
                    <a:lumMod val="85000"/>
                    <a:lumOff val="15000"/>
                  </a:schemeClr>
                </a:solidFill>
                <a:latin typeface="Tw Cen MT" pitchFamily="34" charset="0"/>
              </a:rPr>
              <a:t>Jaime Aybar</a:t>
            </a:r>
            <a:endParaRPr lang="en-US" b="1" dirty="0">
              <a:solidFill>
                <a:schemeClr val="tx1">
                  <a:lumMod val="85000"/>
                  <a:lumOff val="15000"/>
                </a:schemeClr>
              </a:solidFill>
              <a:latin typeface="Tw Cen MT" pitchFamily="34" charset="0"/>
            </a:endParaRPr>
          </a:p>
        </p:txBody>
      </p:sp>
      <p:sp>
        <p:nvSpPr>
          <p:cNvPr id="31" name="Rounded Rectangle 30"/>
          <p:cNvSpPr/>
          <p:nvPr/>
        </p:nvSpPr>
        <p:spPr>
          <a:xfrm>
            <a:off x="7239000" y="5737076"/>
            <a:ext cx="1682703"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r>
              <a:rPr lang="es-DO" b="1" u="none" strike="noStrike" baseline="0" noProof="0" dirty="0" smtClean="0">
                <a:effectLst/>
                <a:latin typeface="Tw Cen MT" pitchFamily="34" charset="0"/>
              </a:rPr>
              <a:t>Elena Viyella</a:t>
            </a:r>
          </a:p>
        </p:txBody>
      </p:sp>
      <p:sp>
        <p:nvSpPr>
          <p:cNvPr id="14" name="Rounded Rectangle 13"/>
          <p:cNvSpPr/>
          <p:nvPr/>
        </p:nvSpPr>
        <p:spPr>
          <a:xfrm>
            <a:off x="152400" y="3388056"/>
            <a:ext cx="6858000" cy="838200"/>
          </a:xfrm>
          <a:prstGeom prst="roundRect">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10 Marcador de contenido"/>
          <p:cNvSpPr>
            <a:spLocks noGrp="1"/>
          </p:cNvSpPr>
          <p:nvPr>
            <p:ph idx="1"/>
          </p:nvPr>
        </p:nvSpPr>
        <p:spPr>
          <a:xfrm>
            <a:off x="-1" y="1752600"/>
            <a:ext cx="7606173" cy="1280995"/>
          </a:xfrm>
          <a:prstGeom prst="homePlate">
            <a:avLst/>
          </a:prstGeom>
          <a:solidFill>
            <a:srgbClr val="0070C0"/>
          </a:solidFill>
        </p:spPr>
        <p:txBody>
          <a:bodyPr anchor="ctr">
            <a:noAutofit/>
          </a:bodyPr>
          <a:lstStyle/>
          <a:p>
            <a:pPr marL="0" indent="0" algn="ctr">
              <a:buNone/>
            </a:pPr>
            <a:r>
              <a:rPr lang="es-ES" sz="2200" b="1" dirty="0" smtClean="0">
                <a:solidFill>
                  <a:schemeClr val="bg1"/>
                </a:solidFill>
                <a:effectLst>
                  <a:outerShdw blurRad="38100" dist="38100" dir="2700000" algn="tl">
                    <a:srgbClr val="000000">
                      <a:alpha val="43137"/>
                    </a:srgbClr>
                  </a:outerShdw>
                </a:effectLst>
                <a:latin typeface="Tw Cen MT" pitchFamily="34" charset="0"/>
              </a:rPr>
              <a:t>ESTIMULAR LA INNOVACIÓN, EL ESPÍRITU EMPRESARIAL Y DESARROLLAR NUESTRO CAPITAL HUMANO</a:t>
            </a:r>
          </a:p>
          <a:p>
            <a:pPr marL="0" lvl="0" indent="0" algn="ctr">
              <a:spcBef>
                <a:spcPts val="0"/>
              </a:spcBef>
              <a:buNone/>
            </a:pPr>
            <a:r>
              <a:rPr lang="en-US" sz="2000" dirty="0" smtClean="0">
                <a:solidFill>
                  <a:schemeClr val="bg1">
                    <a:lumMod val="95000"/>
                  </a:schemeClr>
                </a:solidFill>
                <a:latin typeface="Tw Cen MT" pitchFamily="34" charset="0"/>
              </a:rPr>
              <a:t>Líder</a:t>
            </a:r>
            <a:r>
              <a:rPr lang="en-US" sz="2000" dirty="0">
                <a:solidFill>
                  <a:schemeClr val="bg1">
                    <a:lumMod val="95000"/>
                  </a:schemeClr>
                </a:solidFill>
                <a:latin typeface="Tw Cen MT" pitchFamily="34" charset="0"/>
              </a:rPr>
              <a:t>: </a:t>
            </a:r>
            <a:r>
              <a:rPr lang="en-US" sz="2000" dirty="0" smtClean="0">
                <a:solidFill>
                  <a:schemeClr val="bg1">
                    <a:lumMod val="95000"/>
                  </a:schemeClr>
                </a:solidFill>
                <a:latin typeface="Tw Cen MT" pitchFamily="34" charset="0"/>
              </a:rPr>
              <a:t>Joel Santos</a:t>
            </a:r>
            <a:endParaRPr lang="en-US" sz="2000" dirty="0">
              <a:solidFill>
                <a:schemeClr val="bg1">
                  <a:lumMod val="95000"/>
                </a:schemeClr>
              </a:solidFill>
              <a:latin typeface="Tw Cen MT" pitchFamily="34" charset="0"/>
            </a:endParaRPr>
          </a:p>
        </p:txBody>
      </p:sp>
      <p:sp>
        <p:nvSpPr>
          <p:cNvPr id="18" name="3 Elipse"/>
          <p:cNvSpPr/>
          <p:nvPr/>
        </p:nvSpPr>
        <p:spPr>
          <a:xfrm>
            <a:off x="304800" y="3518848"/>
            <a:ext cx="512064" cy="51206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Tw Cen MT" pitchFamily="34" charset="0"/>
              </a:rPr>
              <a:t>1</a:t>
            </a:r>
          </a:p>
        </p:txBody>
      </p:sp>
      <p:sp>
        <p:nvSpPr>
          <p:cNvPr id="19" name="11 CuadroTexto"/>
          <p:cNvSpPr txBox="1"/>
          <p:nvPr/>
        </p:nvSpPr>
        <p:spPr>
          <a:xfrm>
            <a:off x="838201" y="4511573"/>
            <a:ext cx="6172199" cy="707886"/>
          </a:xfrm>
          <a:prstGeom prst="rect">
            <a:avLst/>
          </a:prstGeom>
          <a:noFill/>
        </p:spPr>
        <p:txBody>
          <a:bodyPr wrap="square" rtlCol="0">
            <a:spAutoFit/>
          </a:bodyPr>
          <a:lstStyle/>
          <a:p>
            <a:pPr defTabSz="457200"/>
            <a:r>
              <a:rPr lang="es-ES" sz="2000" b="1" dirty="0">
                <a:solidFill>
                  <a:prstClr val="black"/>
                </a:solidFill>
                <a:latin typeface="Tw Cen MT" pitchFamily="34" charset="0"/>
              </a:rPr>
              <a:t>Mercado Laboral: Reforma laboral, Ley de Seguridad Social e Inmigración</a:t>
            </a:r>
          </a:p>
        </p:txBody>
      </p:sp>
      <p:sp>
        <p:nvSpPr>
          <p:cNvPr id="21" name="12 Elipse"/>
          <p:cNvSpPr/>
          <p:nvPr/>
        </p:nvSpPr>
        <p:spPr>
          <a:xfrm>
            <a:off x="304800" y="4560940"/>
            <a:ext cx="512064" cy="512064"/>
          </a:xfrm>
          <a:prstGeom prst="ellipse">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sz="3200" b="1" dirty="0">
                <a:solidFill>
                  <a:prstClr val="white"/>
                </a:solidFill>
                <a:latin typeface="Tw Cen MT" pitchFamily="34" charset="0"/>
              </a:rPr>
              <a:t>2</a:t>
            </a:r>
          </a:p>
        </p:txBody>
      </p:sp>
      <p:sp>
        <p:nvSpPr>
          <p:cNvPr id="22" name="13 CuadroTexto"/>
          <p:cNvSpPr txBox="1"/>
          <p:nvPr/>
        </p:nvSpPr>
        <p:spPr>
          <a:xfrm>
            <a:off x="838201" y="5575491"/>
            <a:ext cx="6172199" cy="707886"/>
          </a:xfrm>
          <a:prstGeom prst="rect">
            <a:avLst/>
          </a:prstGeom>
          <a:noFill/>
        </p:spPr>
        <p:txBody>
          <a:bodyPr wrap="square" rtlCol="0">
            <a:spAutoFit/>
          </a:bodyPr>
          <a:lstStyle/>
          <a:p>
            <a:pPr defTabSz="457200"/>
            <a:r>
              <a:rPr lang="es-ES" sz="2000" b="1" dirty="0">
                <a:solidFill>
                  <a:prstClr val="black"/>
                </a:solidFill>
                <a:latin typeface="Tw Cen MT" pitchFamily="34" charset="0"/>
              </a:rPr>
              <a:t>Formación para el trabajo y alineación con los objetivos  de desarrollo nacional </a:t>
            </a:r>
          </a:p>
        </p:txBody>
      </p:sp>
      <p:sp>
        <p:nvSpPr>
          <p:cNvPr id="23" name="14 Elipse"/>
          <p:cNvSpPr/>
          <p:nvPr/>
        </p:nvSpPr>
        <p:spPr>
          <a:xfrm>
            <a:off x="304800" y="5685356"/>
            <a:ext cx="512064" cy="512064"/>
          </a:xfrm>
          <a:prstGeom prst="ellipse">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3200" b="1" dirty="0">
                <a:solidFill>
                  <a:prstClr val="white"/>
                </a:solidFill>
                <a:latin typeface="Tw Cen MT" pitchFamily="34" charset="0"/>
              </a:rPr>
              <a:t>3</a:t>
            </a:r>
          </a:p>
        </p:txBody>
      </p:sp>
      <p:sp>
        <p:nvSpPr>
          <p:cNvPr id="24" name="19 CuadroTexto"/>
          <p:cNvSpPr txBox="1"/>
          <p:nvPr/>
        </p:nvSpPr>
        <p:spPr>
          <a:xfrm>
            <a:off x="904933" y="3434007"/>
            <a:ext cx="6105467" cy="707886"/>
          </a:xfrm>
          <a:prstGeom prst="rect">
            <a:avLst/>
          </a:prstGeom>
          <a:noFill/>
        </p:spPr>
        <p:txBody>
          <a:bodyPr wrap="square" rtlCol="0">
            <a:spAutoFit/>
          </a:bodyPr>
          <a:lstStyle/>
          <a:p>
            <a:pPr defTabSz="457200"/>
            <a:r>
              <a:rPr lang="es-ES" sz="2000" b="1" dirty="0">
                <a:solidFill>
                  <a:prstClr val="black"/>
                </a:solidFill>
                <a:latin typeface="Tw Cen MT" pitchFamily="34" charset="0"/>
              </a:rPr>
              <a:t>Desarrollo Productivo: Emprendimiento, innovación, PYMES y crecimiento empresarial</a:t>
            </a:r>
          </a:p>
        </p:txBody>
      </p:sp>
      <p:sp>
        <p:nvSpPr>
          <p:cNvPr id="25" name="1 Rectángulo"/>
          <p:cNvSpPr/>
          <p:nvPr/>
        </p:nvSpPr>
        <p:spPr>
          <a:xfrm>
            <a:off x="7560392" y="1941860"/>
            <a:ext cx="1523174" cy="861774"/>
          </a:xfrm>
          <a:prstGeom prst="rect">
            <a:avLst/>
          </a:prstGeom>
          <a:noFill/>
        </p:spPr>
        <p:txBody>
          <a:bodyPr wrap="none" lIns="91440" tIns="45720" rIns="91440" bIns="45720">
            <a:spAutoFit/>
          </a:bodyPr>
          <a:lstStyle/>
          <a:p>
            <a:pPr algn="ctr" defTabSz="457200"/>
            <a:r>
              <a:rPr lang="es-ES" sz="5000" dirty="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rPr>
              <a:t>EJE </a:t>
            </a:r>
            <a:r>
              <a:rPr lang="es-ES" sz="5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rPr>
              <a:t>1</a:t>
            </a:r>
            <a:endParaRPr lang="es-ES" sz="5000" dirty="0">
              <a:ln w="10160">
                <a:solidFill>
                  <a:schemeClr val="accent1"/>
                </a:solidFill>
                <a:prstDash val="solid"/>
              </a:ln>
              <a:solidFill>
                <a:srgbClr val="FFFFFF"/>
              </a:solidFill>
              <a:effectLst>
                <a:outerShdw blurRad="38100" dist="32000" dir="5400000" algn="tl">
                  <a:srgbClr val="000000">
                    <a:alpha val="30000"/>
                  </a:srgbClr>
                </a:outerShdw>
              </a:effectLst>
              <a:latin typeface="Tw Cen MT" pitchFamily="34" charset="0"/>
            </a:endParaRPr>
          </a:p>
        </p:txBody>
      </p:sp>
      <p:sp>
        <p:nvSpPr>
          <p:cNvPr id="15" name="Rectangle 14"/>
          <p:cNvSpPr/>
          <p:nvPr/>
        </p:nvSpPr>
        <p:spPr>
          <a:xfrm>
            <a:off x="152399" y="4459716"/>
            <a:ext cx="8885077" cy="1864884"/>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6"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7"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28"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29" name="Rounded Rectangle 28"/>
          <p:cNvSpPr/>
          <p:nvPr/>
        </p:nvSpPr>
        <p:spPr>
          <a:xfrm>
            <a:off x="7239000" y="3590214"/>
            <a:ext cx="1682703"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r>
              <a:rPr lang="en-US" b="1" dirty="0" err="1" smtClean="0">
                <a:solidFill>
                  <a:schemeClr val="tx1">
                    <a:lumMod val="85000"/>
                    <a:lumOff val="15000"/>
                  </a:schemeClr>
                </a:solidFill>
                <a:latin typeface="Tw Cen MT" pitchFamily="34" charset="0"/>
              </a:rPr>
              <a:t>Biviana</a:t>
            </a:r>
            <a:r>
              <a:rPr lang="en-US" b="1" baseline="0" dirty="0" smtClean="0">
                <a:solidFill>
                  <a:schemeClr val="tx1">
                    <a:lumMod val="85000"/>
                    <a:lumOff val="15000"/>
                  </a:schemeClr>
                </a:solidFill>
                <a:latin typeface="Tw Cen MT" pitchFamily="34" charset="0"/>
              </a:rPr>
              <a:t> </a:t>
            </a:r>
            <a:r>
              <a:rPr lang="en-US" b="1" baseline="0" dirty="0" err="1" smtClean="0">
                <a:solidFill>
                  <a:schemeClr val="tx1">
                    <a:lumMod val="85000"/>
                    <a:lumOff val="15000"/>
                  </a:schemeClr>
                </a:solidFill>
                <a:latin typeface="Tw Cen MT" pitchFamily="34" charset="0"/>
              </a:rPr>
              <a:t>Riveiro</a:t>
            </a:r>
            <a:endParaRPr lang="en-US" b="1" dirty="0">
              <a:solidFill>
                <a:schemeClr val="tx1">
                  <a:lumMod val="85000"/>
                  <a:lumOff val="15000"/>
                </a:schemeClr>
              </a:solidFill>
              <a:latin typeface="Tw Cen MT" pitchFamily="34" charset="0"/>
            </a:endParaRPr>
          </a:p>
        </p:txBody>
      </p:sp>
    </p:spTree>
    <p:extLst>
      <p:ext uri="{BB962C8B-B14F-4D97-AF65-F5344CB8AC3E}">
        <p14:creationId xmlns:p14="http://schemas.microsoft.com/office/powerpoint/2010/main" val="197386156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3834655906"/>
              </p:ext>
            </p:extLst>
          </p:nvPr>
        </p:nvGraphicFramePr>
        <p:xfrm>
          <a:off x="304800" y="2667000"/>
          <a:ext cx="8458200" cy="1676400"/>
        </p:xfrm>
        <a:graphic>
          <a:graphicData uri="http://schemas.openxmlformats.org/drawingml/2006/table">
            <a:tbl>
              <a:tblPr firstRow="1" bandRow="1">
                <a:tableStyleId>{3B4B98B0-60AC-42C2-AFA5-B58CD77FA1E5}</a:tableStyleId>
              </a:tblPr>
              <a:tblGrid>
                <a:gridCol w="8458200"/>
              </a:tblGrid>
              <a:tr h="1676400">
                <a:tc>
                  <a:txBody>
                    <a:bodyPr/>
                    <a:lstStyle/>
                    <a:p>
                      <a:r>
                        <a:rPr lang="es-DO" sz="1600" b="1" noProof="0" dirty="0" smtClean="0">
                          <a:latin typeface="Tw Cen MT" pitchFamily="34" charset="0"/>
                        </a:rPr>
                        <a:t>Problemática 1/Contexto:</a:t>
                      </a:r>
                    </a:p>
                    <a:p>
                      <a:pPr algn="just"/>
                      <a:r>
                        <a:rPr lang="es-DO" sz="1400" b="0" strike="noStrike" noProof="0" dirty="0" smtClean="0">
                          <a:latin typeface="Tw Cen MT" pitchFamily="34" charset="0"/>
                        </a:rPr>
                        <a:t>El</a:t>
                      </a:r>
                      <a:r>
                        <a:rPr lang="es-DO" sz="1400" b="0" strike="noStrike" baseline="0" noProof="0" dirty="0" smtClean="0">
                          <a:latin typeface="Tw Cen MT" pitchFamily="34" charset="0"/>
                        </a:rPr>
                        <a:t> emprendedurismo es la oportunidad para crear nuevos esquemas productivos para el desarrollo económico y social de la nación. Por tanto, es preciso que sean adoptadas políticas sostenibles a largo plazo que eliminen las trabas y burocracias del sistema, que obstaculizan la estabilidad en las operaciones de las MIPYMES e incentivan la informalidad. Contamos con una </a:t>
                      </a:r>
                      <a:r>
                        <a:rPr lang="es-DO" sz="1400" b="0" strike="noStrike" noProof="0" dirty="0" smtClean="0">
                          <a:latin typeface="Tw Cen MT" pitchFamily="34" charset="0"/>
                        </a:rPr>
                        <a:t>estructura fiscal que</a:t>
                      </a:r>
                      <a:r>
                        <a:rPr lang="es-DO" sz="1400" b="0" strike="noStrike" baseline="0" noProof="0" dirty="0" smtClean="0">
                          <a:latin typeface="Tw Cen MT" pitchFamily="34" charset="0"/>
                        </a:rPr>
                        <a:t> </a:t>
                      </a:r>
                      <a:r>
                        <a:rPr lang="es-DO" sz="1400" b="0" strike="noStrike" noProof="0" dirty="0" smtClean="0">
                          <a:latin typeface="Tw Cen MT" pitchFamily="34" charset="0"/>
                        </a:rPr>
                        <a:t>dificulta</a:t>
                      </a:r>
                      <a:r>
                        <a:rPr lang="es-DO" sz="1400" b="0" strike="noStrike" baseline="0" noProof="0" dirty="0" smtClean="0">
                          <a:latin typeface="Tw Cen MT" pitchFamily="34" charset="0"/>
                        </a:rPr>
                        <a:t> la sostenibilidad de los nuevos negocios y que es contraria a las necesidades de las empresas emergentes que requieren de facilidades que les permitan disponer de un flujo de caja para su crecimiento, desarrollo y competitividad en el mercado.  </a:t>
                      </a:r>
                      <a:endParaRPr lang="es-DO" sz="1400" b="0" strike="sngStrike" baseline="0" noProof="0" dirty="0" smtClean="0">
                        <a:solidFill>
                          <a:srgbClr val="FF0000"/>
                        </a:solidFill>
                        <a:latin typeface="Tw Cen MT" pitchFamily="34" charset="0"/>
                      </a:endParaRP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2061356968"/>
              </p:ext>
            </p:extLst>
          </p:nvPr>
        </p:nvGraphicFramePr>
        <p:xfrm>
          <a:off x="304800" y="4572000"/>
          <a:ext cx="4267200" cy="1828800"/>
        </p:xfrm>
        <a:graphic>
          <a:graphicData uri="http://schemas.openxmlformats.org/drawingml/2006/table">
            <a:tbl>
              <a:tblPr bandRow="1">
                <a:tableStyleId>{3B4B98B0-60AC-42C2-AFA5-B58CD77FA1E5}</a:tableStyleId>
              </a:tblPr>
              <a:tblGrid>
                <a:gridCol w="4267200"/>
              </a:tblGrid>
              <a:tr h="1828800">
                <a:tc>
                  <a:txBody>
                    <a:bodyPr/>
                    <a:lstStyle/>
                    <a:p>
                      <a:pPr algn="just"/>
                      <a:r>
                        <a:rPr lang="en-US" sz="1600" b="1" dirty="0" smtClean="0">
                          <a:solidFill>
                            <a:schemeClr val="tx1"/>
                          </a:solidFill>
                          <a:latin typeface="Tw Cen MT" pitchFamily="34" charset="0"/>
                        </a:rPr>
                        <a:t>Objetivo 1:</a:t>
                      </a:r>
                    </a:p>
                    <a:p>
                      <a:pPr algn="just"/>
                      <a:r>
                        <a:rPr lang="es-DO" sz="1400" baseline="0" noProof="0" dirty="0" smtClean="0">
                          <a:solidFill>
                            <a:schemeClr val="tx1"/>
                          </a:solidFill>
                          <a:latin typeface="Tw Cen MT" pitchFamily="34" charset="0"/>
                        </a:rPr>
                        <a:t>Facilitar e incentivar la permanencia de nuevos emprendimientos de micros, pequeñas y medianas empresas. Mejorar las </a:t>
                      </a:r>
                      <a:r>
                        <a:rPr lang="es-DO" sz="1400" kern="1200" dirty="0" smtClean="0">
                          <a:solidFill>
                            <a:schemeClr val="tx1"/>
                          </a:solidFill>
                          <a:latin typeface="Tw Cen MT" pitchFamily="34" charset="0"/>
                        </a:rPr>
                        <a:t>condiciones tributarias y solucionar los retos que representan para </a:t>
                      </a:r>
                      <a:r>
                        <a:rPr lang="es-DO" sz="1400" kern="1200" dirty="0" smtClean="0">
                          <a:latin typeface="Tw Cen MT" pitchFamily="34" charset="0"/>
                        </a:rPr>
                        <a:t>las mipymes temas como el anticipo y el pago del ITBIS de facturas no cobradas. </a:t>
                      </a:r>
                      <a:endParaRPr lang="en-US" sz="1400" b="0" dirty="0" smtClean="0">
                        <a:latin typeface="Tw Cen MT" pitchFamily="34" charset="0"/>
                      </a:endParaRP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2838580809"/>
              </p:ext>
            </p:extLst>
          </p:nvPr>
        </p:nvGraphicFramePr>
        <p:xfrm>
          <a:off x="304800" y="2057400"/>
          <a:ext cx="8458200" cy="370840"/>
        </p:xfrm>
        <a:graphic>
          <a:graphicData uri="http://schemas.openxmlformats.org/drawingml/2006/table">
            <a:tbl>
              <a:tblPr firstRow="1" bandRow="1">
                <a:tableStyleId>{5C22544A-7EE6-4342-B048-85BDC9FD1C3A}</a:tableStyleId>
              </a:tblPr>
              <a:tblGrid>
                <a:gridCol w="1524000"/>
                <a:gridCol w="3048000"/>
                <a:gridCol w="1600200"/>
                <a:gridCol w="2286000"/>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Joel Santos</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Biviana</a:t>
                      </a:r>
                      <a:r>
                        <a:rPr lang="en-US" sz="1600" baseline="0" dirty="0" smtClean="0">
                          <a:solidFill>
                            <a:schemeClr val="tx1">
                              <a:lumMod val="85000"/>
                              <a:lumOff val="15000"/>
                            </a:schemeClr>
                          </a:solidFill>
                          <a:latin typeface="Tw Cen MT" pitchFamily="34" charset="0"/>
                        </a:rPr>
                        <a:t> Riveiro</a:t>
                      </a:r>
                      <a:endParaRPr lang="en-US" sz="1600" dirty="0">
                        <a:solidFill>
                          <a:schemeClr val="tx1">
                            <a:lumMod val="85000"/>
                            <a:lumOff val="15000"/>
                          </a:schemeClr>
                        </a:solidFill>
                        <a:latin typeface="Tw Cen MT" pitchFamily="34" charset="0"/>
                      </a:endParaRP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3182009574"/>
              </p:ext>
            </p:extLst>
          </p:nvPr>
        </p:nvGraphicFramePr>
        <p:xfrm>
          <a:off x="304800" y="1219200"/>
          <a:ext cx="8458200" cy="838200"/>
        </p:xfrm>
        <a:graphic>
          <a:graphicData uri="http://schemas.openxmlformats.org/drawingml/2006/table">
            <a:tbl>
              <a:tblPr firstRow="1" bandRow="1">
                <a:tableStyleId>{5C22544A-7EE6-4342-B048-85BDC9FD1C3A}</a:tableStyleId>
              </a:tblPr>
              <a:tblGrid>
                <a:gridCol w="1524000"/>
                <a:gridCol w="3048000"/>
                <a:gridCol w="1600200"/>
                <a:gridCol w="2286000"/>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DO" sz="1600" b="1" kern="1200" dirty="0" smtClean="0">
                          <a:solidFill>
                            <a:schemeClr val="tx1"/>
                          </a:solidFill>
                          <a:effectLst/>
                          <a:latin typeface="Tw Cen MT" pitchFamily="34" charset="0"/>
                          <a:ea typeface="+mn-ea"/>
                          <a:cs typeface="+mn-cs"/>
                        </a:rPr>
                        <a:t>Estimular la innovación, el espíritu empresarial y desarrollar nuestro capital humano</a:t>
                      </a:r>
                      <a:endParaRPr lang="en-US" sz="1600" dirty="0">
                        <a:solidFill>
                          <a:schemeClr val="tx1"/>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lumMod val="85000"/>
                              <a:lumOff val="15000"/>
                            </a:schemeClr>
                          </a:solidFill>
                          <a:effectLst/>
                          <a:latin typeface="Tw Cen MT" pitchFamily="34" charset="0"/>
                          <a:ea typeface="+mn-ea"/>
                          <a:cs typeface="+mn-cs"/>
                        </a:rPr>
                        <a:t>Revisión de la estructura fiscal de la Mipymes </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2110166648"/>
              </p:ext>
            </p:extLst>
          </p:nvPr>
        </p:nvGraphicFramePr>
        <p:xfrm>
          <a:off x="4724400" y="4572000"/>
          <a:ext cx="4038600" cy="1828800"/>
        </p:xfrm>
        <a:graphic>
          <a:graphicData uri="http://schemas.openxmlformats.org/drawingml/2006/table">
            <a:tbl>
              <a:tblPr firstRow="1" bandRow="1">
                <a:tableStyleId>{3B4B98B0-60AC-42C2-AFA5-B58CD77FA1E5}</a:tableStyleId>
              </a:tblPr>
              <a:tblGrid>
                <a:gridCol w="4038600"/>
              </a:tblGrid>
              <a:tr h="1828800">
                <a:tc>
                  <a:txBody>
                    <a:bodyPr/>
                    <a:lstStyle/>
                    <a:p>
                      <a:r>
                        <a:rPr lang="es-DO" sz="1600" noProof="0" dirty="0" smtClean="0">
                          <a:latin typeface="Tw Cen MT" pitchFamily="34" charset="0"/>
                        </a:rPr>
                        <a:t>Indicadores: </a:t>
                      </a:r>
                    </a:p>
                    <a:p>
                      <a:pPr marL="342900" indent="-342900">
                        <a:buFont typeface="+mj-lt"/>
                        <a:buAutoNum type="arabicParenR"/>
                      </a:pPr>
                      <a:r>
                        <a:rPr lang="es-DO" sz="1400" b="0" noProof="0" dirty="0" smtClean="0">
                          <a:latin typeface="Tw Cen MT" pitchFamily="34" charset="0"/>
                        </a:rPr>
                        <a:t>Inclusión</a:t>
                      </a:r>
                      <a:r>
                        <a:rPr lang="es-DO" sz="1400" b="0" baseline="0" noProof="0" dirty="0" smtClean="0">
                          <a:latin typeface="Tw Cen MT" pitchFamily="34" charset="0"/>
                        </a:rPr>
                        <a:t> de medidas que mejoren las condiciones tributarias en una ley que estimule la creación y mantenimiento de nuevos emprendimientos.  </a:t>
                      </a:r>
                    </a:p>
                    <a:p>
                      <a:pPr marL="0" indent="0">
                        <a:buNone/>
                      </a:pPr>
                      <a:endParaRPr lang="es-DO" sz="1400" b="0" noProof="0" dirty="0" smtClean="0">
                        <a:latin typeface="Tw Cen MT" pitchFamily="34" charset="0"/>
                      </a:endParaRPr>
                    </a:p>
                    <a:p>
                      <a:pPr marL="342900" indent="-342900">
                        <a:buFont typeface="+mj-lt"/>
                        <a:buAutoNum type="arabicParenR" startAt="2"/>
                      </a:pPr>
                      <a:r>
                        <a:rPr lang="es-DO" sz="1400" b="0" noProof="0" dirty="0" smtClean="0">
                          <a:latin typeface="Tw Cen MT" pitchFamily="34" charset="0"/>
                        </a:rPr>
                        <a:t>Adopción de las medidas dentro de dicha Ley.</a:t>
                      </a:r>
                      <a:r>
                        <a:rPr lang="es-DO" sz="1400" b="0" baseline="0" noProof="0" dirty="0" smtClean="0">
                          <a:latin typeface="Tw Cen MT" pitchFamily="34" charset="0"/>
                        </a:rPr>
                        <a:t> </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313955246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11" name="3 Marcador de contenido"/>
          <p:cNvGraphicFramePr>
            <a:graphicFrameLocks/>
          </p:cNvGraphicFramePr>
          <p:nvPr>
            <p:extLst>
              <p:ext uri="{D42A27DB-BD31-4B8C-83A1-F6EECF244321}">
                <p14:modId xmlns:p14="http://schemas.microsoft.com/office/powerpoint/2010/main" val="4219281218"/>
              </p:ext>
            </p:extLst>
          </p:nvPr>
        </p:nvGraphicFramePr>
        <p:xfrm>
          <a:off x="304803" y="1524000"/>
          <a:ext cx="8458199" cy="3078480"/>
        </p:xfrm>
        <a:graphic>
          <a:graphicData uri="http://schemas.openxmlformats.org/drawingml/2006/table">
            <a:tbl>
              <a:tblPr firstRow="1" bandRow="1">
                <a:tableStyleId>{BC89EF96-8CEA-46FF-86C4-4CE0E7609802}</a:tableStyleId>
              </a:tblPr>
              <a:tblGrid>
                <a:gridCol w="3276600"/>
                <a:gridCol w="1752600"/>
                <a:gridCol w="1905000"/>
                <a:gridCol w="1523999"/>
              </a:tblGrid>
              <a:tr h="238461">
                <a:tc>
                  <a:txBody>
                    <a:bodyPr/>
                    <a:lstStyle/>
                    <a:p>
                      <a:pPr algn="ctr"/>
                      <a:r>
                        <a:rPr lang="es-DO" sz="1600" noProof="0" dirty="0" smtClean="0">
                          <a:latin typeface="Tw Cen MT" pitchFamily="34" charset="0"/>
                        </a:rPr>
                        <a:t>Propuestas de solución</a:t>
                      </a:r>
                      <a:endParaRPr lang="es-DO" sz="1600" noProof="0" dirty="0">
                        <a:latin typeface="Tw Cen MT" pitchFamily="34" charset="0"/>
                      </a:endParaRPr>
                    </a:p>
                  </a:txBody>
                  <a:tcPr anchor="ctr"/>
                </a:tc>
                <a:tc>
                  <a:txBody>
                    <a:bodyPr/>
                    <a:lstStyle/>
                    <a:p>
                      <a:pPr algn="ctr"/>
                      <a:r>
                        <a:rPr lang="es-DO" sz="1600" noProof="0" smtClean="0">
                          <a:latin typeface="Tw Cen MT" pitchFamily="34" charset="0"/>
                        </a:rPr>
                        <a:t>Indicador</a:t>
                      </a:r>
                      <a:endParaRPr lang="es-DO" sz="1600" noProof="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smtClean="0">
                          <a:latin typeface="Tw Cen MT" pitchFamily="34" charset="0"/>
                        </a:rPr>
                        <a:t>Actores que</a:t>
                      </a:r>
                      <a:r>
                        <a:rPr lang="es-DO" sz="1600" baseline="0" noProof="0" smtClean="0">
                          <a:latin typeface="Tw Cen MT" pitchFamily="34" charset="0"/>
                        </a:rPr>
                        <a:t> intervienen</a:t>
                      </a:r>
                      <a:endParaRPr lang="es-DO" sz="1600" noProof="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18825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noProof="0" dirty="0" smtClean="0">
                          <a:latin typeface="Tw Cen MT" pitchFamily="34" charset="0"/>
                        </a:rPr>
                        <a:t>Eliminación</a:t>
                      </a:r>
                      <a:r>
                        <a:rPr lang="es-DO" sz="1400" baseline="0" noProof="0" dirty="0" smtClean="0">
                          <a:latin typeface="Tw Cen MT" pitchFamily="34" charset="0"/>
                        </a:rPr>
                        <a:t> del pago de anticipos sobre ganancias que no se han percibido. </a:t>
                      </a:r>
                    </a:p>
                  </a:txBody>
                  <a:tcPr/>
                </a:tc>
                <a:tc rowSpan="4">
                  <a:txBody>
                    <a:bodyPr/>
                    <a:lstStyle/>
                    <a:p>
                      <a:pPr algn="ctr"/>
                      <a:r>
                        <a:rPr lang="es-DO" sz="1400" dirty="0" smtClean="0">
                          <a:latin typeface="Tw Cen MT" pitchFamily="34" charset="0"/>
                        </a:rPr>
                        <a:t>Aprobación</a:t>
                      </a:r>
                      <a:r>
                        <a:rPr lang="es-DO" sz="1400" baseline="0" dirty="0" smtClean="0">
                          <a:latin typeface="Tw Cen MT" pitchFamily="34" charset="0"/>
                        </a:rPr>
                        <a:t> o modificación de leyes que incluyan las propuestas de solución.  </a:t>
                      </a:r>
                      <a:endParaRPr lang="es-DO" sz="1400" dirty="0">
                        <a:latin typeface="Tw Cen MT" pitchFamily="34" charset="0"/>
                      </a:endParaRPr>
                    </a:p>
                  </a:txBody>
                  <a:tcPr anchor="ctr"/>
                </a:tc>
                <a:tc rowSpan="4">
                  <a:txBody>
                    <a:bodyPr/>
                    <a:lstStyle/>
                    <a:p>
                      <a:pPr algn="ctr"/>
                      <a:r>
                        <a:rPr lang="es-DO" sz="1400" noProof="0" dirty="0" smtClean="0">
                          <a:latin typeface="Tw Cen MT" pitchFamily="34" charset="0"/>
                        </a:rPr>
                        <a:t>DGII </a:t>
                      </a:r>
                    </a:p>
                    <a:p>
                      <a:pPr algn="ctr"/>
                      <a:r>
                        <a:rPr lang="es-DO" sz="1400" noProof="0" dirty="0" smtClean="0">
                          <a:latin typeface="Tw Cen MT" pitchFamily="34" charset="0"/>
                        </a:rPr>
                        <a:t>Congreso Nacional</a:t>
                      </a:r>
                    </a:p>
                    <a:p>
                      <a:pPr algn="ctr"/>
                      <a:r>
                        <a:rPr lang="es-DO" sz="1400" baseline="0" noProof="0" dirty="0" smtClean="0">
                          <a:latin typeface="Tw Cen MT" pitchFamily="34" charset="0"/>
                        </a:rPr>
                        <a:t>Poder Ejecutivo</a:t>
                      </a:r>
                    </a:p>
                    <a:p>
                      <a:pPr algn="ctr"/>
                      <a:r>
                        <a:rPr lang="es-DO" sz="1400" baseline="0" noProof="0" dirty="0" smtClean="0">
                          <a:latin typeface="Tw Cen MT" pitchFamily="34" charset="0"/>
                        </a:rPr>
                        <a:t>Ministerio de Hacienda</a:t>
                      </a:r>
                    </a:p>
                    <a:p>
                      <a:pPr algn="ctr"/>
                      <a:r>
                        <a:rPr lang="es-DO" sz="1400" baseline="0" noProof="0" dirty="0" smtClean="0">
                          <a:latin typeface="Tw Cen MT" pitchFamily="34" charset="0"/>
                        </a:rPr>
                        <a:t>Sector Privado</a:t>
                      </a:r>
                    </a:p>
                    <a:p>
                      <a:pPr algn="ctr"/>
                      <a:r>
                        <a:rPr lang="es-DO" sz="1400" baseline="0" noProof="0" dirty="0" smtClean="0">
                          <a:latin typeface="Tw Cen MT" pitchFamily="34" charset="0"/>
                        </a:rPr>
                        <a:t>CNSS</a:t>
                      </a:r>
                      <a:endParaRPr lang="es-DO" sz="1400" dirty="0">
                        <a:latin typeface="Tw Cen MT" pitchFamily="34" charset="0"/>
                      </a:endParaRPr>
                    </a:p>
                  </a:txBody>
                  <a:tcPr anchor="ctr"/>
                </a:tc>
                <a:tc rowSpan="4">
                  <a:txBody>
                    <a:bodyPr/>
                    <a:lstStyle/>
                    <a:p>
                      <a:pPr algn="ctr"/>
                      <a:r>
                        <a:rPr lang="es-DO" sz="1400" dirty="0" smtClean="0">
                          <a:latin typeface="Tw Cen MT" pitchFamily="34" charset="0"/>
                        </a:rPr>
                        <a:t>2017</a:t>
                      </a:r>
                      <a:endParaRPr lang="es-DO" sz="1400" dirty="0">
                        <a:latin typeface="Tw Cen MT" pitchFamily="34" charset="0"/>
                      </a:endParaRPr>
                    </a:p>
                  </a:txBody>
                  <a:tcPr anchor="ctr"/>
                </a:tc>
              </a:tr>
              <a:tr h="18825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baseline="0" noProof="0" dirty="0" smtClean="0">
                          <a:latin typeface="Tw Cen MT" pitchFamily="34" charset="0"/>
                        </a:rPr>
                        <a:t>Ampliación a ciento veinte (120) días del plazo para pagar el ITBIS o en base a las facturas cobradas. </a:t>
                      </a:r>
                    </a:p>
                  </a:txBody>
                  <a:tcPr>
                    <a:solidFill>
                      <a:schemeClr val="accent1">
                        <a:lumMod val="20000"/>
                        <a:lumOff val="80000"/>
                      </a:schemeClr>
                    </a:solidFill>
                  </a:tcPr>
                </a:tc>
                <a:tc vMerge="1">
                  <a:txBody>
                    <a:bodyPr/>
                    <a:lstStyle/>
                    <a:p>
                      <a:endParaRPr lang="es-DO" sz="1200" dirty="0"/>
                    </a:p>
                  </a:txBody>
                  <a:tcPr/>
                </a:tc>
                <a:tc vMerge="1">
                  <a:txBody>
                    <a:bodyPr/>
                    <a:lstStyle/>
                    <a:p>
                      <a:pPr algn="ctr"/>
                      <a:endParaRPr lang="es-DO" dirty="0"/>
                    </a:p>
                  </a:txBody>
                  <a:tcPr/>
                </a:tc>
                <a:tc vMerge="1">
                  <a:txBody>
                    <a:bodyPr/>
                    <a:lstStyle/>
                    <a:p>
                      <a:pPr algn="ctr"/>
                      <a:endParaRPr lang="es-DO" sz="1200" dirty="0"/>
                    </a:p>
                  </a:txBody>
                  <a:tcPr/>
                </a:tc>
              </a:tr>
              <a:tr h="18825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baseline="0" noProof="0" dirty="0" smtClean="0">
                          <a:latin typeface="Tw Cen MT" pitchFamily="34" charset="0"/>
                        </a:rPr>
                        <a:t>Creación de incentivos para inversionistas en proyectos de alto valor agregado. </a:t>
                      </a:r>
                    </a:p>
                  </a:txBody>
                  <a:tcPr>
                    <a:solidFill>
                      <a:schemeClr val="accent1">
                        <a:lumMod val="20000"/>
                        <a:lumOff val="80000"/>
                      </a:schemeClr>
                    </a:solidFill>
                  </a:tcPr>
                </a:tc>
                <a:tc vMerge="1">
                  <a:txBody>
                    <a:bodyPr/>
                    <a:lstStyle/>
                    <a:p>
                      <a:endParaRPr lang="es-DO" sz="1200" dirty="0"/>
                    </a:p>
                  </a:txBody>
                  <a:tcPr/>
                </a:tc>
                <a:tc vMerge="1">
                  <a:txBody>
                    <a:bodyPr/>
                    <a:lstStyle/>
                    <a:p>
                      <a:pPr algn="ctr"/>
                      <a:endParaRPr lang="es-DO" dirty="0"/>
                    </a:p>
                  </a:txBody>
                  <a:tcPr/>
                </a:tc>
                <a:tc vMerge="1">
                  <a:txBody>
                    <a:bodyPr/>
                    <a:lstStyle/>
                    <a:p>
                      <a:pPr algn="ctr"/>
                      <a:endParaRPr lang="es-DO" sz="1200" dirty="0"/>
                    </a:p>
                  </a:txBody>
                  <a:tcPr/>
                </a:tc>
              </a:tr>
              <a:tr h="26356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baseline="0" noProof="0" dirty="0" smtClean="0">
                          <a:latin typeface="Tw Cen MT" pitchFamily="34" charset="0"/>
                        </a:rPr>
                        <a:t>Evaluación de los mecanismos de </a:t>
                      </a:r>
                      <a:r>
                        <a:rPr lang="es-DO" sz="1400" baseline="0" noProof="0" dirty="0" err="1" smtClean="0">
                          <a:latin typeface="Tw Cen MT" pitchFamily="34" charset="0"/>
                        </a:rPr>
                        <a:t>reguralización</a:t>
                      </a:r>
                      <a:r>
                        <a:rPr lang="es-DO" sz="1400" baseline="0" noProof="0" dirty="0" smtClean="0">
                          <a:latin typeface="Tw Cen MT" pitchFamily="34" charset="0"/>
                        </a:rPr>
                        <a:t> de las MIPYMES al proceso de cotización del sistema seguridad social. </a:t>
                      </a:r>
                      <a:endParaRPr lang="es-DO" sz="1400" noProof="0" dirty="0" smtClean="0">
                        <a:latin typeface="Tw Cen MT" pitchFamily="34" charset="0"/>
                      </a:endParaRPr>
                    </a:p>
                  </a:txBody>
                  <a:tcPr>
                    <a:solidFill>
                      <a:schemeClr val="accent1">
                        <a:lumMod val="20000"/>
                        <a:lumOff val="80000"/>
                      </a:schemeClr>
                    </a:solidFill>
                  </a:tcPr>
                </a:tc>
                <a:tc vMerge="1">
                  <a:txBody>
                    <a:bodyPr/>
                    <a:lstStyle/>
                    <a:p>
                      <a:endParaRPr lang="es-DO" sz="1200" dirty="0"/>
                    </a:p>
                  </a:txBody>
                  <a:tcPr/>
                </a:tc>
                <a:tc vMerge="1">
                  <a:txBody>
                    <a:bodyPr/>
                    <a:lstStyle/>
                    <a:p>
                      <a:pPr algn="ctr"/>
                      <a:endParaRPr lang="es-DO" dirty="0"/>
                    </a:p>
                  </a:txBody>
                  <a:tcPr/>
                </a:tc>
                <a:tc vMerge="1">
                  <a:txBody>
                    <a:bodyPr/>
                    <a:lstStyle/>
                    <a:p>
                      <a:pPr algn="ctr"/>
                      <a:endParaRPr lang="es-DO" sz="1200" dirty="0"/>
                    </a:p>
                  </a:txBody>
                  <a:tcPr/>
                </a:tc>
              </a:tr>
            </a:tbl>
          </a:graphicData>
        </a:graphic>
      </p:graphicFrame>
    </p:spTree>
    <p:extLst>
      <p:ext uri="{BB962C8B-B14F-4D97-AF65-F5344CB8AC3E}">
        <p14:creationId xmlns:p14="http://schemas.microsoft.com/office/powerpoint/2010/main" val="59675945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545527510"/>
              </p:ext>
            </p:extLst>
          </p:nvPr>
        </p:nvGraphicFramePr>
        <p:xfrm>
          <a:off x="304800" y="2941320"/>
          <a:ext cx="8458200" cy="1676400"/>
        </p:xfrm>
        <a:graphic>
          <a:graphicData uri="http://schemas.openxmlformats.org/drawingml/2006/table">
            <a:tbl>
              <a:tblPr firstRow="1" bandRow="1">
                <a:tableStyleId>{3B4B98B0-60AC-42C2-AFA5-B58CD77FA1E5}</a:tableStyleId>
              </a:tblPr>
              <a:tblGrid>
                <a:gridCol w="8458200"/>
              </a:tblGrid>
              <a:tr h="1676400">
                <a:tc>
                  <a:txBody>
                    <a:bodyPr/>
                    <a:lstStyle/>
                    <a:p>
                      <a:r>
                        <a:rPr lang="es-ES" sz="1600" b="1" noProof="0" dirty="0" smtClean="0">
                          <a:latin typeface="Tw Cen MT" pitchFamily="34" charset="0"/>
                        </a:rPr>
                        <a:t>Problemática 2/Contexto:</a:t>
                      </a:r>
                    </a:p>
                    <a:p>
                      <a:pPr algn="just"/>
                      <a:r>
                        <a:rPr lang="es-ES" sz="1400" b="0" noProof="0" dirty="0" smtClean="0">
                          <a:latin typeface="Tw Cen MT" pitchFamily="34" charset="0"/>
                        </a:rPr>
                        <a:t>Una de las mayores problemáticas para el desarrollo de nuevos emprendimientos y el desarrollo de MIPYMES en el país, es la carencia de facilidades de naturaleza financiera que sirvan de impulso para la puesta en marcha y crecimiento de los negocios. </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4115080928"/>
              </p:ext>
            </p:extLst>
          </p:nvPr>
        </p:nvGraphicFramePr>
        <p:xfrm>
          <a:off x="304800" y="4846320"/>
          <a:ext cx="4267200" cy="1615440"/>
        </p:xfrm>
        <a:graphic>
          <a:graphicData uri="http://schemas.openxmlformats.org/drawingml/2006/table">
            <a:tbl>
              <a:tblPr bandRow="1">
                <a:tableStyleId>{3B4B98B0-60AC-42C2-AFA5-B58CD77FA1E5}</a:tableStyleId>
              </a:tblPr>
              <a:tblGrid>
                <a:gridCol w="4267200"/>
              </a:tblGrid>
              <a:tr h="1219200">
                <a:tc>
                  <a:txBody>
                    <a:bodyPr/>
                    <a:lstStyle/>
                    <a:p>
                      <a:pPr algn="just"/>
                      <a:r>
                        <a:rPr lang="en-US" sz="1600" b="1" dirty="0" smtClean="0">
                          <a:latin typeface="Tw Cen MT" pitchFamily="34" charset="0"/>
                        </a:rPr>
                        <a:t>Objetivo 2:</a:t>
                      </a:r>
                    </a:p>
                    <a:p>
                      <a:pPr algn="just"/>
                      <a:r>
                        <a:rPr lang="es-ES" sz="1400" noProof="0" dirty="0" smtClean="0">
                          <a:latin typeface="Tw Cen MT" pitchFamily="34" charset="0"/>
                        </a:rPr>
                        <a:t>Facilitar el acceso a financiamiento para nuevos emprendimientos de </a:t>
                      </a:r>
                      <a:r>
                        <a:rPr lang="es-ES" sz="1400" noProof="0" dirty="0" err="1" smtClean="0">
                          <a:latin typeface="Tw Cen MT" pitchFamily="34" charset="0"/>
                        </a:rPr>
                        <a:t>mipymes</a:t>
                      </a:r>
                      <a:r>
                        <a:rPr lang="es-ES" sz="1400" noProof="0" dirty="0" smtClean="0">
                          <a:latin typeface="Tw Cen MT" pitchFamily="34" charset="0"/>
                        </a:rPr>
                        <a:t> y promover su internacionalización, que contribuyan a la creación de nuevos esquemas productivos que fortalezcan la competitividad nacional y que permitan generar más empleos y oportunidades. </a:t>
                      </a:r>
                    </a:p>
                  </a:txBody>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3351292797"/>
              </p:ext>
            </p:extLst>
          </p:nvPr>
        </p:nvGraphicFramePr>
        <p:xfrm>
          <a:off x="4724400" y="4846320"/>
          <a:ext cx="4038600" cy="1371600"/>
        </p:xfrm>
        <a:graphic>
          <a:graphicData uri="http://schemas.openxmlformats.org/drawingml/2006/table">
            <a:tbl>
              <a:tblPr firstRow="1" bandRow="1">
                <a:tableStyleId>{3B4B98B0-60AC-42C2-AFA5-B58CD77FA1E5}</a:tableStyleId>
              </a:tblPr>
              <a:tblGrid>
                <a:gridCol w="4038600"/>
              </a:tblGrid>
              <a:tr h="1371600">
                <a:tc>
                  <a:txBody>
                    <a:bodyPr/>
                    <a:lstStyle/>
                    <a:p>
                      <a:r>
                        <a:rPr lang="es-DO" sz="1600" noProof="0" dirty="0" smtClean="0">
                          <a:latin typeface="Tw Cen MT" pitchFamily="34" charset="0"/>
                        </a:rPr>
                        <a:t>Indicadores: </a:t>
                      </a: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11" name="5 Tabla"/>
          <p:cNvGraphicFramePr>
            <a:graphicFrameLocks noGrp="1"/>
          </p:cNvGraphicFramePr>
          <p:nvPr>
            <p:extLst>
              <p:ext uri="{D42A27DB-BD31-4B8C-83A1-F6EECF244321}">
                <p14:modId xmlns:p14="http://schemas.microsoft.com/office/powerpoint/2010/main" val="3152195974"/>
              </p:ext>
            </p:extLst>
          </p:nvPr>
        </p:nvGraphicFramePr>
        <p:xfrm>
          <a:off x="304800" y="2299648"/>
          <a:ext cx="8458200" cy="370840"/>
        </p:xfrm>
        <a:graphic>
          <a:graphicData uri="http://schemas.openxmlformats.org/drawingml/2006/table">
            <a:tbl>
              <a:tblPr firstRow="1" bandRow="1">
                <a:tableStyleId>{5C22544A-7EE6-4342-B048-85BDC9FD1C3A}</a:tableStyleId>
              </a:tblPr>
              <a:tblGrid>
                <a:gridCol w="1524000"/>
                <a:gridCol w="3048000"/>
                <a:gridCol w="1600200"/>
                <a:gridCol w="2286000"/>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Joel Santos</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Biviana</a:t>
                      </a:r>
                      <a:r>
                        <a:rPr lang="en-US" sz="1600" baseline="0" dirty="0" smtClean="0">
                          <a:solidFill>
                            <a:schemeClr val="tx1">
                              <a:lumMod val="85000"/>
                              <a:lumOff val="15000"/>
                            </a:schemeClr>
                          </a:solidFill>
                          <a:latin typeface="Tw Cen MT" pitchFamily="34" charset="0"/>
                        </a:rPr>
                        <a:t> Riveiro</a:t>
                      </a:r>
                      <a:endParaRPr lang="en-US" sz="1600" dirty="0">
                        <a:solidFill>
                          <a:schemeClr val="tx1">
                            <a:lumMod val="85000"/>
                            <a:lumOff val="15000"/>
                          </a:schemeClr>
                        </a:solidFill>
                        <a:latin typeface="Tw Cen MT" pitchFamily="34" charset="0"/>
                      </a:endParaRPr>
                    </a:p>
                  </a:txBody>
                  <a:tcPr>
                    <a:solidFill>
                      <a:schemeClr val="bg2"/>
                    </a:solidFill>
                  </a:tcPr>
                </a:tc>
              </a:tr>
            </a:tbl>
          </a:graphicData>
        </a:graphic>
      </p:graphicFrame>
      <p:graphicFrame>
        <p:nvGraphicFramePr>
          <p:cNvPr id="12" name="12 Tabla"/>
          <p:cNvGraphicFramePr>
            <a:graphicFrameLocks noGrp="1"/>
          </p:cNvGraphicFramePr>
          <p:nvPr>
            <p:extLst>
              <p:ext uri="{D42A27DB-BD31-4B8C-83A1-F6EECF244321}">
                <p14:modId xmlns:p14="http://schemas.microsoft.com/office/powerpoint/2010/main" val="2873886425"/>
              </p:ext>
            </p:extLst>
          </p:nvPr>
        </p:nvGraphicFramePr>
        <p:xfrm>
          <a:off x="304800" y="1219200"/>
          <a:ext cx="8458200" cy="1066800"/>
        </p:xfrm>
        <a:graphic>
          <a:graphicData uri="http://schemas.openxmlformats.org/drawingml/2006/table">
            <a:tbl>
              <a:tblPr firstRow="1" bandRow="1">
                <a:tableStyleId>{5C22544A-7EE6-4342-B048-85BDC9FD1C3A}</a:tableStyleId>
              </a:tblPr>
              <a:tblGrid>
                <a:gridCol w="1524000"/>
                <a:gridCol w="3048000"/>
                <a:gridCol w="1600200"/>
                <a:gridCol w="2286000"/>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DO" sz="1600" b="1" kern="1200" dirty="0" smtClean="0">
                          <a:solidFill>
                            <a:schemeClr val="tx1"/>
                          </a:solidFill>
                          <a:effectLst/>
                          <a:latin typeface="Tw Cen MT" pitchFamily="34" charset="0"/>
                          <a:ea typeface="+mn-ea"/>
                          <a:cs typeface="+mn-cs"/>
                        </a:rPr>
                        <a:t>Estimular la innovación, el espíritu empresarial y desarrollar nuestro capital humano</a:t>
                      </a:r>
                      <a:endParaRPr lang="en-US" sz="1600" dirty="0">
                        <a:solidFill>
                          <a:schemeClr val="tx1"/>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Facilitar acceso a financiamiento al emprendimiento de las Mipymes </a:t>
                      </a:r>
                    </a:p>
                  </a:txBody>
                  <a:tcPr>
                    <a:solidFill>
                      <a:schemeClr val="bg2"/>
                    </a:solidFill>
                  </a:tcPr>
                </a:tc>
              </a:tr>
            </a:tbl>
          </a:graphicData>
        </a:graphic>
      </p:graphicFrame>
    </p:spTree>
    <p:extLst>
      <p:ext uri="{BB962C8B-B14F-4D97-AF65-F5344CB8AC3E}">
        <p14:creationId xmlns:p14="http://schemas.microsoft.com/office/powerpoint/2010/main" val="85109306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7" name="3 Marcador de contenido"/>
          <p:cNvGraphicFramePr>
            <a:graphicFrameLocks/>
          </p:cNvGraphicFramePr>
          <p:nvPr>
            <p:extLst>
              <p:ext uri="{D42A27DB-BD31-4B8C-83A1-F6EECF244321}">
                <p14:modId xmlns:p14="http://schemas.microsoft.com/office/powerpoint/2010/main" val="2039948625"/>
              </p:ext>
            </p:extLst>
          </p:nvPr>
        </p:nvGraphicFramePr>
        <p:xfrm>
          <a:off x="89848" y="1219200"/>
          <a:ext cx="8961277" cy="5547360"/>
        </p:xfrm>
        <a:graphic>
          <a:graphicData uri="http://schemas.openxmlformats.org/drawingml/2006/table">
            <a:tbl>
              <a:tblPr firstRow="1" bandRow="1">
                <a:tableStyleId>{BC89EF96-8CEA-46FF-86C4-4CE0E7609802}</a:tableStyleId>
              </a:tblPr>
              <a:tblGrid>
                <a:gridCol w="4648200"/>
                <a:gridCol w="1447800"/>
                <a:gridCol w="1524000"/>
                <a:gridCol w="1341277"/>
              </a:tblGrid>
              <a:tr h="405702">
                <a:tc>
                  <a:txBody>
                    <a:bodyPr/>
                    <a:lstStyle/>
                    <a:p>
                      <a:pPr algn="ctr"/>
                      <a:r>
                        <a:rPr lang="es-DO" sz="1600" noProof="0" dirty="0" smtClean="0">
                          <a:latin typeface="Tw Cen MT" pitchFamily="34" charset="0"/>
                        </a:rPr>
                        <a:t>Propuestas de solución</a:t>
                      </a:r>
                      <a:endParaRPr lang="es-DO" sz="1600" noProof="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111034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baseline="0" noProof="0" dirty="0" smtClean="0">
                          <a:latin typeface="Tw Cen MT" pitchFamily="34" charset="0"/>
                        </a:rPr>
                        <a:t>Estimular el establecimiento y consolidación de redes de inversionistas ángeles que puedan financiar proyectos y recibir un estímulo fiscal del monto invertido deducible hasta el 50% sobre ISR en sus declaraciones juradas de personas físicas sobre proyectos ejecutados, y que sean reconocidos tanto por la Red como por el Estado, a través de la creación de la normativa correspondiente. </a:t>
                      </a:r>
                      <a:endParaRPr lang="es-DO" sz="1400" noProof="0" dirty="0" smtClean="0">
                        <a:latin typeface="Tw Cen MT" pitchFamily="34" charset="0"/>
                      </a:endParaRPr>
                    </a:p>
                  </a:txBody>
                  <a:tcPr/>
                </a:tc>
                <a:tc>
                  <a:txBody>
                    <a:bodyPr/>
                    <a:lstStyle/>
                    <a:p>
                      <a:pPr algn="ctr"/>
                      <a:r>
                        <a:rPr lang="es-DO" sz="1400" baseline="0" noProof="0" dirty="0" smtClean="0">
                          <a:latin typeface="Tw Cen MT" pitchFamily="34" charset="0"/>
                        </a:rPr>
                        <a:t>(1) Creación de un marco que facilite la inversión a través de inversionistas ángeles. </a:t>
                      </a:r>
                      <a:endParaRPr lang="en-US" sz="1400" dirty="0">
                        <a:latin typeface="Tw Cen MT" pitchFamily="34" charset="0"/>
                      </a:endParaRPr>
                    </a:p>
                  </a:txBody>
                  <a:tcPr/>
                </a:tc>
                <a:tc>
                  <a:txBody>
                    <a:bodyPr/>
                    <a:lstStyle/>
                    <a:p>
                      <a:pPr algn="ctr"/>
                      <a:r>
                        <a:rPr lang="es-DO" sz="1400" noProof="0" dirty="0" smtClean="0">
                          <a:latin typeface="Tw Cen MT" pitchFamily="34" charset="0"/>
                        </a:rPr>
                        <a:t>DGII </a:t>
                      </a:r>
                    </a:p>
                    <a:p>
                      <a:pPr algn="ctr"/>
                      <a:r>
                        <a:rPr lang="es-DO" sz="1400" noProof="0" dirty="0" smtClean="0">
                          <a:latin typeface="Tw Cen MT" pitchFamily="34" charset="0"/>
                        </a:rPr>
                        <a:t>Sector Privado</a:t>
                      </a:r>
                    </a:p>
                    <a:p>
                      <a:pPr algn="ctr"/>
                      <a:r>
                        <a:rPr lang="es-DO" sz="1400" noProof="0" dirty="0" smtClean="0">
                          <a:latin typeface="Tw Cen MT" pitchFamily="34" charset="0"/>
                        </a:rPr>
                        <a:t>Congreso Nacional</a:t>
                      </a:r>
                    </a:p>
                    <a:p>
                      <a:pPr algn="ctr"/>
                      <a:r>
                        <a:rPr lang="es-DO" sz="1400" noProof="0" dirty="0" smtClean="0">
                          <a:latin typeface="Tw Cen MT" pitchFamily="34" charset="0"/>
                        </a:rPr>
                        <a:t>Redes de Inversión</a:t>
                      </a:r>
                      <a:r>
                        <a:rPr lang="es-DO" sz="1400" baseline="0" noProof="0" dirty="0" smtClean="0">
                          <a:latin typeface="Tw Cen MT" pitchFamily="34" charset="0"/>
                        </a:rPr>
                        <a:t> Ángeles</a:t>
                      </a:r>
                    </a:p>
                    <a:p>
                      <a:pPr algn="ctr"/>
                      <a:r>
                        <a:rPr lang="es-DO" sz="1400" baseline="0" noProof="0" dirty="0" smtClean="0">
                          <a:latin typeface="Tw Cen MT" pitchFamily="34" charset="0"/>
                        </a:rPr>
                        <a:t>Poder Ejecutivo</a:t>
                      </a:r>
                      <a:endParaRPr lang="es-DO" sz="1400" noProof="0" dirty="0">
                        <a:latin typeface="Tw Cen MT" pitchFamily="34" charset="0"/>
                      </a:endParaRPr>
                    </a:p>
                  </a:txBody>
                  <a:tcPr/>
                </a:tc>
                <a:tc>
                  <a:txBody>
                    <a:bodyPr/>
                    <a:lstStyle/>
                    <a:p>
                      <a:pPr algn="ctr"/>
                      <a:r>
                        <a:rPr lang="es-DO" sz="1400" noProof="0" dirty="0" smtClean="0">
                          <a:latin typeface="Tw Cen MT" pitchFamily="34" charset="0"/>
                        </a:rPr>
                        <a:t>2017</a:t>
                      </a:r>
                      <a:endParaRPr lang="es-DO" sz="1400" noProof="0" dirty="0">
                        <a:latin typeface="Tw Cen MT" pitchFamily="34" charset="0"/>
                      </a:endParaRPr>
                    </a:p>
                  </a:txBody>
                  <a:tcPr/>
                </a:tc>
              </a:tr>
              <a:tr h="140928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sz="1400" u="none" strike="noStrike" cap="none" normalizeH="0" baseline="0" dirty="0" smtClean="0">
                          <a:ln>
                            <a:noFill/>
                          </a:ln>
                          <a:effectLst/>
                          <a:latin typeface="Tw Cen MT" pitchFamily="34" charset="0"/>
                        </a:rPr>
                        <a:t>Creación de un fondo interno en cada entidad de intermediación financiera que permita a los sistemas financieros destinar un porcentaje del impuesto a liquidar por concepto de impuesto sobre la renta para financiar a tasas preferenciales a las existentes en el mercado, a un monto no mayor de 10% del monto total de la cartera, a una tasa preferencial de la existente en el mercado, y/o creación de un fideicomiso con los mismos  fines (similar al concepto de las AFP). </a:t>
                      </a:r>
                      <a:endParaRPr kumimoji="0" lang="es-DO" sz="1400" b="0" i="0" u="none" strike="noStrike" cap="none" normalizeH="0" baseline="0" dirty="0" smtClean="0">
                        <a:ln>
                          <a:noFill/>
                        </a:ln>
                        <a:solidFill>
                          <a:schemeClr val="tx1"/>
                        </a:solidFill>
                        <a:effectLst/>
                        <a:latin typeface="Tw Cen MT" pitchFamily="34" charset="0"/>
                        <a:ea typeface="Calibri" pitchFamily="34"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400" noProof="0" dirty="0" smtClean="0">
                          <a:latin typeface="Tw Cen MT" pitchFamily="34" charset="0"/>
                        </a:rPr>
                        <a:t>(1) </a:t>
                      </a:r>
                      <a:r>
                        <a:rPr lang="es-DO" sz="1400" baseline="0" noProof="0" dirty="0" smtClean="0">
                          <a:latin typeface="Tw Cen MT" pitchFamily="34" charset="0"/>
                        </a:rPr>
                        <a:t>Creación del marco regulatorio que permita la incorporación de este fondo. </a:t>
                      </a:r>
                    </a:p>
                    <a:p>
                      <a:pPr algn="ctr"/>
                      <a:endParaRPr lang="en-US" sz="1400" dirty="0">
                        <a:latin typeface="Tw Cen MT" pitchFamily="34" charset="0"/>
                      </a:endParaRPr>
                    </a:p>
                  </a:txBody>
                  <a:tcPr/>
                </a:tc>
                <a:tc>
                  <a:txBody>
                    <a:bodyPr/>
                    <a:lstStyle/>
                    <a:p>
                      <a:pPr algn="ctr"/>
                      <a:r>
                        <a:rPr lang="es-DO" sz="1400" noProof="0" dirty="0" smtClean="0">
                          <a:latin typeface="Tw Cen MT" pitchFamily="34" charset="0"/>
                        </a:rPr>
                        <a:t>DGII </a:t>
                      </a:r>
                    </a:p>
                    <a:p>
                      <a:pPr algn="ctr"/>
                      <a:r>
                        <a:rPr lang="es-DO" sz="1400" noProof="0" dirty="0" smtClean="0">
                          <a:latin typeface="Tw Cen MT" pitchFamily="34" charset="0"/>
                        </a:rPr>
                        <a:t>Sector Privado</a:t>
                      </a:r>
                    </a:p>
                    <a:p>
                      <a:pPr algn="ctr"/>
                      <a:r>
                        <a:rPr lang="es-DO" sz="1400" noProof="0" dirty="0" smtClean="0">
                          <a:latin typeface="Tw Cen MT" pitchFamily="34" charset="0"/>
                        </a:rPr>
                        <a:t>Sector Financiero</a:t>
                      </a:r>
                    </a:p>
                    <a:p>
                      <a:pPr algn="ctr"/>
                      <a:r>
                        <a:rPr lang="es-DO" sz="1400" baseline="0" noProof="0" dirty="0" smtClean="0">
                          <a:latin typeface="Tw Cen MT" pitchFamily="34" charset="0"/>
                        </a:rPr>
                        <a:t>Poder Ejecutivo</a:t>
                      </a:r>
                      <a:endParaRPr lang="es-DO" sz="1400" noProof="0" dirty="0">
                        <a:latin typeface="Tw Cen MT" pitchFamily="34" charset="0"/>
                      </a:endParaRPr>
                    </a:p>
                  </a:txBody>
                  <a:tcPr/>
                </a:tc>
                <a:tc>
                  <a:txBody>
                    <a:bodyPr/>
                    <a:lstStyle/>
                    <a:p>
                      <a:pPr algn="ctr"/>
                      <a:r>
                        <a:rPr lang="en-US" sz="1400" dirty="0" smtClean="0">
                          <a:latin typeface="Tw Cen MT" pitchFamily="34" charset="0"/>
                        </a:rPr>
                        <a:t>2017</a:t>
                      </a:r>
                      <a:endParaRPr lang="en-US" sz="1400" dirty="0">
                        <a:latin typeface="Tw Cen MT" pitchFamily="34" charset="0"/>
                      </a:endParaRPr>
                    </a:p>
                  </a:txBody>
                  <a:tcPr/>
                </a:tc>
              </a:tr>
              <a:tr h="96087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DO" sz="1400" u="none" strike="noStrike" cap="none" normalizeH="0" baseline="0" dirty="0" smtClean="0">
                          <a:ln>
                            <a:noFill/>
                          </a:ln>
                          <a:effectLst/>
                          <a:latin typeface="Tw Cen MT" pitchFamily="34" charset="0"/>
                        </a:rPr>
                        <a:t>Integración de un consejo multisectorial (público, privado y académico de la red de emprendimiento) dentro del Vice ministerio de MIPYMES del Ministerio de Industria y Comercio, que vele por el funcionamiento eficiente de las redes de inversionistas antes citadas. </a:t>
                      </a:r>
                      <a:endParaRPr kumimoji="0" lang="es-DO" sz="1400" b="0" i="0" u="none" strike="noStrike" cap="none" normalizeH="0" baseline="0" dirty="0" smtClean="0">
                        <a:ln>
                          <a:noFill/>
                        </a:ln>
                        <a:solidFill>
                          <a:schemeClr val="tx1"/>
                        </a:solidFill>
                        <a:effectLst/>
                        <a:latin typeface="Tw Cen MT" pitchFamily="34" charset="0"/>
                        <a:ea typeface="Calibri" pitchFamily="34"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w Cen MT" pitchFamily="34" charset="0"/>
                        </a:rPr>
                        <a:t>(1) </a:t>
                      </a:r>
                      <a:r>
                        <a:rPr lang="es-DO" sz="1400" noProof="0" dirty="0" smtClean="0">
                          <a:latin typeface="Tw Cen MT" pitchFamily="34" charset="0"/>
                        </a:rPr>
                        <a:t>Aprobación</a:t>
                      </a:r>
                      <a:r>
                        <a:rPr lang="es-DO" sz="1400" baseline="0" noProof="0" dirty="0" smtClean="0">
                          <a:latin typeface="Tw Cen MT" pitchFamily="34" charset="0"/>
                        </a:rPr>
                        <a:t> de la Ley de Emprendimiento e Innovación Empresarial. </a:t>
                      </a:r>
                    </a:p>
                    <a:p>
                      <a:pPr algn="ctr"/>
                      <a:endParaRPr lang="en-US" sz="1400" dirty="0">
                        <a:latin typeface="Tw Cen MT"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400" noProof="0" dirty="0" smtClean="0">
                          <a:latin typeface="Tw Cen MT" pitchFamily="34" charset="0"/>
                        </a:rPr>
                        <a:t>Congreso Nacional</a:t>
                      </a:r>
                    </a:p>
                    <a:p>
                      <a:pPr marL="0" marR="0" indent="0" algn="ctr" defTabSz="914400" rtl="0" eaLnBrk="1" fontAlgn="auto" latinLnBrk="0" hangingPunct="1">
                        <a:lnSpc>
                          <a:spcPct val="100000"/>
                        </a:lnSpc>
                        <a:spcBef>
                          <a:spcPts val="0"/>
                        </a:spcBef>
                        <a:spcAft>
                          <a:spcPts val="0"/>
                        </a:spcAft>
                        <a:buClrTx/>
                        <a:buSzTx/>
                        <a:buFontTx/>
                        <a:buNone/>
                        <a:tabLst/>
                        <a:defRPr/>
                      </a:pPr>
                      <a:r>
                        <a:rPr lang="es-DO" sz="1400" noProof="0" dirty="0" smtClean="0">
                          <a:latin typeface="Tw Cen MT" pitchFamily="34" charset="0"/>
                        </a:rPr>
                        <a:t> </a:t>
                      </a:r>
                      <a:r>
                        <a:rPr lang="es-DO" sz="1400" baseline="0" noProof="0" dirty="0" smtClean="0">
                          <a:latin typeface="Tw Cen MT" pitchFamily="34" charset="0"/>
                        </a:rPr>
                        <a:t>Poder Ejecutivo</a:t>
                      </a:r>
                      <a:endParaRPr lang="es-DO" sz="1400" noProof="0" dirty="0" smtClean="0">
                        <a:latin typeface="Tw Cen MT" pitchFamily="34" charset="0"/>
                      </a:endParaRPr>
                    </a:p>
                    <a:p>
                      <a:pPr algn="ctr"/>
                      <a:endParaRPr lang="es-DO" sz="1400" noProof="0" dirty="0">
                        <a:latin typeface="Tw Cen MT" pitchFamily="34" charset="0"/>
                      </a:endParaRPr>
                    </a:p>
                  </a:txBody>
                  <a:tcPr/>
                </a:tc>
                <a:tc>
                  <a:txBody>
                    <a:bodyPr/>
                    <a:lstStyle/>
                    <a:p>
                      <a:pPr algn="ctr"/>
                      <a:r>
                        <a:rPr lang="en-US" sz="1400" dirty="0" smtClean="0">
                          <a:latin typeface="Tw Cen MT" pitchFamily="34" charset="0"/>
                        </a:rPr>
                        <a:t>2016</a:t>
                      </a:r>
                      <a:endParaRPr lang="en-US" sz="1400" dirty="0">
                        <a:latin typeface="Tw Cen MT" pitchFamily="34" charset="0"/>
                      </a:endParaRPr>
                    </a:p>
                  </a:txBody>
                  <a:tcPr/>
                </a:tc>
              </a:tr>
            </a:tbl>
          </a:graphicData>
        </a:graphic>
      </p:graphicFrame>
    </p:spTree>
    <p:extLst>
      <p:ext uri="{BB962C8B-B14F-4D97-AF65-F5344CB8AC3E}">
        <p14:creationId xmlns:p14="http://schemas.microsoft.com/office/powerpoint/2010/main" val="48108749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353637188"/>
              </p:ext>
            </p:extLst>
          </p:nvPr>
        </p:nvGraphicFramePr>
        <p:xfrm>
          <a:off x="304800" y="2514600"/>
          <a:ext cx="8458200" cy="1676400"/>
        </p:xfrm>
        <a:graphic>
          <a:graphicData uri="http://schemas.openxmlformats.org/drawingml/2006/table">
            <a:tbl>
              <a:tblPr firstRow="1" bandRow="1">
                <a:tableStyleId>{3B4B98B0-60AC-42C2-AFA5-B58CD77FA1E5}</a:tableStyleId>
              </a:tblPr>
              <a:tblGrid>
                <a:gridCol w="8458200"/>
              </a:tblGrid>
              <a:tr h="1676400">
                <a:tc>
                  <a:txBody>
                    <a:bodyPr/>
                    <a:lstStyle/>
                    <a:p>
                      <a:r>
                        <a:rPr lang="es-ES" sz="1600" b="1" noProof="0" dirty="0" smtClean="0">
                          <a:latin typeface="Tw Cen MT" pitchFamily="34" charset="0"/>
                        </a:rPr>
                        <a:t>Problemática 3/Contexto:</a:t>
                      </a:r>
                    </a:p>
                    <a:p>
                      <a:pPr algn="just"/>
                      <a:r>
                        <a:rPr lang="es-ES" sz="1400" b="0" noProof="0" dirty="0" smtClean="0">
                          <a:latin typeface="Tw Cen MT" pitchFamily="34" charset="0"/>
                        </a:rPr>
                        <a:t>La innovación deberá ser una prioridad para el país a través de su inclusión en las agendas institucionales de los diversos sectores. En este sentido, con el propósito de agregar valor a la economía y otorgar una ventaja competitiva al país, las políticas de promoción de la cultura emprendedora deberán ir de la mano con iniciativas que fomenten la innovación en nuevos emprendimientos, así como el desarrollo del </a:t>
                      </a:r>
                      <a:r>
                        <a:rPr lang="es-ES" sz="1400" b="0" noProof="0" dirty="0" err="1" smtClean="0">
                          <a:latin typeface="Tw Cen MT" pitchFamily="34" charset="0"/>
                        </a:rPr>
                        <a:t>intra</a:t>
                      </a:r>
                      <a:r>
                        <a:rPr lang="es-ES" sz="1400" b="0" noProof="0" dirty="0" smtClean="0">
                          <a:latin typeface="Tw Cen MT" pitchFamily="34" charset="0"/>
                        </a:rPr>
                        <a:t> emprendimiento innovador  en empresas ya existentes. Eso será el resultado del trabajo en conjunto desplegado por los sectores público, privado y académico. </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2659896594"/>
              </p:ext>
            </p:extLst>
          </p:nvPr>
        </p:nvGraphicFramePr>
        <p:xfrm>
          <a:off x="304800" y="4280848"/>
          <a:ext cx="4267200" cy="2255520"/>
        </p:xfrm>
        <a:graphic>
          <a:graphicData uri="http://schemas.openxmlformats.org/drawingml/2006/table">
            <a:tbl>
              <a:tblPr bandRow="1">
                <a:tableStyleId>{3B4B98B0-60AC-42C2-AFA5-B58CD77FA1E5}</a:tableStyleId>
              </a:tblPr>
              <a:tblGrid>
                <a:gridCol w="4267200"/>
              </a:tblGrid>
              <a:tr h="1219200">
                <a:tc>
                  <a:txBody>
                    <a:bodyPr/>
                    <a:lstStyle/>
                    <a:p>
                      <a:pPr algn="just"/>
                      <a:r>
                        <a:rPr lang="en-US" sz="1600" b="1" dirty="0" smtClean="0">
                          <a:latin typeface="Tw Cen MT" pitchFamily="34" charset="0"/>
                        </a:rPr>
                        <a:t>Objetivo 3:</a:t>
                      </a:r>
                    </a:p>
                    <a:p>
                      <a:pPr algn="just"/>
                      <a:r>
                        <a:rPr lang="es-ES" sz="1400" noProof="0" dirty="0" smtClean="0">
                          <a:latin typeface="Tw Cen MT" pitchFamily="34" charset="0"/>
                        </a:rPr>
                        <a:t>Para el fomento del emprendimiento innovador en el país, deberá conjugarse la relación universidad-empresa y universidad-Estado. Todas las universidades deberán incluir en sus planes académicos el desarrollo de competencias y habilidades para innovar. A su vez las universidades constituirán el enlace idóneo entre la demanda de los sectores público y privado para el desarrollo de </a:t>
                      </a:r>
                      <a:r>
                        <a:rPr lang="es-ES" sz="1400" noProof="0" dirty="0" err="1" smtClean="0">
                          <a:latin typeface="Tw Cen MT" pitchFamily="34" charset="0"/>
                        </a:rPr>
                        <a:t>intra</a:t>
                      </a:r>
                      <a:r>
                        <a:rPr lang="es-ES" sz="1400" noProof="0" dirty="0" smtClean="0">
                          <a:latin typeface="Tw Cen MT" pitchFamily="34" charset="0"/>
                        </a:rPr>
                        <a:t> emprendimientos innovadores empresariales. </a:t>
                      </a:r>
                    </a:p>
                  </a:txBody>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3020014147"/>
              </p:ext>
            </p:extLst>
          </p:nvPr>
        </p:nvGraphicFramePr>
        <p:xfrm>
          <a:off x="4724400" y="4280848"/>
          <a:ext cx="4038600" cy="2424752"/>
        </p:xfrm>
        <a:graphic>
          <a:graphicData uri="http://schemas.openxmlformats.org/drawingml/2006/table">
            <a:tbl>
              <a:tblPr firstRow="1" bandRow="1">
                <a:tableStyleId>{3B4B98B0-60AC-42C2-AFA5-B58CD77FA1E5}</a:tableStyleId>
              </a:tblPr>
              <a:tblGrid>
                <a:gridCol w="4038600"/>
              </a:tblGrid>
              <a:tr h="2424752">
                <a:tc>
                  <a:txBody>
                    <a:bodyPr/>
                    <a:lstStyle/>
                    <a:p>
                      <a:r>
                        <a:rPr lang="es-DO" sz="1600" noProof="0" dirty="0" smtClean="0">
                          <a:latin typeface="Tw Cen MT" pitchFamily="34" charset="0"/>
                        </a:rPr>
                        <a:t>Indicadores: </a:t>
                      </a:r>
                    </a:p>
                    <a:p>
                      <a:pPr marL="342900" indent="-342900">
                        <a:buFont typeface="+mj-lt"/>
                        <a:buAutoNum type="arabicParenR"/>
                      </a:pPr>
                      <a:r>
                        <a:rPr lang="es-ES" sz="1400" b="0" noProof="0" dirty="0" smtClean="0">
                          <a:latin typeface="Tw Cen MT" pitchFamily="34" charset="0"/>
                        </a:rPr>
                        <a:t>Evidenciar mejoras en los índices internacionales que miden indicadores de innovación de los países del mundo. </a:t>
                      </a:r>
                    </a:p>
                    <a:p>
                      <a:endParaRPr lang="es-DO" sz="1600" noProof="0" dirty="0" smtClean="0">
                        <a:latin typeface="Tw Cen MT" pitchFamily="34" charset="0"/>
                      </a:endParaRP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11" name="5 Tabla"/>
          <p:cNvGraphicFramePr>
            <a:graphicFrameLocks noGrp="1"/>
          </p:cNvGraphicFramePr>
          <p:nvPr>
            <p:extLst>
              <p:ext uri="{D42A27DB-BD31-4B8C-83A1-F6EECF244321}">
                <p14:modId xmlns:p14="http://schemas.microsoft.com/office/powerpoint/2010/main" val="628789347"/>
              </p:ext>
            </p:extLst>
          </p:nvPr>
        </p:nvGraphicFramePr>
        <p:xfrm>
          <a:off x="304800" y="2079008"/>
          <a:ext cx="8458200" cy="370840"/>
        </p:xfrm>
        <a:graphic>
          <a:graphicData uri="http://schemas.openxmlformats.org/drawingml/2006/table">
            <a:tbl>
              <a:tblPr firstRow="1" bandRow="1">
                <a:tableStyleId>{5C22544A-7EE6-4342-B048-85BDC9FD1C3A}</a:tableStyleId>
              </a:tblPr>
              <a:tblGrid>
                <a:gridCol w="1524000"/>
                <a:gridCol w="3048000"/>
                <a:gridCol w="1600200"/>
                <a:gridCol w="2286000"/>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Joel Santos</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Biviana</a:t>
                      </a:r>
                      <a:r>
                        <a:rPr lang="en-US" sz="1600" baseline="0" dirty="0" smtClean="0">
                          <a:solidFill>
                            <a:schemeClr val="tx1">
                              <a:lumMod val="85000"/>
                              <a:lumOff val="15000"/>
                            </a:schemeClr>
                          </a:solidFill>
                          <a:latin typeface="Tw Cen MT" pitchFamily="34" charset="0"/>
                        </a:rPr>
                        <a:t> Riveiro</a:t>
                      </a:r>
                      <a:endParaRPr lang="en-US" sz="1600" dirty="0">
                        <a:solidFill>
                          <a:schemeClr val="tx1">
                            <a:lumMod val="85000"/>
                            <a:lumOff val="15000"/>
                          </a:schemeClr>
                        </a:solidFill>
                        <a:latin typeface="Tw Cen MT" pitchFamily="34" charset="0"/>
                      </a:endParaRPr>
                    </a:p>
                  </a:txBody>
                  <a:tcPr>
                    <a:solidFill>
                      <a:schemeClr val="bg2"/>
                    </a:solidFill>
                  </a:tcPr>
                </a:tc>
              </a:tr>
            </a:tbl>
          </a:graphicData>
        </a:graphic>
      </p:graphicFrame>
      <p:graphicFrame>
        <p:nvGraphicFramePr>
          <p:cNvPr id="12" name="12 Tabla"/>
          <p:cNvGraphicFramePr>
            <a:graphicFrameLocks noGrp="1"/>
          </p:cNvGraphicFramePr>
          <p:nvPr>
            <p:extLst>
              <p:ext uri="{D42A27DB-BD31-4B8C-83A1-F6EECF244321}">
                <p14:modId xmlns:p14="http://schemas.microsoft.com/office/powerpoint/2010/main" val="1256315613"/>
              </p:ext>
            </p:extLst>
          </p:nvPr>
        </p:nvGraphicFramePr>
        <p:xfrm>
          <a:off x="304800" y="1219200"/>
          <a:ext cx="8458200" cy="838200"/>
        </p:xfrm>
        <a:graphic>
          <a:graphicData uri="http://schemas.openxmlformats.org/drawingml/2006/table">
            <a:tbl>
              <a:tblPr firstRow="1" bandRow="1">
                <a:tableStyleId>{5C22544A-7EE6-4342-B048-85BDC9FD1C3A}</a:tableStyleId>
              </a:tblPr>
              <a:tblGrid>
                <a:gridCol w="1524000"/>
                <a:gridCol w="3048000"/>
                <a:gridCol w="1600200"/>
                <a:gridCol w="2286000"/>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DO" sz="1600" b="1" kern="1200" dirty="0" smtClean="0">
                          <a:solidFill>
                            <a:schemeClr val="tx1"/>
                          </a:solidFill>
                          <a:effectLst/>
                          <a:latin typeface="Tw Cen MT" pitchFamily="34" charset="0"/>
                          <a:ea typeface="+mn-ea"/>
                          <a:cs typeface="+mn-cs"/>
                        </a:rPr>
                        <a:t>Estimular la innovación, el espíritu empresarial y desarrollar nuestro capital humano</a:t>
                      </a:r>
                      <a:endParaRPr lang="en-US" sz="1600" dirty="0">
                        <a:solidFill>
                          <a:schemeClr val="tx1"/>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Creación de una cultura de Innovación </a:t>
                      </a:r>
                    </a:p>
                  </a:txBody>
                  <a:tcPr>
                    <a:solidFill>
                      <a:schemeClr val="bg2"/>
                    </a:solidFill>
                  </a:tcPr>
                </a:tc>
              </a:tr>
            </a:tbl>
          </a:graphicData>
        </a:graphic>
      </p:graphicFrame>
    </p:spTree>
    <p:extLst>
      <p:ext uri="{BB962C8B-B14F-4D97-AF65-F5344CB8AC3E}">
        <p14:creationId xmlns:p14="http://schemas.microsoft.com/office/powerpoint/2010/main" val="67852529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6"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8" name="3 CuadroTexto"/>
          <p:cNvSpPr txBox="1">
            <a:spLocks noChangeArrowheads="1"/>
          </p:cNvSpPr>
          <p:nvPr/>
        </p:nvSpPr>
        <p:spPr bwMode="auto">
          <a:xfrm>
            <a:off x="76200" y="152400"/>
            <a:ext cx="2126864"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Objetivos</a:t>
            </a:r>
            <a:endParaRPr lang="en-US" altLang="en-US" sz="4000" dirty="0">
              <a:solidFill>
                <a:prstClr val="white"/>
              </a:solidFill>
              <a:latin typeface="Tw Cen MT" pitchFamily="34" charset="0"/>
            </a:endParaRPr>
          </a:p>
        </p:txBody>
      </p:sp>
      <p:sp>
        <p:nvSpPr>
          <p:cNvPr id="4" name="Content Placeholder 3"/>
          <p:cNvSpPr>
            <a:spLocks noGrp="1"/>
          </p:cNvSpPr>
          <p:nvPr>
            <p:ph idx="1"/>
          </p:nvPr>
        </p:nvSpPr>
        <p:spPr>
          <a:xfrm>
            <a:off x="457200" y="1524000"/>
            <a:ext cx="8229600" cy="4525963"/>
          </a:xfrm>
        </p:spPr>
        <p:txBody>
          <a:bodyPr>
            <a:normAutofit/>
          </a:bodyPr>
          <a:lstStyle/>
          <a:p>
            <a:pPr>
              <a:spcAft>
                <a:spcPts val="600"/>
              </a:spcAft>
              <a:buClr>
                <a:schemeClr val="accent5">
                  <a:lumMod val="75000"/>
                </a:schemeClr>
              </a:buClr>
              <a:buFont typeface="Wingdings" pitchFamily="2" charset="2"/>
              <a:buChar char="§"/>
            </a:pPr>
            <a:r>
              <a:rPr lang="es-DO" sz="3600" dirty="0" smtClean="0">
                <a:latin typeface="Tw Cen MT" pitchFamily="34" charset="0"/>
              </a:rPr>
              <a:t>Compartir antecedentes y metodología </a:t>
            </a:r>
          </a:p>
          <a:p>
            <a:pPr>
              <a:spcAft>
                <a:spcPts val="600"/>
              </a:spcAft>
              <a:buClr>
                <a:schemeClr val="accent5">
                  <a:lumMod val="75000"/>
                </a:schemeClr>
              </a:buClr>
              <a:buFont typeface="Wingdings" pitchFamily="2" charset="2"/>
              <a:buChar char="§"/>
            </a:pPr>
            <a:r>
              <a:rPr lang="es-DO" sz="3600" dirty="0" smtClean="0">
                <a:latin typeface="Tw Cen MT" pitchFamily="34" charset="0"/>
              </a:rPr>
              <a:t>Mostrar los resultados de las mesas de trabajo </a:t>
            </a:r>
            <a:r>
              <a:rPr lang="es-DO" sz="3600" b="1" dirty="0" smtClean="0">
                <a:latin typeface="Tw Cen MT" pitchFamily="34" charset="0"/>
              </a:rPr>
              <a:t>(media hora por mesa)</a:t>
            </a:r>
          </a:p>
          <a:p>
            <a:pPr>
              <a:spcAft>
                <a:spcPts val="600"/>
              </a:spcAft>
              <a:buClr>
                <a:schemeClr val="accent5">
                  <a:lumMod val="75000"/>
                </a:schemeClr>
              </a:buClr>
              <a:buFont typeface="Wingdings" pitchFamily="2" charset="2"/>
              <a:buChar char="§"/>
            </a:pPr>
            <a:r>
              <a:rPr lang="es-DO" sz="3600" dirty="0" smtClean="0">
                <a:latin typeface="Tw Cen MT" pitchFamily="34" charset="0"/>
              </a:rPr>
              <a:t>Abrir espacio de discusión y validación final</a:t>
            </a:r>
          </a:p>
          <a:p>
            <a:pPr>
              <a:spcAft>
                <a:spcPts val="600"/>
              </a:spcAft>
              <a:buClr>
                <a:schemeClr val="accent5">
                  <a:lumMod val="75000"/>
                </a:schemeClr>
              </a:buClr>
              <a:buFont typeface="Wingdings" pitchFamily="2" charset="2"/>
              <a:buChar char="§"/>
            </a:pPr>
            <a:r>
              <a:rPr lang="es-DO" sz="3600" dirty="0" smtClean="0">
                <a:latin typeface="Tw Cen MT" pitchFamily="34" charset="0"/>
              </a:rPr>
              <a:t>Presentar proceso de priorización en plenaria</a:t>
            </a:r>
            <a:endParaRPr lang="es-DO" sz="3600" dirty="0">
              <a:latin typeface="Tw Cen MT" pitchFamily="34" charset="0"/>
            </a:endParaRPr>
          </a:p>
        </p:txBody>
      </p:sp>
      <p:pic>
        <p:nvPicPr>
          <p:cNvPr id="2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10138206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8" name="3 Marcador de contenido"/>
          <p:cNvGraphicFramePr>
            <a:graphicFrameLocks/>
          </p:cNvGraphicFramePr>
          <p:nvPr>
            <p:extLst>
              <p:ext uri="{D42A27DB-BD31-4B8C-83A1-F6EECF244321}">
                <p14:modId xmlns:p14="http://schemas.microsoft.com/office/powerpoint/2010/main" val="2031141969"/>
              </p:ext>
            </p:extLst>
          </p:nvPr>
        </p:nvGraphicFramePr>
        <p:xfrm>
          <a:off x="304803" y="1524000"/>
          <a:ext cx="8458199" cy="4328160"/>
        </p:xfrm>
        <a:graphic>
          <a:graphicData uri="http://schemas.openxmlformats.org/drawingml/2006/table">
            <a:tbl>
              <a:tblPr firstRow="1" bandRow="1">
                <a:tableStyleId>{BC89EF96-8CEA-46FF-86C4-4CE0E7609802}</a:tableStyleId>
              </a:tblPr>
              <a:tblGrid>
                <a:gridCol w="3276600"/>
                <a:gridCol w="1752600"/>
                <a:gridCol w="1614264"/>
                <a:gridCol w="1814735"/>
              </a:tblGrid>
              <a:tr h="376052">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89064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noProof="0" dirty="0" smtClean="0">
                          <a:latin typeface="Tw Cen MT" pitchFamily="34" charset="0"/>
                        </a:rPr>
                        <a:t>Incorporar</a:t>
                      </a:r>
                      <a:r>
                        <a:rPr lang="es-DO" sz="1400" baseline="0" noProof="0" dirty="0" smtClean="0">
                          <a:latin typeface="Tw Cen MT" pitchFamily="34" charset="0"/>
                        </a:rPr>
                        <a:t> departamentos universitarios de “Enlace con el Sector Empresarial”, para la comunicación  y desarrollo de procesos de investigaciones sobre nuevos productos, servicios, procesos, entre otros, a ser desarrollados dentro de las empresas.</a:t>
                      </a:r>
                      <a:endParaRPr lang="es-DO" sz="1400" noProof="0" dirty="0" smtClean="0">
                        <a:latin typeface="Tw Cen MT" pitchFamily="34" charset="0"/>
                      </a:endParaRPr>
                    </a:p>
                  </a:txBody>
                  <a:tcPr/>
                </a:tc>
                <a:tc>
                  <a:txBody>
                    <a:bodyPr/>
                    <a:lstStyle/>
                    <a:p>
                      <a:pPr algn="ctr"/>
                      <a:r>
                        <a:rPr lang="es-DO" sz="1400" noProof="0" dirty="0" smtClean="0">
                          <a:latin typeface="Tw Cen MT" pitchFamily="34" charset="0"/>
                        </a:rPr>
                        <a:t>Incremento de </a:t>
                      </a:r>
                      <a:r>
                        <a:rPr lang="es-DO" sz="1400" noProof="0" dirty="0" err="1" smtClean="0">
                          <a:latin typeface="Tw Cen MT" pitchFamily="34" charset="0"/>
                        </a:rPr>
                        <a:t>intra</a:t>
                      </a:r>
                      <a:r>
                        <a:rPr lang="es-DO" sz="1400" noProof="0" dirty="0" smtClean="0">
                          <a:latin typeface="Tw Cen MT" pitchFamily="34" charset="0"/>
                        </a:rPr>
                        <a:t> emprendimientos innovadores en las empresas del país.</a:t>
                      </a:r>
                      <a:r>
                        <a:rPr lang="es-DO" sz="1400" baseline="0" noProof="0" dirty="0" smtClean="0">
                          <a:latin typeface="Tw Cen MT" pitchFamily="34" charset="0"/>
                        </a:rPr>
                        <a:t> </a:t>
                      </a:r>
                      <a:endParaRPr lang="es-DO" sz="1400" noProof="0" dirty="0">
                        <a:latin typeface="Tw Cen MT" pitchFamily="34" charset="0"/>
                      </a:endParaRPr>
                    </a:p>
                  </a:txBody>
                  <a:tcPr/>
                </a:tc>
                <a:tc>
                  <a:txBody>
                    <a:bodyPr/>
                    <a:lstStyle/>
                    <a:p>
                      <a:pPr algn="ctr"/>
                      <a:r>
                        <a:rPr lang="es-DO" sz="1400" noProof="0" dirty="0" smtClean="0">
                          <a:latin typeface="Tw Cen MT" pitchFamily="34" charset="0"/>
                        </a:rPr>
                        <a:t>Universidades</a:t>
                      </a:r>
                    </a:p>
                    <a:p>
                      <a:pPr algn="ctr"/>
                      <a:r>
                        <a:rPr lang="es-DO" sz="1400" noProof="0" dirty="0" err="1" smtClean="0">
                          <a:latin typeface="Tw Cen MT" pitchFamily="34" charset="0"/>
                        </a:rPr>
                        <a:t>MESCyT</a:t>
                      </a:r>
                      <a:endParaRPr lang="es-DO" sz="1400" noProof="0" dirty="0" smtClean="0">
                        <a:latin typeface="Tw Cen MT" pitchFamily="34" charset="0"/>
                      </a:endParaRPr>
                    </a:p>
                    <a:p>
                      <a:pPr algn="ctr"/>
                      <a:r>
                        <a:rPr lang="es-DO" sz="1400" noProof="0" dirty="0" smtClean="0">
                          <a:latin typeface="Tw Cen MT" pitchFamily="34" charset="0"/>
                        </a:rPr>
                        <a:t>Sector</a:t>
                      </a:r>
                      <a:r>
                        <a:rPr lang="es-DO" sz="1400" baseline="0" noProof="0" dirty="0" smtClean="0">
                          <a:latin typeface="Tw Cen MT" pitchFamily="34" charset="0"/>
                        </a:rPr>
                        <a:t> Privado</a:t>
                      </a:r>
                    </a:p>
                    <a:p>
                      <a:pPr algn="ctr"/>
                      <a:r>
                        <a:rPr lang="es-DO" sz="1400" baseline="0" noProof="0" dirty="0" smtClean="0">
                          <a:latin typeface="Tw Cen MT" pitchFamily="34" charset="0"/>
                        </a:rPr>
                        <a:t>Sector Público</a:t>
                      </a:r>
                      <a:endParaRPr lang="es-DO" sz="1400" noProof="0" dirty="0">
                        <a:latin typeface="Tw Cen MT" pitchFamily="34" charset="0"/>
                      </a:endParaRPr>
                    </a:p>
                  </a:txBody>
                  <a:tcPr/>
                </a:tc>
                <a:tc>
                  <a:txBody>
                    <a:bodyPr/>
                    <a:lstStyle/>
                    <a:p>
                      <a:pPr algn="ctr"/>
                      <a:r>
                        <a:rPr lang="es-DO" sz="1400" noProof="0" dirty="0" smtClean="0">
                          <a:latin typeface="Tw Cen MT" pitchFamily="34" charset="0"/>
                        </a:rPr>
                        <a:t>2017</a:t>
                      </a:r>
                      <a:endParaRPr lang="es-DO" sz="1400" noProof="0" dirty="0">
                        <a:latin typeface="Tw Cen MT" pitchFamily="34" charset="0"/>
                      </a:endParaRPr>
                    </a:p>
                  </a:txBody>
                  <a:tcPr/>
                </a:tc>
              </a:tr>
              <a:tr h="102919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noProof="0" dirty="0" smtClean="0">
                          <a:solidFill>
                            <a:schemeClr val="tx1"/>
                          </a:solidFill>
                          <a:latin typeface="Tw Cen MT" pitchFamily="34" charset="0"/>
                        </a:rPr>
                        <a:t>Adaptación</a:t>
                      </a:r>
                      <a:r>
                        <a:rPr lang="es-DO" sz="1400" baseline="0" noProof="0" dirty="0" smtClean="0">
                          <a:solidFill>
                            <a:schemeClr val="tx1"/>
                          </a:solidFill>
                          <a:latin typeface="Tw Cen MT" pitchFamily="34" charset="0"/>
                        </a:rPr>
                        <a:t> de la currícula universitaria para la incluir el desarrollo de las competencias de innovación de manera transversal en los programas y asignaturas académicas. </a:t>
                      </a:r>
                      <a:endParaRPr lang="es-DO" sz="1400" noProof="0" dirty="0" smtClean="0">
                        <a:solidFill>
                          <a:schemeClr val="tx1"/>
                        </a:solidFill>
                        <a:latin typeface="Tw Cen MT" pitchFamily="34" charset="0"/>
                      </a:endParaRPr>
                    </a:p>
                  </a:txBody>
                  <a:tcPr/>
                </a:tc>
                <a:tc>
                  <a:txBody>
                    <a:bodyPr/>
                    <a:lstStyle/>
                    <a:p>
                      <a:pPr algn="ctr"/>
                      <a:r>
                        <a:rPr lang="es-DO" sz="1400" noProof="0" dirty="0" smtClean="0">
                          <a:latin typeface="Tw Cen MT" pitchFamily="34" charset="0"/>
                        </a:rPr>
                        <a:t>Modificación</a:t>
                      </a:r>
                      <a:r>
                        <a:rPr lang="es-DO" sz="1400" baseline="0" noProof="0" dirty="0" smtClean="0">
                          <a:latin typeface="Tw Cen MT" pitchFamily="34" charset="0"/>
                        </a:rPr>
                        <a:t> de la </a:t>
                      </a:r>
                      <a:r>
                        <a:rPr lang="es-DO" sz="1400" baseline="0" noProof="0" dirty="0" err="1" smtClean="0">
                          <a:latin typeface="Tw Cen MT" pitchFamily="34" charset="0"/>
                        </a:rPr>
                        <a:t>currícula</a:t>
                      </a:r>
                      <a:r>
                        <a:rPr lang="es-DO" sz="1400" baseline="0" noProof="0" dirty="0" smtClean="0">
                          <a:latin typeface="Tw Cen MT" pitchFamily="34" charset="0"/>
                        </a:rPr>
                        <a:t> universitaria en el país</a:t>
                      </a:r>
                      <a:endParaRPr lang="es-DO" sz="1400" noProof="0" dirty="0">
                        <a:latin typeface="Tw Cen MT" pitchFamily="34" charset="0"/>
                      </a:endParaRPr>
                    </a:p>
                  </a:txBody>
                  <a:tcPr/>
                </a:tc>
                <a:tc>
                  <a:txBody>
                    <a:bodyPr/>
                    <a:lstStyle/>
                    <a:p>
                      <a:pPr algn="ctr"/>
                      <a:r>
                        <a:rPr lang="es-DO" sz="1400" noProof="0" dirty="0" err="1" smtClean="0">
                          <a:latin typeface="Tw Cen MT" pitchFamily="34" charset="0"/>
                        </a:rPr>
                        <a:t>MESCyT</a:t>
                      </a:r>
                      <a:endParaRPr lang="es-DO" sz="1400" noProof="0" dirty="0" smtClean="0">
                        <a:latin typeface="Tw Cen MT" pitchFamily="34" charset="0"/>
                      </a:endParaRPr>
                    </a:p>
                    <a:p>
                      <a:pPr algn="ctr"/>
                      <a:r>
                        <a:rPr lang="es-DO" sz="1400" noProof="0" dirty="0" smtClean="0">
                          <a:latin typeface="Tw Cen MT" pitchFamily="34" charset="0"/>
                        </a:rPr>
                        <a:t>Cámara de Diputados</a:t>
                      </a:r>
                    </a:p>
                    <a:p>
                      <a:pPr algn="ctr"/>
                      <a:r>
                        <a:rPr lang="es-DO" sz="1400" noProof="0" dirty="0" smtClean="0">
                          <a:latin typeface="Tw Cen MT" pitchFamily="34" charset="0"/>
                        </a:rPr>
                        <a:t>Sector</a:t>
                      </a:r>
                      <a:r>
                        <a:rPr lang="es-DO" sz="1400" baseline="0" noProof="0" dirty="0" smtClean="0">
                          <a:latin typeface="Tw Cen MT" pitchFamily="34" charset="0"/>
                        </a:rPr>
                        <a:t> Privado</a:t>
                      </a:r>
                    </a:p>
                    <a:p>
                      <a:pPr algn="ctr"/>
                      <a:r>
                        <a:rPr lang="es-DO" sz="1400" baseline="0" noProof="0" dirty="0" smtClean="0">
                          <a:latin typeface="Tw Cen MT" pitchFamily="34" charset="0"/>
                        </a:rPr>
                        <a:t>Sector Público</a:t>
                      </a:r>
                      <a:endParaRPr lang="es-DO" sz="1400" noProof="0" dirty="0">
                        <a:latin typeface="Tw Cen MT" pitchFamily="34" charset="0"/>
                      </a:endParaRPr>
                    </a:p>
                  </a:txBody>
                  <a:tcPr/>
                </a:tc>
                <a:tc>
                  <a:txBody>
                    <a:bodyPr/>
                    <a:lstStyle/>
                    <a:p>
                      <a:pPr algn="ctr"/>
                      <a:r>
                        <a:rPr lang="es-DO" sz="1400" noProof="0" dirty="0" smtClean="0">
                          <a:latin typeface="Tw Cen MT" pitchFamily="34" charset="0"/>
                        </a:rPr>
                        <a:t>2017</a:t>
                      </a:r>
                      <a:endParaRPr lang="es-DO" sz="1400" noProof="0" dirty="0">
                        <a:latin typeface="Tw Cen MT" pitchFamily="34" charset="0"/>
                      </a:endParaRPr>
                    </a:p>
                  </a:txBody>
                  <a:tcPr/>
                </a:tc>
              </a:tr>
              <a:tr h="752104">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DO" sz="1400" noProof="0" dirty="0" smtClean="0">
                          <a:latin typeface="Tw Cen MT" pitchFamily="34" charset="0"/>
                        </a:rPr>
                        <a:t>Inclusión del fomento a la ¨innovación¨ como</a:t>
                      </a:r>
                      <a:r>
                        <a:rPr lang="es-DO" sz="1400" baseline="0" noProof="0" dirty="0" smtClean="0">
                          <a:latin typeface="Tw Cen MT" pitchFamily="34" charset="0"/>
                        </a:rPr>
                        <a:t> prioridad país en la agenda institucional del sector público. </a:t>
                      </a:r>
                      <a:endParaRPr lang="es-DO" sz="1400" noProof="0" dirty="0" smtClean="0">
                        <a:latin typeface="Tw Cen MT" pitchFamily="34" charset="0"/>
                      </a:endParaRPr>
                    </a:p>
                  </a:txBody>
                  <a:tcPr/>
                </a:tc>
                <a:tc>
                  <a:txBody>
                    <a:bodyPr/>
                    <a:lstStyle/>
                    <a:p>
                      <a:pPr algn="ctr"/>
                      <a:r>
                        <a:rPr lang="es-DO" sz="1200" noProof="0" dirty="0" smtClean="0">
                          <a:latin typeface="Tw Cen MT" pitchFamily="34" charset="0"/>
                        </a:rPr>
                        <a:t>Priorización de</a:t>
                      </a:r>
                      <a:r>
                        <a:rPr lang="es-DO" sz="1200" baseline="0" noProof="0" dirty="0" smtClean="0">
                          <a:latin typeface="Tw Cen MT" pitchFamily="34" charset="0"/>
                        </a:rPr>
                        <a:t> la ¨innovación¨ conforme a la Estrategia Nacional de Desarrollo a ser incluido en los planes de gobierno</a:t>
                      </a:r>
                      <a:r>
                        <a:rPr lang="es-DO" sz="1400" baseline="0" noProof="0" dirty="0" smtClean="0">
                          <a:latin typeface="Tw Cen MT" pitchFamily="34" charset="0"/>
                        </a:rPr>
                        <a:t>. </a:t>
                      </a:r>
                      <a:endParaRPr lang="es-DO" sz="1400" noProof="0" dirty="0">
                        <a:latin typeface="Tw Cen MT" pitchFamily="34" charset="0"/>
                      </a:endParaRPr>
                    </a:p>
                  </a:txBody>
                  <a:tcPr/>
                </a:tc>
                <a:tc>
                  <a:txBody>
                    <a:bodyPr/>
                    <a:lstStyle/>
                    <a:p>
                      <a:pPr algn="ctr"/>
                      <a:r>
                        <a:rPr lang="es-DO" sz="1400" noProof="0" dirty="0" smtClean="0">
                          <a:latin typeface="Tw Cen MT" pitchFamily="34" charset="0"/>
                        </a:rPr>
                        <a:t>Sector</a:t>
                      </a:r>
                      <a:r>
                        <a:rPr lang="es-DO" sz="1400" baseline="0" noProof="0" dirty="0" smtClean="0">
                          <a:latin typeface="Tw Cen MT" pitchFamily="34" charset="0"/>
                        </a:rPr>
                        <a:t> Público</a:t>
                      </a:r>
                    </a:p>
                    <a:p>
                      <a:pPr algn="ctr"/>
                      <a:r>
                        <a:rPr lang="es-DO" sz="1400" baseline="0" noProof="0" dirty="0" smtClean="0">
                          <a:latin typeface="Tw Cen MT" pitchFamily="34" charset="0"/>
                        </a:rPr>
                        <a:t>Partidos Políticos</a:t>
                      </a:r>
                      <a:endParaRPr lang="es-DO" sz="1400" noProof="0" dirty="0">
                        <a:latin typeface="Tw Cen MT" pitchFamily="34" charset="0"/>
                      </a:endParaRPr>
                    </a:p>
                  </a:txBody>
                  <a:tcPr/>
                </a:tc>
                <a:tc>
                  <a:txBody>
                    <a:bodyPr/>
                    <a:lstStyle/>
                    <a:p>
                      <a:pPr algn="ctr"/>
                      <a:r>
                        <a:rPr lang="es-DO" sz="1400" noProof="0" dirty="0" smtClean="0">
                          <a:latin typeface="Tw Cen MT" pitchFamily="34" charset="0"/>
                        </a:rPr>
                        <a:t>2016</a:t>
                      </a:r>
                      <a:endParaRPr lang="es-DO" sz="1400" noProof="0" dirty="0">
                        <a:latin typeface="Tw Cen MT" pitchFamily="34" charset="0"/>
                      </a:endParaRPr>
                    </a:p>
                  </a:txBody>
                  <a:tcPr/>
                </a:tc>
              </a:tr>
            </a:tbl>
          </a:graphicData>
        </a:graphic>
      </p:graphicFrame>
    </p:spTree>
    <p:extLst>
      <p:ext uri="{BB962C8B-B14F-4D97-AF65-F5344CB8AC3E}">
        <p14:creationId xmlns:p14="http://schemas.microsoft.com/office/powerpoint/2010/main" val="190683389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7238999" y="4640871"/>
            <a:ext cx="1682704"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a:r>
              <a:rPr lang="en-US" b="1" dirty="0">
                <a:solidFill>
                  <a:prstClr val="black">
                    <a:lumMod val="85000"/>
                    <a:lumOff val="15000"/>
                  </a:prstClr>
                </a:solidFill>
                <a:latin typeface="Tw Cen MT" pitchFamily="34" charset="0"/>
              </a:rPr>
              <a:t>Jaime Aybar</a:t>
            </a:r>
          </a:p>
        </p:txBody>
      </p:sp>
      <p:sp>
        <p:nvSpPr>
          <p:cNvPr id="31" name="Rounded Rectangle 30"/>
          <p:cNvSpPr/>
          <p:nvPr/>
        </p:nvSpPr>
        <p:spPr>
          <a:xfrm>
            <a:off x="7239000" y="5737076"/>
            <a:ext cx="1682703"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r>
              <a:rPr lang="es-DO" b="1" dirty="0">
                <a:solidFill>
                  <a:prstClr val="black"/>
                </a:solidFill>
                <a:latin typeface="Tw Cen MT" pitchFamily="34" charset="0"/>
              </a:rPr>
              <a:t>Elena Viyella</a:t>
            </a:r>
          </a:p>
        </p:txBody>
      </p:sp>
      <p:sp>
        <p:nvSpPr>
          <p:cNvPr id="14" name="Rounded Rectangle 13"/>
          <p:cNvSpPr/>
          <p:nvPr/>
        </p:nvSpPr>
        <p:spPr>
          <a:xfrm>
            <a:off x="152400" y="4441208"/>
            <a:ext cx="6858000" cy="838200"/>
          </a:xfrm>
          <a:prstGeom prst="roundRect">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17" name="10 Marcador de contenido"/>
          <p:cNvSpPr>
            <a:spLocks noGrp="1"/>
          </p:cNvSpPr>
          <p:nvPr>
            <p:ph idx="1"/>
          </p:nvPr>
        </p:nvSpPr>
        <p:spPr>
          <a:xfrm>
            <a:off x="-1" y="1752600"/>
            <a:ext cx="7606173" cy="1280995"/>
          </a:xfrm>
          <a:prstGeom prst="homePlate">
            <a:avLst/>
          </a:prstGeom>
          <a:solidFill>
            <a:srgbClr val="0070C0"/>
          </a:solidFill>
        </p:spPr>
        <p:txBody>
          <a:bodyPr anchor="ctr">
            <a:noAutofit/>
          </a:bodyPr>
          <a:lstStyle/>
          <a:p>
            <a:pPr marL="0" indent="0" algn="ctr">
              <a:buNone/>
            </a:pPr>
            <a:r>
              <a:rPr lang="es-ES" sz="2200" b="1" dirty="0" smtClean="0">
                <a:solidFill>
                  <a:schemeClr val="bg1"/>
                </a:solidFill>
                <a:effectLst>
                  <a:outerShdw blurRad="38100" dist="38100" dir="2700000" algn="tl">
                    <a:srgbClr val="000000">
                      <a:alpha val="43137"/>
                    </a:srgbClr>
                  </a:outerShdw>
                </a:effectLst>
                <a:latin typeface="Tw Cen MT" pitchFamily="34" charset="0"/>
              </a:rPr>
              <a:t>ESTIMULAR LA INNOVACIÓN, EL ESPÍRITU EMPRESARIAL Y DESARROLLAR NUESTRO CAPITAL HUMANO</a:t>
            </a:r>
          </a:p>
          <a:p>
            <a:pPr marL="0" lvl="0" indent="0" algn="ctr">
              <a:spcBef>
                <a:spcPts val="0"/>
              </a:spcBef>
              <a:buNone/>
            </a:pPr>
            <a:r>
              <a:rPr lang="en-US" sz="2000" dirty="0" smtClean="0">
                <a:solidFill>
                  <a:schemeClr val="bg1">
                    <a:lumMod val="95000"/>
                  </a:schemeClr>
                </a:solidFill>
                <a:latin typeface="Tw Cen MT" pitchFamily="34" charset="0"/>
              </a:rPr>
              <a:t>Líder</a:t>
            </a:r>
            <a:r>
              <a:rPr lang="en-US" sz="2000" dirty="0">
                <a:solidFill>
                  <a:schemeClr val="bg1">
                    <a:lumMod val="95000"/>
                  </a:schemeClr>
                </a:solidFill>
                <a:latin typeface="Tw Cen MT" pitchFamily="34" charset="0"/>
              </a:rPr>
              <a:t>: </a:t>
            </a:r>
            <a:r>
              <a:rPr lang="en-US" sz="2000" dirty="0" smtClean="0">
                <a:solidFill>
                  <a:schemeClr val="bg1">
                    <a:lumMod val="95000"/>
                  </a:schemeClr>
                </a:solidFill>
                <a:latin typeface="Tw Cen MT" pitchFamily="34" charset="0"/>
              </a:rPr>
              <a:t>Joel Santos</a:t>
            </a:r>
            <a:endParaRPr lang="en-US" sz="2000" dirty="0">
              <a:solidFill>
                <a:schemeClr val="bg1">
                  <a:lumMod val="95000"/>
                </a:schemeClr>
              </a:solidFill>
              <a:latin typeface="Tw Cen MT" pitchFamily="34" charset="0"/>
            </a:endParaRPr>
          </a:p>
        </p:txBody>
      </p:sp>
      <p:sp>
        <p:nvSpPr>
          <p:cNvPr id="18" name="3 Elipse"/>
          <p:cNvSpPr/>
          <p:nvPr/>
        </p:nvSpPr>
        <p:spPr>
          <a:xfrm>
            <a:off x="304800" y="3518848"/>
            <a:ext cx="512064" cy="51206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Tw Cen MT" pitchFamily="34" charset="0"/>
              </a:rPr>
              <a:t>1</a:t>
            </a:r>
          </a:p>
        </p:txBody>
      </p:sp>
      <p:sp>
        <p:nvSpPr>
          <p:cNvPr id="19" name="11 CuadroTexto"/>
          <p:cNvSpPr txBox="1"/>
          <p:nvPr/>
        </p:nvSpPr>
        <p:spPr>
          <a:xfrm>
            <a:off x="838201" y="4511573"/>
            <a:ext cx="6172199" cy="707886"/>
          </a:xfrm>
          <a:prstGeom prst="rect">
            <a:avLst/>
          </a:prstGeom>
          <a:noFill/>
        </p:spPr>
        <p:txBody>
          <a:bodyPr wrap="square" rtlCol="0">
            <a:spAutoFit/>
          </a:bodyPr>
          <a:lstStyle/>
          <a:p>
            <a:pPr defTabSz="457200"/>
            <a:r>
              <a:rPr lang="es-ES" sz="2000" b="1" dirty="0">
                <a:solidFill>
                  <a:prstClr val="black"/>
                </a:solidFill>
                <a:latin typeface="Tw Cen MT" pitchFamily="34" charset="0"/>
              </a:rPr>
              <a:t>Mercado Laboral: Reforma laboral, Ley de Seguridad Social e Inmigración</a:t>
            </a:r>
          </a:p>
        </p:txBody>
      </p:sp>
      <p:sp>
        <p:nvSpPr>
          <p:cNvPr id="21" name="12 Elipse"/>
          <p:cNvSpPr/>
          <p:nvPr/>
        </p:nvSpPr>
        <p:spPr>
          <a:xfrm>
            <a:off x="304800" y="4560940"/>
            <a:ext cx="512064" cy="512064"/>
          </a:xfrm>
          <a:prstGeom prst="ellipse">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sz="3200" b="1" dirty="0">
                <a:solidFill>
                  <a:prstClr val="white"/>
                </a:solidFill>
                <a:latin typeface="Tw Cen MT" pitchFamily="34" charset="0"/>
              </a:rPr>
              <a:t>2</a:t>
            </a:r>
          </a:p>
        </p:txBody>
      </p:sp>
      <p:sp>
        <p:nvSpPr>
          <p:cNvPr id="22" name="13 CuadroTexto"/>
          <p:cNvSpPr txBox="1"/>
          <p:nvPr/>
        </p:nvSpPr>
        <p:spPr>
          <a:xfrm>
            <a:off x="838201" y="5575491"/>
            <a:ext cx="6172199" cy="707886"/>
          </a:xfrm>
          <a:prstGeom prst="rect">
            <a:avLst/>
          </a:prstGeom>
          <a:noFill/>
        </p:spPr>
        <p:txBody>
          <a:bodyPr wrap="square" rtlCol="0">
            <a:spAutoFit/>
          </a:bodyPr>
          <a:lstStyle/>
          <a:p>
            <a:pPr defTabSz="457200"/>
            <a:r>
              <a:rPr lang="es-ES" sz="2000" b="1" dirty="0">
                <a:solidFill>
                  <a:prstClr val="black"/>
                </a:solidFill>
                <a:latin typeface="Tw Cen MT" pitchFamily="34" charset="0"/>
              </a:rPr>
              <a:t>Formación para el trabajo y alineación con los objetivos  de desarrollo nacional </a:t>
            </a:r>
          </a:p>
        </p:txBody>
      </p:sp>
      <p:sp>
        <p:nvSpPr>
          <p:cNvPr id="23" name="14 Elipse"/>
          <p:cNvSpPr/>
          <p:nvPr/>
        </p:nvSpPr>
        <p:spPr>
          <a:xfrm>
            <a:off x="304800" y="5685356"/>
            <a:ext cx="512064" cy="512064"/>
          </a:xfrm>
          <a:prstGeom prst="ellipse">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3200" b="1" dirty="0">
                <a:solidFill>
                  <a:prstClr val="white"/>
                </a:solidFill>
                <a:latin typeface="Tw Cen MT" pitchFamily="34" charset="0"/>
              </a:rPr>
              <a:t>3</a:t>
            </a:r>
          </a:p>
        </p:txBody>
      </p:sp>
      <p:sp>
        <p:nvSpPr>
          <p:cNvPr id="24" name="19 CuadroTexto"/>
          <p:cNvSpPr txBox="1"/>
          <p:nvPr/>
        </p:nvSpPr>
        <p:spPr>
          <a:xfrm>
            <a:off x="904933" y="3434007"/>
            <a:ext cx="6105467" cy="707886"/>
          </a:xfrm>
          <a:prstGeom prst="rect">
            <a:avLst/>
          </a:prstGeom>
          <a:noFill/>
        </p:spPr>
        <p:txBody>
          <a:bodyPr wrap="square" rtlCol="0">
            <a:spAutoFit/>
          </a:bodyPr>
          <a:lstStyle/>
          <a:p>
            <a:pPr defTabSz="457200"/>
            <a:r>
              <a:rPr lang="es-ES" sz="2000" b="1" dirty="0">
                <a:solidFill>
                  <a:prstClr val="black"/>
                </a:solidFill>
                <a:latin typeface="Tw Cen MT" pitchFamily="34" charset="0"/>
              </a:rPr>
              <a:t>Desarrollo Productivo: Emprendimiento, innovación, PYMES y crecimiento empresarial</a:t>
            </a:r>
          </a:p>
        </p:txBody>
      </p:sp>
      <p:sp>
        <p:nvSpPr>
          <p:cNvPr id="25" name="1 Rectángulo"/>
          <p:cNvSpPr/>
          <p:nvPr/>
        </p:nvSpPr>
        <p:spPr>
          <a:xfrm>
            <a:off x="7560392" y="1941860"/>
            <a:ext cx="1523174" cy="861774"/>
          </a:xfrm>
          <a:prstGeom prst="rect">
            <a:avLst/>
          </a:prstGeom>
          <a:noFill/>
        </p:spPr>
        <p:txBody>
          <a:bodyPr wrap="none" lIns="91440" tIns="45720" rIns="91440" bIns="45720">
            <a:spAutoFit/>
          </a:bodyPr>
          <a:lstStyle/>
          <a:p>
            <a:pPr algn="ctr" defTabSz="457200"/>
            <a:r>
              <a:rPr lang="es-ES" sz="5000" dirty="0">
                <a:ln w="10160">
                  <a:solidFill>
                    <a:srgbClr val="4F81BD"/>
                  </a:solidFill>
                  <a:prstDash val="solid"/>
                </a:ln>
                <a:solidFill>
                  <a:srgbClr val="FFFFFF"/>
                </a:solidFill>
                <a:effectLst>
                  <a:outerShdw blurRad="38100" dist="32000" dir="5400000" algn="tl">
                    <a:srgbClr val="000000">
                      <a:alpha val="30000"/>
                    </a:srgbClr>
                  </a:outerShdw>
                </a:effectLst>
                <a:latin typeface="Tw Cen MT" pitchFamily="34" charset="0"/>
              </a:rPr>
              <a:t>EJE 1</a:t>
            </a:r>
          </a:p>
        </p:txBody>
      </p:sp>
      <p:sp>
        <p:nvSpPr>
          <p:cNvPr id="15" name="Rectangle 14"/>
          <p:cNvSpPr/>
          <p:nvPr/>
        </p:nvSpPr>
        <p:spPr>
          <a:xfrm>
            <a:off x="152399" y="5575490"/>
            <a:ext cx="8885077" cy="749109"/>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20"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6"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7"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28"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29" name="Rounded Rectangle 28"/>
          <p:cNvSpPr/>
          <p:nvPr/>
        </p:nvSpPr>
        <p:spPr>
          <a:xfrm>
            <a:off x="7239000" y="3590214"/>
            <a:ext cx="1682703"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r>
              <a:rPr lang="en-US" b="1" dirty="0" err="1">
                <a:solidFill>
                  <a:prstClr val="black">
                    <a:lumMod val="85000"/>
                    <a:lumOff val="15000"/>
                  </a:prstClr>
                </a:solidFill>
                <a:latin typeface="Tw Cen MT" pitchFamily="34" charset="0"/>
              </a:rPr>
              <a:t>Biviana</a:t>
            </a:r>
            <a:r>
              <a:rPr lang="en-US" b="1" dirty="0">
                <a:solidFill>
                  <a:prstClr val="black">
                    <a:lumMod val="85000"/>
                    <a:lumOff val="15000"/>
                  </a:prstClr>
                </a:solidFill>
                <a:latin typeface="Tw Cen MT" pitchFamily="34" charset="0"/>
              </a:rPr>
              <a:t> </a:t>
            </a:r>
            <a:r>
              <a:rPr lang="en-US" b="1" dirty="0" err="1">
                <a:solidFill>
                  <a:prstClr val="black">
                    <a:lumMod val="85000"/>
                    <a:lumOff val="15000"/>
                  </a:prstClr>
                </a:solidFill>
                <a:latin typeface="Tw Cen MT" pitchFamily="34" charset="0"/>
              </a:rPr>
              <a:t>Riveiro</a:t>
            </a:r>
            <a:endParaRPr lang="en-US" b="1" dirty="0">
              <a:solidFill>
                <a:prstClr val="black">
                  <a:lumMod val="85000"/>
                  <a:lumOff val="15000"/>
                </a:prstClr>
              </a:solidFill>
              <a:latin typeface="Tw Cen MT" pitchFamily="34" charset="0"/>
            </a:endParaRPr>
          </a:p>
        </p:txBody>
      </p:sp>
      <p:sp>
        <p:nvSpPr>
          <p:cNvPr id="32" name="Rectangle 31"/>
          <p:cNvSpPr/>
          <p:nvPr/>
        </p:nvSpPr>
        <p:spPr>
          <a:xfrm>
            <a:off x="152400" y="3276600"/>
            <a:ext cx="8885077" cy="1066800"/>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Tree>
    <p:extLst>
      <p:ext uri="{BB962C8B-B14F-4D97-AF65-F5344CB8AC3E}">
        <p14:creationId xmlns:p14="http://schemas.microsoft.com/office/powerpoint/2010/main" val="223172131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2046162944"/>
              </p:ext>
            </p:extLst>
          </p:nvPr>
        </p:nvGraphicFramePr>
        <p:xfrm>
          <a:off x="48905" y="2419064"/>
          <a:ext cx="9052618" cy="1981200"/>
        </p:xfrm>
        <a:graphic>
          <a:graphicData uri="http://schemas.openxmlformats.org/drawingml/2006/table">
            <a:tbl>
              <a:tblPr firstRow="1" bandRow="1">
                <a:tableStyleId>{3B4B98B0-60AC-42C2-AFA5-B58CD77FA1E5}</a:tableStyleId>
              </a:tblPr>
              <a:tblGrid>
                <a:gridCol w="9052618"/>
              </a:tblGrid>
              <a:tr h="1143000">
                <a:tc>
                  <a:txBody>
                    <a:bodyPr/>
                    <a:lstStyle/>
                    <a:p>
                      <a:r>
                        <a:rPr lang="es-ES" sz="1600" b="1" noProof="0" dirty="0" smtClean="0">
                          <a:latin typeface="Tw Cen MT" pitchFamily="34" charset="0"/>
                        </a:rPr>
                        <a:t>Problemática 1/Contexto:</a:t>
                      </a:r>
                    </a:p>
                    <a:p>
                      <a:pPr algn="just"/>
                      <a:r>
                        <a:rPr lang="es-ES" sz="1200" b="0" noProof="0" dirty="0" smtClean="0">
                          <a:latin typeface="Tw Cen MT" pitchFamily="34" charset="0"/>
                        </a:rPr>
                        <a:t>La cantidad de mano de obra extranjera empleada en diferentes sectores productivos nacionales está por encima de la cuota legal permitida por el Código de Trabajo vigente</a:t>
                      </a:r>
                      <a:r>
                        <a:rPr lang="es-ES" sz="1200" b="0" noProof="0" dirty="0" smtClean="0">
                          <a:solidFill>
                            <a:schemeClr val="tx1"/>
                          </a:solidFill>
                          <a:latin typeface="Tw Cen MT" pitchFamily="34" charset="0"/>
                        </a:rPr>
                        <a:t>, debido a la insuficiente mano de obra dominicana necesaria para el desarrollo de las actividades productivas, sobre todo agrícolas y de la construcción.  Los </a:t>
                      </a:r>
                      <a:r>
                        <a:rPr lang="es-ES" sz="1200" b="0" noProof="0" dirty="0" smtClean="0">
                          <a:latin typeface="Tw Cen MT" pitchFamily="34" charset="0"/>
                        </a:rPr>
                        <a:t>empleadores se encuentran expuestos a las multas del Ministerio de Trabajo y la DGM por incumplimiento del 80/20, o al cierre de las operaciones por falta de mano de obra local. Además, la falta de contratación formal de los trabajadores extranjeros impide su inscripción en la Tesorería de la Seguridad Social (TSS), generando conflictos laborales y demandas onerosas en contra de los empresarios en los tribunales de trabajo.  A pesar del éxito logrado por el Plan Nacional de Regularización de Extranjeros (PNRE), se ha hecho manifiesta durante el bienio 2014/2015 la</a:t>
                      </a:r>
                      <a:r>
                        <a:rPr lang="es-ES" sz="1200" b="0" baseline="0" noProof="0" dirty="0" smtClean="0">
                          <a:latin typeface="Tw Cen MT" pitchFamily="34" charset="0"/>
                        </a:rPr>
                        <a:t> dificultad</a:t>
                      </a:r>
                      <a:r>
                        <a:rPr lang="es-ES" sz="1200" b="0" noProof="0" dirty="0" smtClean="0">
                          <a:latin typeface="Tw Cen MT" pitchFamily="34" charset="0"/>
                        </a:rPr>
                        <a:t> del Estado haitiano de proveer a sus nacionales de los documentos de identificación requeridos en la legislación dominicana para poder entrar y permanecer legalmente en el territorio nacional. Además, el país sigue desaprovechando las oportunidades económicas de inversión local y generación de empleo que pueden aportar los emigrantes dominicanos que residen en el exterior.</a:t>
                      </a:r>
                    </a:p>
                  </a:txBody>
                  <a:tcPr marL="0" marR="0"/>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3633902549"/>
              </p:ext>
            </p:extLst>
          </p:nvPr>
        </p:nvGraphicFramePr>
        <p:xfrm>
          <a:off x="76200" y="4462816"/>
          <a:ext cx="6400800" cy="2346960"/>
        </p:xfrm>
        <a:graphic>
          <a:graphicData uri="http://schemas.openxmlformats.org/drawingml/2006/table">
            <a:tbl>
              <a:tblPr bandRow="1">
                <a:tableStyleId>{3B4B98B0-60AC-42C2-AFA5-B58CD77FA1E5}</a:tableStyleId>
              </a:tblPr>
              <a:tblGrid>
                <a:gridCol w="6400800"/>
              </a:tblGrid>
              <a:tr h="1434152">
                <a:tc>
                  <a:txBody>
                    <a:bodyPr/>
                    <a:lstStyle/>
                    <a:p>
                      <a:pPr algn="just"/>
                      <a:r>
                        <a:rPr lang="en-US" sz="1600" b="1" dirty="0" smtClean="0">
                          <a:latin typeface="Tw Cen MT" pitchFamily="34" charset="0"/>
                        </a:rPr>
                        <a:t>Objetivo 1:</a:t>
                      </a:r>
                    </a:p>
                    <a:p>
                      <a:pPr marL="171450" indent="-171450" algn="just">
                        <a:buFont typeface="Arial" pitchFamily="34" charset="0"/>
                        <a:buChar char="•"/>
                      </a:pPr>
                      <a:r>
                        <a:rPr lang="es-ES" sz="1100" kern="1200" dirty="0" smtClean="0">
                          <a:solidFill>
                            <a:schemeClr val="tx1"/>
                          </a:solidFill>
                          <a:effectLst/>
                          <a:latin typeface="Tw Cen MT" pitchFamily="34" charset="0"/>
                          <a:ea typeface="+mn-ea"/>
                          <a:cs typeface="+mn-cs"/>
                        </a:rPr>
                        <a:t>Establecer un sistema de cuotas migratorias que tome en cuenta las necesidades productivas nacionales y las condiciones habitacionales de los migrantes, creando procedimientos de contratación ágiles y ajustados a la realidad del país, viabilizando las exoneraciones al 80/20 bajo la supervisión del Ministerio de trabajo y la Dirección General de Migración. </a:t>
                      </a:r>
                    </a:p>
                    <a:p>
                      <a:pPr marL="171450" indent="-171450" algn="just">
                        <a:buFont typeface="Arial" pitchFamily="34" charset="0"/>
                        <a:buChar char="•"/>
                      </a:pPr>
                      <a:r>
                        <a:rPr lang="es-ES" sz="1100" kern="1200" dirty="0" smtClean="0">
                          <a:solidFill>
                            <a:schemeClr val="tx1"/>
                          </a:solidFill>
                          <a:effectLst/>
                          <a:latin typeface="Tw Cen MT" pitchFamily="34" charset="0"/>
                          <a:ea typeface="+mn-ea"/>
                          <a:cs typeface="+mn-cs"/>
                        </a:rPr>
                        <a:t>Desarrollar un plan de inversión masiva en la zona fronteriza para reducir flujos</a:t>
                      </a:r>
                      <a:r>
                        <a:rPr lang="es-ES" sz="1100" kern="1200" baseline="0" dirty="0" smtClean="0">
                          <a:solidFill>
                            <a:schemeClr val="tx1"/>
                          </a:solidFill>
                          <a:effectLst/>
                          <a:latin typeface="Tw Cen MT" pitchFamily="34" charset="0"/>
                          <a:ea typeface="+mn-ea"/>
                          <a:cs typeface="+mn-cs"/>
                        </a:rPr>
                        <a:t> migratorios a través de la creación de empleos formales de la zona y fortalecer la gestión migratoria.</a:t>
                      </a:r>
                      <a:endParaRPr lang="es-ES" sz="1100" kern="1200" dirty="0" smtClean="0">
                        <a:solidFill>
                          <a:schemeClr val="tx1"/>
                        </a:solidFill>
                        <a:effectLst/>
                        <a:latin typeface="Tw Cen MT" pitchFamily="34" charset="0"/>
                        <a:ea typeface="+mn-ea"/>
                        <a:cs typeface="+mn-cs"/>
                      </a:endParaRPr>
                    </a:p>
                    <a:p>
                      <a:pPr marL="171450" indent="-171450" algn="just">
                        <a:buFont typeface="Arial" pitchFamily="34" charset="0"/>
                        <a:buChar char="•"/>
                      </a:pPr>
                      <a:r>
                        <a:rPr lang="es-ES" sz="1100" kern="1200" dirty="0" smtClean="0">
                          <a:solidFill>
                            <a:schemeClr val="tx1"/>
                          </a:solidFill>
                          <a:effectLst/>
                          <a:latin typeface="Tw Cen MT" pitchFamily="34" charset="0"/>
                          <a:ea typeface="+mn-ea"/>
                          <a:cs typeface="+mn-cs"/>
                        </a:rPr>
                        <a:t>Implementar mecanismos que fomenten la “migración laboral circular”, determinando cuál documentación de viaje efectivamente disponible garantizará el mejor control migratorio, y diseñando procedimientos que permitan también contrataciones por periodos inferiores al año.</a:t>
                      </a:r>
                      <a:endParaRPr lang="es-DO" sz="1100" kern="1200" dirty="0" smtClean="0">
                        <a:solidFill>
                          <a:schemeClr val="tx1"/>
                        </a:solidFill>
                        <a:effectLst/>
                        <a:latin typeface="Tw Cen MT" pitchFamily="34" charset="0"/>
                        <a:ea typeface="+mn-ea"/>
                        <a:cs typeface="+mn-cs"/>
                      </a:endParaRPr>
                    </a:p>
                    <a:p>
                      <a:pPr marL="171450" indent="-171450" algn="just">
                        <a:buFont typeface="Arial" pitchFamily="34" charset="0"/>
                        <a:buChar char="•"/>
                      </a:pPr>
                      <a:r>
                        <a:rPr lang="es-ES" sz="1100" kern="1200" dirty="0" smtClean="0">
                          <a:solidFill>
                            <a:schemeClr val="tx1"/>
                          </a:solidFill>
                          <a:effectLst/>
                          <a:latin typeface="Tw Cen MT" pitchFamily="34" charset="0"/>
                          <a:ea typeface="+mn-ea"/>
                          <a:cs typeface="+mn-cs"/>
                        </a:rPr>
                        <a:t>Implementar mecanismos que fomenten la inclusión laboral de mano de obra nacional en sectores productivos particularmente vulnerables a la penetración de mano de obra extranjera no-calificada. </a:t>
                      </a:r>
                    </a:p>
                    <a:p>
                      <a:pPr marL="171450" indent="-171450" algn="just">
                        <a:buFont typeface="Arial" pitchFamily="34" charset="0"/>
                        <a:buChar char="•"/>
                      </a:pPr>
                      <a:r>
                        <a:rPr lang="es-ES" sz="1100" kern="1200" dirty="0" smtClean="0">
                          <a:solidFill>
                            <a:schemeClr val="tx1"/>
                          </a:solidFill>
                          <a:effectLst/>
                          <a:latin typeface="Tw Cen MT" pitchFamily="34" charset="0"/>
                          <a:ea typeface="+mn-ea"/>
                          <a:cs typeface="+mn-cs"/>
                        </a:rPr>
                        <a:t>Impulsar una alianza publica privada que fomente las inversiones de la diáspora dominicana.</a:t>
                      </a:r>
                      <a:endParaRPr lang="en-US" sz="1100" b="1" dirty="0" smtClean="0">
                        <a:latin typeface="Tw Cen MT" pitchFamily="34" charset="0"/>
                      </a:endParaRPr>
                    </a:p>
                  </a:txBody>
                  <a:tcPr marL="9144" marR="9144"/>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3658111182"/>
              </p:ext>
            </p:extLst>
          </p:nvPr>
        </p:nvGraphicFramePr>
        <p:xfrm>
          <a:off x="6629400" y="4464408"/>
          <a:ext cx="2499417" cy="2346960"/>
        </p:xfrm>
        <a:graphic>
          <a:graphicData uri="http://schemas.openxmlformats.org/drawingml/2006/table">
            <a:tbl>
              <a:tblPr firstRow="1" bandRow="1">
                <a:tableStyleId>{3B4B98B0-60AC-42C2-AFA5-B58CD77FA1E5}</a:tableStyleId>
              </a:tblPr>
              <a:tblGrid>
                <a:gridCol w="2499417"/>
              </a:tblGrid>
              <a:tr h="1828800">
                <a:tc>
                  <a:txBody>
                    <a:bodyPr/>
                    <a:lstStyle/>
                    <a:p>
                      <a:r>
                        <a:rPr lang="es-DO" sz="1600" noProof="0" dirty="0" smtClean="0">
                          <a:latin typeface="Tw Cen MT" pitchFamily="34" charset="0"/>
                        </a:rPr>
                        <a:t>Indicadores: </a:t>
                      </a:r>
                    </a:p>
                    <a:p>
                      <a:pPr marL="228600" lvl="0" indent="-228600">
                        <a:buFont typeface="+mj-lt"/>
                        <a:buAutoNum type="arabicParenR"/>
                      </a:pPr>
                      <a:r>
                        <a:rPr lang="es-DO" sz="1100" b="0" kern="1200" dirty="0" smtClean="0">
                          <a:solidFill>
                            <a:schemeClr val="tx1"/>
                          </a:solidFill>
                          <a:effectLst/>
                          <a:latin typeface="Tw Cen MT" pitchFamily="34" charset="0"/>
                          <a:ea typeface="+mn-ea"/>
                          <a:cs typeface="+mn-cs"/>
                        </a:rPr>
                        <a:t>Procedimientos migratorios actualizados y simplificados para la contratación de Trabajadores temporeros extranjeros </a:t>
                      </a:r>
                    </a:p>
                    <a:p>
                      <a:pPr marL="228600" lvl="0" indent="-228600">
                        <a:buFont typeface="+mj-lt"/>
                        <a:buAutoNum type="arabicParenR"/>
                      </a:pPr>
                      <a:r>
                        <a:rPr lang="es-DO" sz="1100" b="0" kern="1200" dirty="0" smtClean="0">
                          <a:solidFill>
                            <a:schemeClr val="tx1"/>
                          </a:solidFill>
                          <a:effectLst/>
                          <a:latin typeface="Tw Cen MT" pitchFamily="34" charset="0"/>
                          <a:ea typeface="+mn-ea"/>
                          <a:cs typeface="+mn-cs"/>
                        </a:rPr>
                        <a:t>Cuotas migratorias establecidas por el Consejo Nacional de Migración</a:t>
                      </a:r>
                    </a:p>
                    <a:p>
                      <a:pPr marL="228600" lvl="0" indent="-228600">
                        <a:buFont typeface="+mj-lt"/>
                        <a:buAutoNum type="arabicParenR"/>
                      </a:pPr>
                      <a:r>
                        <a:rPr lang="es-DO" sz="1100" b="0" kern="1200" dirty="0" smtClean="0">
                          <a:solidFill>
                            <a:schemeClr val="tx1"/>
                          </a:solidFill>
                          <a:effectLst/>
                          <a:latin typeface="Tw Cen MT" pitchFamily="34" charset="0"/>
                          <a:ea typeface="+mn-ea"/>
                          <a:cs typeface="+mn-cs"/>
                        </a:rPr>
                        <a:t>Porcentaje de incremento de la mano de obra nacional en sectores productivos claves (agrícola y construcción)</a:t>
                      </a:r>
                    </a:p>
                    <a:p>
                      <a:pPr marL="228600" lvl="0" indent="-228600">
                        <a:buFont typeface="+mj-lt"/>
                        <a:buAutoNum type="arabicParenR"/>
                      </a:pPr>
                      <a:r>
                        <a:rPr lang="es-DO" sz="1100" b="0" kern="1200" dirty="0" smtClean="0">
                          <a:solidFill>
                            <a:schemeClr val="tx1"/>
                          </a:solidFill>
                          <a:effectLst/>
                          <a:latin typeface="Tw Cen MT" pitchFamily="34" charset="0"/>
                          <a:ea typeface="+mn-ea"/>
                          <a:cs typeface="+mn-cs"/>
                        </a:rPr>
                        <a:t>Valor del capital para inversión generado a través del Fondo Internacional de Garantías para dominicanos en el exterior.</a:t>
                      </a:r>
                    </a:p>
                  </a:txBody>
                  <a:tcPr marL="0" marR="0"/>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11" name="5 Tabla"/>
          <p:cNvGraphicFramePr>
            <a:graphicFrameLocks noGrp="1"/>
          </p:cNvGraphicFramePr>
          <p:nvPr>
            <p:extLst>
              <p:ext uri="{D42A27DB-BD31-4B8C-83A1-F6EECF244321}">
                <p14:modId xmlns:p14="http://schemas.microsoft.com/office/powerpoint/2010/main" val="3640838210"/>
              </p:ext>
            </p:extLst>
          </p:nvPr>
        </p:nvGraphicFramePr>
        <p:xfrm>
          <a:off x="48903" y="1983472"/>
          <a:ext cx="9052619" cy="370840"/>
        </p:xfrm>
        <a:graphic>
          <a:graphicData uri="http://schemas.openxmlformats.org/drawingml/2006/table">
            <a:tbl>
              <a:tblPr firstRow="1" bandRow="1">
                <a:tableStyleId>{5C22544A-7EE6-4342-B048-85BDC9FD1C3A}</a:tableStyleId>
              </a:tblPr>
              <a:tblGrid>
                <a:gridCol w="1631102"/>
                <a:gridCol w="3262205"/>
                <a:gridCol w="1712658"/>
                <a:gridCol w="2446654"/>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Joel Santos</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Jaime Aybar</a:t>
                      </a:r>
                    </a:p>
                  </a:txBody>
                  <a:tcPr>
                    <a:solidFill>
                      <a:schemeClr val="bg2"/>
                    </a:solidFill>
                  </a:tcPr>
                </a:tc>
              </a:tr>
            </a:tbl>
          </a:graphicData>
        </a:graphic>
      </p:graphicFrame>
      <p:graphicFrame>
        <p:nvGraphicFramePr>
          <p:cNvPr id="12" name="12 Tabla"/>
          <p:cNvGraphicFramePr>
            <a:graphicFrameLocks noGrp="1"/>
          </p:cNvGraphicFramePr>
          <p:nvPr>
            <p:extLst>
              <p:ext uri="{D42A27DB-BD31-4B8C-83A1-F6EECF244321}">
                <p14:modId xmlns:p14="http://schemas.microsoft.com/office/powerpoint/2010/main" val="3829673071"/>
              </p:ext>
            </p:extLst>
          </p:nvPr>
        </p:nvGraphicFramePr>
        <p:xfrm>
          <a:off x="48903" y="1123664"/>
          <a:ext cx="9052619" cy="838200"/>
        </p:xfrm>
        <a:graphic>
          <a:graphicData uri="http://schemas.openxmlformats.org/drawingml/2006/table">
            <a:tbl>
              <a:tblPr firstRow="1" bandRow="1">
                <a:tableStyleId>{5C22544A-7EE6-4342-B048-85BDC9FD1C3A}</a:tableStyleId>
              </a:tblPr>
              <a:tblGrid>
                <a:gridCol w="1631102"/>
                <a:gridCol w="3262205"/>
                <a:gridCol w="1712658"/>
                <a:gridCol w="2446654"/>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DO" sz="1600" b="1" kern="1200" dirty="0" smtClean="0">
                          <a:solidFill>
                            <a:schemeClr val="tx1"/>
                          </a:solidFill>
                          <a:effectLst/>
                          <a:latin typeface="Tw Cen MT" pitchFamily="34" charset="0"/>
                          <a:ea typeface="+mn-ea"/>
                          <a:cs typeface="+mn-cs"/>
                        </a:rPr>
                        <a:t>Estimular la innovación, el espíritu empresarial y desarrollar nuestro capital humano</a:t>
                      </a:r>
                      <a:endParaRPr lang="en-US" sz="1600" dirty="0">
                        <a:solidFill>
                          <a:schemeClr val="tx1"/>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Fortalecimiento de la gestión migratoria</a:t>
                      </a:r>
                    </a:p>
                  </a:txBody>
                  <a:tcPr>
                    <a:solidFill>
                      <a:schemeClr val="bg2"/>
                    </a:solidFill>
                  </a:tcPr>
                </a:tc>
              </a:tr>
            </a:tbl>
          </a:graphicData>
        </a:graphic>
      </p:graphicFrame>
    </p:spTree>
    <p:extLst>
      <p:ext uri="{BB962C8B-B14F-4D97-AF65-F5344CB8AC3E}">
        <p14:creationId xmlns:p14="http://schemas.microsoft.com/office/powerpoint/2010/main" val="406776668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7" name="3 Marcador de contenido"/>
          <p:cNvGraphicFramePr>
            <a:graphicFrameLocks/>
          </p:cNvGraphicFramePr>
          <p:nvPr>
            <p:extLst>
              <p:ext uri="{D42A27DB-BD31-4B8C-83A1-F6EECF244321}">
                <p14:modId xmlns:p14="http://schemas.microsoft.com/office/powerpoint/2010/main" val="458030666"/>
              </p:ext>
            </p:extLst>
          </p:nvPr>
        </p:nvGraphicFramePr>
        <p:xfrm>
          <a:off x="76201" y="1225656"/>
          <a:ext cx="8961288" cy="5578320"/>
        </p:xfrm>
        <a:graphic>
          <a:graphicData uri="http://schemas.openxmlformats.org/drawingml/2006/table">
            <a:tbl>
              <a:tblPr firstRow="1" bandRow="1">
                <a:tableStyleId>{BC89EF96-8CEA-46FF-86C4-4CE0E7609802}</a:tableStyleId>
              </a:tblPr>
              <a:tblGrid>
                <a:gridCol w="3809999"/>
                <a:gridCol w="2209800"/>
                <a:gridCol w="1676408"/>
                <a:gridCol w="1265081"/>
              </a:tblGrid>
              <a:tr h="239074">
                <a:tc>
                  <a:txBody>
                    <a:bodyPr/>
                    <a:lstStyle/>
                    <a:p>
                      <a:pPr algn="ctr"/>
                      <a:r>
                        <a:rPr lang="en-US" sz="1300" dirty="0" err="1" smtClean="0">
                          <a:latin typeface="Tw Cen MT" pitchFamily="34" charset="0"/>
                        </a:rPr>
                        <a:t>Propuestas</a:t>
                      </a:r>
                      <a:r>
                        <a:rPr lang="en-US" sz="1300" dirty="0" smtClean="0">
                          <a:latin typeface="Tw Cen MT" pitchFamily="34" charset="0"/>
                        </a:rPr>
                        <a:t> de solución</a:t>
                      </a:r>
                      <a:endParaRPr lang="en-US" sz="1300" dirty="0">
                        <a:latin typeface="Tw Cen MT" pitchFamily="34" charset="0"/>
                      </a:endParaRPr>
                    </a:p>
                  </a:txBody>
                  <a:tcPr anchor="ctr"/>
                </a:tc>
                <a:tc>
                  <a:txBody>
                    <a:bodyPr/>
                    <a:lstStyle/>
                    <a:p>
                      <a:pPr algn="ctr"/>
                      <a:r>
                        <a:rPr lang="en-US" sz="1300" dirty="0" err="1" smtClean="0">
                          <a:latin typeface="Tw Cen MT" pitchFamily="34" charset="0"/>
                        </a:rPr>
                        <a:t>Indicador</a:t>
                      </a:r>
                      <a:endParaRPr lang="en-US" sz="13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latin typeface="Tw Cen MT" pitchFamily="34" charset="0"/>
                        </a:rPr>
                        <a:t>Actores</a:t>
                      </a:r>
                      <a:r>
                        <a:rPr lang="en-US" sz="1300" dirty="0" smtClean="0">
                          <a:latin typeface="Tw Cen MT" pitchFamily="34" charset="0"/>
                        </a:rPr>
                        <a:t> que</a:t>
                      </a:r>
                      <a:r>
                        <a:rPr lang="en-US" sz="1300" baseline="0" dirty="0" smtClean="0">
                          <a:latin typeface="Tw Cen MT" pitchFamily="34" charset="0"/>
                        </a:rPr>
                        <a:t> </a:t>
                      </a:r>
                      <a:r>
                        <a:rPr lang="en-US" sz="1300" baseline="0" dirty="0" err="1" smtClean="0">
                          <a:latin typeface="Tw Cen MT" pitchFamily="34" charset="0"/>
                        </a:rPr>
                        <a:t>intervienen</a:t>
                      </a:r>
                      <a:endParaRPr lang="en-US" sz="1300" dirty="0" smtClean="0">
                        <a:latin typeface="Tw Cen MT" pitchFamily="34" charset="0"/>
                      </a:endParaRPr>
                    </a:p>
                  </a:txBody>
                  <a:tcPr anchor="ctr"/>
                </a:tc>
                <a:tc>
                  <a:txBody>
                    <a:bodyPr/>
                    <a:lstStyle/>
                    <a:p>
                      <a:pPr algn="ctr"/>
                      <a:r>
                        <a:rPr lang="en-US" sz="1300" dirty="0" err="1" smtClean="0">
                          <a:latin typeface="Tw Cen MT" pitchFamily="34" charset="0"/>
                        </a:rPr>
                        <a:t>Fecha</a:t>
                      </a:r>
                      <a:r>
                        <a:rPr lang="en-US" sz="1300" dirty="0" smtClean="0">
                          <a:latin typeface="Tw Cen MT" pitchFamily="34" charset="0"/>
                        </a:rPr>
                        <a:t> meta</a:t>
                      </a:r>
                      <a:r>
                        <a:rPr lang="en-US" sz="1300" baseline="0" dirty="0" smtClean="0">
                          <a:latin typeface="Tw Cen MT" pitchFamily="34" charset="0"/>
                        </a:rPr>
                        <a:t> </a:t>
                      </a:r>
                      <a:r>
                        <a:rPr lang="en-US" sz="1300" dirty="0" smtClean="0">
                          <a:latin typeface="Tw Cen MT" pitchFamily="34" charset="0"/>
                        </a:rPr>
                        <a:t>(</a:t>
                      </a:r>
                      <a:r>
                        <a:rPr lang="en-US" sz="1300" dirty="0" err="1" smtClean="0">
                          <a:latin typeface="Tw Cen MT" pitchFamily="34" charset="0"/>
                        </a:rPr>
                        <a:t>trimestre</a:t>
                      </a:r>
                      <a:r>
                        <a:rPr lang="en-US" sz="1300" dirty="0" smtClean="0">
                          <a:latin typeface="Tw Cen MT" pitchFamily="34" charset="0"/>
                        </a:rPr>
                        <a:t>/</a:t>
                      </a:r>
                      <a:r>
                        <a:rPr lang="en-US" sz="1300" dirty="0" err="1" smtClean="0">
                          <a:latin typeface="Tw Cen MT" pitchFamily="34" charset="0"/>
                        </a:rPr>
                        <a:t>año</a:t>
                      </a:r>
                      <a:r>
                        <a:rPr lang="en-US" sz="1300" dirty="0" smtClean="0">
                          <a:latin typeface="Tw Cen MT" pitchFamily="34" charset="0"/>
                        </a:rPr>
                        <a:t>)</a:t>
                      </a:r>
                      <a:endParaRPr lang="en-US" sz="1300" dirty="0">
                        <a:latin typeface="Tw Cen MT" pitchFamily="34" charset="0"/>
                      </a:endParaRPr>
                    </a:p>
                  </a:txBody>
                  <a:tcPr anchor="ctr"/>
                </a:tc>
              </a:tr>
              <a:tr h="412285">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l"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u="none" strike="noStrike" cap="none" normalizeH="0" baseline="0" noProof="0" dirty="0" smtClean="0">
                          <a:ln>
                            <a:noFill/>
                          </a:ln>
                          <a:effectLst/>
                          <a:latin typeface="Tw Cen MT" pitchFamily="34" charset="0"/>
                        </a:rPr>
                        <a:t>Estudio de factibilidad legal para sustitución del Pasaporte por otro documento de identidad requerido para la contratación de Trabajadores Temporeros extranjeros. </a:t>
                      </a:r>
                      <a:endParaRPr kumimoji="0" lang="es-US" altLang="es-DO" sz="128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48528"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u="none" strike="noStrike" cap="none" normalizeH="0" baseline="0" noProof="0" dirty="0" smtClean="0">
                          <a:ln>
                            <a:noFill/>
                          </a:ln>
                          <a:effectLst/>
                          <a:latin typeface="Tw Cen MT" pitchFamily="34" charset="0"/>
                        </a:rPr>
                        <a:t>Documento/Informe legal de factibilidad </a:t>
                      </a:r>
                      <a:endParaRPr kumimoji="0" lang="es-US" altLang="es-DO" sz="128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u="none" strike="noStrike" cap="none" normalizeH="0" baseline="0" noProof="0" smtClean="0">
                          <a:ln>
                            <a:noFill/>
                          </a:ln>
                          <a:effectLst/>
                          <a:latin typeface="Tw Cen MT" pitchFamily="34" charset="0"/>
                        </a:rPr>
                        <a:t>DGM, MIP, MIREX, OIM</a:t>
                      </a:r>
                      <a:endParaRPr kumimoji="0" lang="es-US" altLang="es-DO" sz="1280" b="0" i="0" u="none" strike="noStrike" cap="none" normalizeH="0" baseline="0" noProof="0" smtClean="0">
                        <a:ln>
                          <a:noFill/>
                        </a:ln>
                        <a:solidFill>
                          <a:srgbClr val="000000"/>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u="none" strike="noStrike" cap="none" normalizeH="0" baseline="0" noProof="0" smtClean="0">
                          <a:ln>
                            <a:noFill/>
                          </a:ln>
                          <a:effectLst/>
                          <a:latin typeface="Tw Cen MT" pitchFamily="34" charset="0"/>
                        </a:rPr>
                        <a:t>Primer trimestre '16</a:t>
                      </a:r>
                      <a:endParaRPr kumimoji="0" lang="es-US" altLang="es-DO" sz="1280" b="0" i="0" u="none" strike="noStrike" cap="none" normalizeH="0" baseline="0" noProof="0" smtClean="0">
                        <a:ln>
                          <a:noFill/>
                        </a:ln>
                        <a:solidFill>
                          <a:srgbClr val="000000"/>
                        </a:solidFill>
                        <a:effectLst/>
                        <a:latin typeface="Tw Cen MT" pitchFamily="34" charset="0"/>
                        <a:cs typeface="Arial Unicode MS" charset="0"/>
                      </a:endParaRPr>
                    </a:p>
                  </a:txBody>
                  <a:tcPr marL="0" marR="0" marT="116424" marB="0" horzOverflow="overflow"/>
                </a:tc>
              </a:tr>
              <a:tr h="315161">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l"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u="none" strike="noStrike" cap="none" normalizeH="0" baseline="0" noProof="0" dirty="0" smtClean="0">
                          <a:ln>
                            <a:noFill/>
                          </a:ln>
                          <a:effectLst/>
                          <a:latin typeface="Tw Cen MT" pitchFamily="34" charset="0"/>
                        </a:rPr>
                        <a:t>Establecimiento de cuotas migratorias, sobre la base de estudios sectoriales de necesidad de mano de obra y de las condiciones de alojamiento requerida y disponible. </a:t>
                      </a:r>
                      <a:endParaRPr kumimoji="0" lang="es-US" altLang="es-DO" sz="128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48528"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u="none" strike="noStrike" cap="none" normalizeH="0" baseline="0" noProof="0" dirty="0" smtClean="0">
                          <a:ln>
                            <a:noFill/>
                          </a:ln>
                          <a:effectLst/>
                          <a:latin typeface="Tw Cen MT" pitchFamily="34" charset="0"/>
                        </a:rPr>
                        <a:t>Informes del INM, Resolución del CNM</a:t>
                      </a:r>
                      <a:endParaRPr kumimoji="0" lang="es-US" altLang="es-DO" sz="128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u="none" strike="noStrike" cap="none" normalizeH="0" baseline="0" noProof="0" dirty="0" smtClean="0">
                          <a:ln>
                            <a:noFill/>
                          </a:ln>
                          <a:effectLst/>
                          <a:latin typeface="Tw Cen MT" pitchFamily="34" charset="0"/>
                        </a:rPr>
                        <a:t>Consejo Nacional de Migración, Instituto Nacional de Migración.</a:t>
                      </a:r>
                      <a:endParaRPr kumimoji="0" lang="es-US" altLang="es-DO" sz="128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48528"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u="none" strike="noStrike" cap="none" normalizeH="0" baseline="0" noProof="0" smtClean="0">
                          <a:ln>
                            <a:noFill/>
                          </a:ln>
                          <a:effectLst/>
                          <a:latin typeface="Tw Cen MT" pitchFamily="34" charset="0"/>
                        </a:rPr>
                        <a:t>Segundo trimestre '16</a:t>
                      </a:r>
                      <a:endParaRPr kumimoji="0" lang="es-US" altLang="es-DO" sz="1280" b="0" i="0" u="none" strike="noStrike" cap="none" normalizeH="0" baseline="0" noProof="0" smtClean="0">
                        <a:ln>
                          <a:noFill/>
                        </a:ln>
                        <a:solidFill>
                          <a:srgbClr val="000000"/>
                        </a:solidFill>
                        <a:effectLst/>
                        <a:latin typeface="Tw Cen MT" pitchFamily="34" charset="0"/>
                        <a:cs typeface="Arial Unicode MS" charset="0"/>
                      </a:endParaRPr>
                    </a:p>
                  </a:txBody>
                  <a:tcPr marL="0" marR="0" marT="116424" marB="0" horzOverflow="overflow"/>
                </a:tc>
              </a:tr>
              <a:tr h="736940">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l"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u="none" strike="noStrike" cap="none" normalizeH="0" baseline="0" noProof="0" dirty="0" smtClean="0">
                          <a:ln>
                            <a:noFill/>
                          </a:ln>
                          <a:effectLst/>
                          <a:latin typeface="Tw Cen MT" pitchFamily="34" charset="0"/>
                        </a:rPr>
                        <a:t>Modificación de los procedimientos y costos de la DGM para el Registro y Carnetización de los Trabajadores Temporeros (documentación requerida, análisis médicos y depuraciones de seguridad deben ser realizados en el país de origen). </a:t>
                      </a:r>
                      <a:endParaRPr kumimoji="0" lang="es-US" altLang="es-DO" sz="128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48528"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u="none" strike="noStrike" cap="none" normalizeH="0" baseline="0" noProof="0" dirty="0" smtClean="0">
                          <a:ln>
                            <a:noFill/>
                          </a:ln>
                          <a:effectLst/>
                          <a:latin typeface="Tw Cen MT" pitchFamily="34" charset="0"/>
                        </a:rPr>
                        <a:t>Propuesta de Decreto que actualice el actual Reglamento 631-11 de la Ley 285-04, Resolución de la DGM que determina el cálculo de los costos de Carnetización y los mecanismos de actualización</a:t>
                      </a:r>
                      <a:endParaRPr kumimoji="0" lang="es-US" altLang="es-DO" sz="128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u="none" strike="noStrike" cap="none" normalizeH="0" baseline="0" noProof="0" dirty="0" smtClean="0">
                          <a:ln>
                            <a:noFill/>
                          </a:ln>
                          <a:effectLst/>
                          <a:latin typeface="Tw Cen MT" pitchFamily="34" charset="0"/>
                        </a:rPr>
                        <a:t>DGM, MIP, MIREX, MT, Ministerio de Salud Pública</a:t>
                      </a:r>
                    </a:p>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u="none" strike="noStrike" cap="none" normalizeH="0" baseline="0" noProof="0" dirty="0" smtClean="0">
                          <a:ln>
                            <a:noFill/>
                          </a:ln>
                          <a:effectLst/>
                          <a:latin typeface="Tw Cen MT" pitchFamily="34" charset="0"/>
                        </a:rPr>
                        <a:t> </a:t>
                      </a:r>
                      <a:endParaRPr kumimoji="0" lang="es-US" altLang="es-DO" sz="128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u="none" strike="noStrike" cap="none" normalizeH="0" baseline="0" noProof="0" dirty="0" smtClean="0">
                          <a:ln>
                            <a:noFill/>
                          </a:ln>
                          <a:effectLst/>
                          <a:latin typeface="Tw Cen MT" pitchFamily="34" charset="0"/>
                        </a:rPr>
                        <a:t>Tercer trimestre '16</a:t>
                      </a:r>
                      <a:endParaRPr kumimoji="0" lang="es-US" altLang="es-DO" sz="128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116424" marB="0" horzOverflow="overflow"/>
                </a:tc>
              </a:tr>
              <a:tr h="412285">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l"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00" u="none" strike="noStrike" cap="none" normalizeH="0" baseline="0" noProof="0" dirty="0" smtClean="0">
                          <a:ln>
                            <a:noFill/>
                          </a:ln>
                          <a:solidFill>
                            <a:schemeClr val="tx1"/>
                          </a:solidFill>
                          <a:effectLst/>
                          <a:latin typeface="Tw Cen MT" pitchFamily="34" charset="0"/>
                        </a:rPr>
                        <a:t>Creación de un programa de desmonte gradual del porciento de mano de obra extranjera, en miras al cumplimiento del 80/20 en un periodo determinado de tiempo, a través de exoneraciones anuales de la cuota, en los sectores que lo requieran.  </a:t>
                      </a:r>
                      <a:endParaRPr kumimoji="0" lang="es-US" altLang="es-DO" sz="1200" b="0" i="0" u="none" strike="noStrike" cap="none" normalizeH="0" baseline="0" noProof="0" dirty="0" smtClean="0">
                        <a:ln>
                          <a:noFill/>
                        </a:ln>
                        <a:solidFill>
                          <a:schemeClr val="tx1"/>
                        </a:solidFill>
                        <a:effectLst/>
                        <a:latin typeface="Tw Cen MT" pitchFamily="34" charset="0"/>
                        <a:cs typeface="Arial Unicode MS" charset="0"/>
                      </a:endParaRPr>
                    </a:p>
                  </a:txBody>
                  <a:tcPr marL="0" marR="0" marT="48528"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u="none" strike="noStrike" cap="none" normalizeH="0" baseline="0" noProof="0" dirty="0" smtClean="0">
                          <a:ln>
                            <a:noFill/>
                          </a:ln>
                          <a:solidFill>
                            <a:schemeClr val="tx1"/>
                          </a:solidFill>
                          <a:effectLst/>
                          <a:latin typeface="Tw Cen MT" pitchFamily="34" charset="0"/>
                        </a:rPr>
                        <a:t>Resoluciones del MIT otorgando las exoneraciones y Ferias de empleo sectoriales. Modificación del art 145 del Código de Trabajo.</a:t>
                      </a:r>
                      <a:endParaRPr kumimoji="0" lang="es-US" altLang="es-DO" sz="1280" b="0" i="0" u="none" strike="noStrike" cap="none" normalizeH="0" baseline="0" noProof="0" dirty="0" smtClean="0">
                        <a:ln>
                          <a:noFill/>
                        </a:ln>
                        <a:solidFill>
                          <a:schemeClr val="tx1"/>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u="none" strike="noStrike" cap="none" normalizeH="0" baseline="0" noProof="0" dirty="0" smtClean="0">
                          <a:ln>
                            <a:noFill/>
                          </a:ln>
                          <a:solidFill>
                            <a:schemeClr val="tx1"/>
                          </a:solidFill>
                          <a:effectLst/>
                          <a:latin typeface="Tw Cen MT" pitchFamily="34" charset="0"/>
                        </a:rPr>
                        <a:t>Ministerio de Trabajo, DGM, Instituto Nacional de Migración</a:t>
                      </a:r>
                      <a:endParaRPr kumimoji="0" lang="es-US" altLang="es-DO" sz="1280" b="0" i="0" u="none" strike="noStrike" cap="none" normalizeH="0" baseline="0" noProof="0" dirty="0" smtClean="0">
                        <a:ln>
                          <a:noFill/>
                        </a:ln>
                        <a:solidFill>
                          <a:schemeClr val="tx1"/>
                        </a:solidFill>
                        <a:effectLst/>
                        <a:latin typeface="Tw Cen MT" pitchFamily="34" charset="0"/>
                        <a:cs typeface="Arial Unicode MS" charset="0"/>
                      </a:endParaRPr>
                    </a:p>
                  </a:txBody>
                  <a:tcPr marL="0" marR="0" marT="48528"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u="none" strike="noStrike" cap="none" normalizeH="0" baseline="0" noProof="0" dirty="0" smtClean="0">
                          <a:ln>
                            <a:noFill/>
                          </a:ln>
                          <a:solidFill>
                            <a:schemeClr val="tx1"/>
                          </a:solidFill>
                          <a:effectLst/>
                          <a:latin typeface="Tw Cen MT" pitchFamily="34" charset="0"/>
                        </a:rPr>
                        <a:t>Cuarto trimestre '16</a:t>
                      </a:r>
                      <a:endParaRPr kumimoji="0" lang="es-US" altLang="es-DO" sz="1280" b="0" i="0" u="none" strike="noStrike" cap="none" normalizeH="0" baseline="0" noProof="0" dirty="0" smtClean="0">
                        <a:ln>
                          <a:noFill/>
                        </a:ln>
                        <a:solidFill>
                          <a:schemeClr val="tx1"/>
                        </a:solidFill>
                        <a:effectLst/>
                        <a:latin typeface="Tw Cen MT" pitchFamily="34" charset="0"/>
                        <a:cs typeface="Arial Unicode MS" charset="0"/>
                      </a:endParaRPr>
                    </a:p>
                  </a:txBody>
                  <a:tcPr marL="0" marR="0" marT="116424" marB="0" horzOverflow="overflow"/>
                </a:tc>
              </a:tr>
              <a:tr h="703656">
                <a:tc>
                  <a:txBody>
                    <a:bodyPr/>
                    <a:lstStyle/>
                    <a:p>
                      <a:pPr marL="0" marR="0" lvl="0" indent="0" algn="l"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100" b="0" i="0" u="none" strike="noStrike" cap="none" normalizeH="0" baseline="0" noProof="0" dirty="0" smtClean="0">
                          <a:ln>
                            <a:noFill/>
                          </a:ln>
                          <a:solidFill>
                            <a:schemeClr val="tx1"/>
                          </a:solidFill>
                          <a:effectLst/>
                          <a:latin typeface="Tw Cen MT" pitchFamily="34" charset="0"/>
                          <a:cs typeface="Arial Unicode MS" charset="0"/>
                        </a:rPr>
                        <a:t>Respaldar las iniciativas desarrolladas con el Consejo Económico Binacional Quisqueya para convertir la frontera en uno de los polos de mayor crecimiento económico, generar empleos formales para dominicanos y haitianos y mejorar los indicadores sociales y medioambientales de la zona, así como la formalización del comercio.</a:t>
                      </a:r>
                    </a:p>
                  </a:txBody>
                  <a:tcPr marL="0" marR="0" marT="48528" marB="0" horzOverflow="overflow"/>
                </a:tc>
                <a:tc>
                  <a:txBody>
                    <a:body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b="0" i="0" u="none" strike="noStrike" cap="none" normalizeH="0" baseline="0" noProof="0" dirty="0" smtClean="0">
                          <a:ln>
                            <a:noFill/>
                          </a:ln>
                          <a:solidFill>
                            <a:schemeClr val="tx1"/>
                          </a:solidFill>
                          <a:effectLst/>
                          <a:latin typeface="Tw Cen MT" pitchFamily="34" charset="0"/>
                          <a:cs typeface="Arial Unicode MS" charset="0"/>
                        </a:rPr>
                        <a:t>Cumplimiento del Plan </a:t>
                      </a:r>
                      <a:r>
                        <a:rPr kumimoji="0" lang="es-US" altLang="es-DO" sz="1280" b="0" i="0" u="none" strike="noStrike" cap="none" normalizeH="0" baseline="0" noProof="0" dirty="0" err="1" smtClean="0">
                          <a:ln>
                            <a:noFill/>
                          </a:ln>
                          <a:solidFill>
                            <a:schemeClr val="tx1"/>
                          </a:solidFill>
                          <a:effectLst/>
                          <a:latin typeface="Tw Cen MT" pitchFamily="34" charset="0"/>
                          <a:cs typeface="Arial Unicode MS" charset="0"/>
                        </a:rPr>
                        <a:t>Quisqueya</a:t>
                      </a:r>
                      <a:r>
                        <a:rPr kumimoji="0" lang="es-US" altLang="es-DO" sz="1280" b="0" i="0" u="none" strike="noStrike" cap="none" normalizeH="0" baseline="0" noProof="0" dirty="0" smtClean="0">
                          <a:ln>
                            <a:noFill/>
                          </a:ln>
                          <a:solidFill>
                            <a:schemeClr val="tx1"/>
                          </a:solidFill>
                          <a:effectLst/>
                          <a:latin typeface="Tw Cen MT" pitchFamily="34" charset="0"/>
                          <a:cs typeface="Arial Unicode MS" charset="0"/>
                        </a:rPr>
                        <a:t>. </a:t>
                      </a:r>
                    </a:p>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280" b="0" i="0" u="none" strike="noStrike" cap="none" normalizeH="0" baseline="0" noProof="0" dirty="0" smtClean="0">
                          <a:ln>
                            <a:noFill/>
                          </a:ln>
                          <a:solidFill>
                            <a:schemeClr val="tx1"/>
                          </a:solidFill>
                          <a:effectLst/>
                          <a:latin typeface="Tw Cen MT" pitchFamily="34" charset="0"/>
                          <a:cs typeface="Arial Unicode MS" charset="0"/>
                        </a:rPr>
                        <a:t>Fortalecimiento de las Cámaras de Comercio Fronterizas. </a:t>
                      </a:r>
                    </a:p>
                  </a:txBody>
                  <a:tcPr marL="0" marR="0" marT="116424" marB="0" horzOverflow="overflow"/>
                </a:tc>
                <a:tc>
                  <a:txBody>
                    <a:body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100" b="0" i="0" u="none" strike="noStrike" cap="none" normalizeH="0" baseline="0" noProof="0" dirty="0" smtClean="0">
                          <a:ln>
                            <a:noFill/>
                          </a:ln>
                          <a:solidFill>
                            <a:schemeClr val="tx1"/>
                          </a:solidFill>
                          <a:effectLst/>
                          <a:latin typeface="Tw Cen MT" pitchFamily="34" charset="0"/>
                          <a:cs typeface="Arial Unicode MS" charset="0"/>
                        </a:rPr>
                        <a:t>CEBQ, CONEP, AIRD, UN, Estado Dominicano,  </a:t>
                      </a:r>
                      <a:r>
                        <a:rPr kumimoji="0" lang="es-US" altLang="es-DO" sz="1100" b="0" i="0" u="none" strike="noStrike" cap="none" normalizeH="0" baseline="0" noProof="0" dirty="0" err="1" smtClean="0">
                          <a:ln>
                            <a:noFill/>
                          </a:ln>
                          <a:solidFill>
                            <a:schemeClr val="tx1"/>
                          </a:solidFill>
                          <a:effectLst/>
                          <a:latin typeface="Tw Cen MT" pitchFamily="34" charset="0"/>
                          <a:cs typeface="Arial Unicode MS" charset="0"/>
                        </a:rPr>
                        <a:t>Asoc</a:t>
                      </a:r>
                      <a:r>
                        <a:rPr kumimoji="0" lang="es-US" altLang="es-DO" sz="1100" b="0" i="0" u="none" strike="noStrike" cap="none" normalizeH="0" baseline="0" noProof="0" dirty="0" smtClean="0">
                          <a:ln>
                            <a:noFill/>
                          </a:ln>
                          <a:solidFill>
                            <a:schemeClr val="tx1"/>
                          </a:solidFill>
                          <a:effectLst/>
                          <a:latin typeface="Tw Cen MT" pitchFamily="34" charset="0"/>
                          <a:cs typeface="Arial Unicode MS" charset="0"/>
                        </a:rPr>
                        <a:t>. de Zonas Francas, Asociación de Industrias Haití, Organismos Multilaterales Financieros</a:t>
                      </a:r>
                    </a:p>
                  </a:txBody>
                  <a:tcPr marL="0" marR="0" marT="48528" marB="0" horzOverflow="overflow"/>
                </a:tc>
                <a:tc>
                  <a:txBody>
                    <a:body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s-US" altLang="es-DO" sz="1280" b="0" i="0" u="none" strike="noStrike" cap="none" normalizeH="0" baseline="0" noProof="0" dirty="0" smtClean="0">
                        <a:ln>
                          <a:noFill/>
                        </a:ln>
                        <a:solidFill>
                          <a:schemeClr val="tx1"/>
                        </a:solidFill>
                        <a:effectLst/>
                        <a:latin typeface="Tw Cen MT" pitchFamily="34" charset="0"/>
                        <a:cs typeface="Arial Unicode MS" charset="0"/>
                      </a:endParaRPr>
                    </a:p>
                  </a:txBody>
                  <a:tcPr marL="0" marR="0" marT="116424" marB="0" horzOverflow="overflow"/>
                </a:tc>
              </a:tr>
            </a:tbl>
          </a:graphicData>
        </a:graphic>
      </p:graphicFrame>
    </p:spTree>
    <p:extLst>
      <p:ext uri="{BB962C8B-B14F-4D97-AF65-F5344CB8AC3E}">
        <p14:creationId xmlns:p14="http://schemas.microsoft.com/office/powerpoint/2010/main" val="252943757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6" name="3 Marcador de contenido"/>
          <p:cNvGraphicFramePr>
            <a:graphicFrameLocks/>
          </p:cNvGraphicFramePr>
          <p:nvPr>
            <p:extLst>
              <p:ext uri="{D42A27DB-BD31-4B8C-83A1-F6EECF244321}">
                <p14:modId xmlns:p14="http://schemas.microsoft.com/office/powerpoint/2010/main" val="4037777652"/>
              </p:ext>
            </p:extLst>
          </p:nvPr>
        </p:nvGraphicFramePr>
        <p:xfrm>
          <a:off x="187660" y="1143000"/>
          <a:ext cx="8808873" cy="5641800"/>
        </p:xfrm>
        <a:graphic>
          <a:graphicData uri="http://schemas.openxmlformats.org/drawingml/2006/table">
            <a:tbl>
              <a:tblPr firstRow="1" bandRow="1">
                <a:tableStyleId>{BC89EF96-8CEA-46FF-86C4-4CE0E7609802}</a:tableStyleId>
              </a:tblPr>
              <a:tblGrid>
                <a:gridCol w="3412447"/>
                <a:gridCol w="1997749"/>
                <a:gridCol w="1981200"/>
                <a:gridCol w="1417477"/>
              </a:tblGrid>
              <a:tr h="319347">
                <a:tc>
                  <a:txBody>
                    <a:bodyPr/>
                    <a:lstStyle/>
                    <a:p>
                      <a:pPr algn="ctr"/>
                      <a:r>
                        <a:rPr lang="en-US" sz="1600" dirty="0" err="1" smtClean="0">
                          <a:latin typeface="Tw Cen MT" pitchFamily="34" charset="0"/>
                        </a:rPr>
                        <a:t>Propuestas</a:t>
                      </a:r>
                      <a:r>
                        <a:rPr lang="en-US" sz="1600" dirty="0" smtClean="0">
                          <a:latin typeface="Tw Cen MT" pitchFamily="34" charset="0"/>
                        </a:rPr>
                        <a:t> de solución</a:t>
                      </a:r>
                      <a:endParaRPr lang="en-US" sz="1600" dirty="0">
                        <a:latin typeface="Tw Cen MT" pitchFamily="34" charset="0"/>
                      </a:endParaRPr>
                    </a:p>
                  </a:txBody>
                  <a:tcPr anchor="ctr"/>
                </a:tc>
                <a:tc>
                  <a:txBody>
                    <a:bodyPr/>
                    <a:lstStyle/>
                    <a:p>
                      <a:pPr algn="ctr"/>
                      <a:r>
                        <a:rPr lang="en-US" sz="1600" dirty="0" err="1" smtClean="0">
                          <a:latin typeface="Tw Cen MT" pitchFamily="34" charset="0"/>
                        </a:rPr>
                        <a:t>Indicador</a:t>
                      </a:r>
                      <a:endParaRPr lang="en-US" sz="160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latin typeface="Tw Cen MT" pitchFamily="34" charset="0"/>
                        </a:rPr>
                        <a:t>Actores</a:t>
                      </a:r>
                      <a:r>
                        <a:rPr lang="en-US" sz="1600" dirty="0" smtClean="0">
                          <a:latin typeface="Tw Cen MT" pitchFamily="34" charset="0"/>
                        </a:rPr>
                        <a:t> que</a:t>
                      </a:r>
                      <a:r>
                        <a:rPr lang="en-US" sz="1600" baseline="0" dirty="0" smtClean="0">
                          <a:latin typeface="Tw Cen MT" pitchFamily="34" charset="0"/>
                        </a:rPr>
                        <a:t> </a:t>
                      </a:r>
                      <a:r>
                        <a:rPr lang="en-US" sz="1600" baseline="0" dirty="0" err="1" smtClean="0">
                          <a:latin typeface="Tw Cen MT" pitchFamily="34" charset="0"/>
                        </a:rPr>
                        <a:t>intervienen</a:t>
                      </a:r>
                      <a:endParaRPr lang="en-US" sz="1600" dirty="0" smtClean="0">
                        <a:latin typeface="Tw Cen MT" pitchFamily="34" charset="0"/>
                      </a:endParaRPr>
                    </a:p>
                  </a:txBody>
                  <a:tcPr anchor="ctr"/>
                </a:tc>
                <a:tc>
                  <a:txBody>
                    <a:bodyPr/>
                    <a:lstStyle/>
                    <a:p>
                      <a:pPr algn="ctr"/>
                      <a:r>
                        <a:rPr lang="en-US" sz="1600" dirty="0" err="1" smtClean="0">
                          <a:latin typeface="Tw Cen MT" pitchFamily="34" charset="0"/>
                        </a:rPr>
                        <a:t>Fecha</a:t>
                      </a:r>
                      <a:r>
                        <a:rPr lang="en-US" sz="1600" dirty="0" smtClean="0">
                          <a:latin typeface="Tw Cen MT" pitchFamily="34" charset="0"/>
                        </a:rPr>
                        <a:t> meta</a:t>
                      </a:r>
                      <a:r>
                        <a:rPr lang="en-US" sz="1600" baseline="0" dirty="0" smtClean="0">
                          <a:latin typeface="Tw Cen MT" pitchFamily="34" charset="0"/>
                        </a:rPr>
                        <a:t> </a:t>
                      </a:r>
                      <a:r>
                        <a:rPr lang="en-US" sz="1100" dirty="0" smtClean="0">
                          <a:latin typeface="Tw Cen MT" pitchFamily="34" charset="0"/>
                        </a:rPr>
                        <a:t>(</a:t>
                      </a:r>
                      <a:r>
                        <a:rPr lang="en-US" sz="1100" dirty="0" err="1" smtClean="0">
                          <a:latin typeface="Tw Cen MT" pitchFamily="34" charset="0"/>
                        </a:rPr>
                        <a:t>trimestre</a:t>
                      </a:r>
                      <a:r>
                        <a:rPr lang="en-US" sz="1100" dirty="0" smtClean="0">
                          <a:latin typeface="Tw Cen MT" pitchFamily="34" charset="0"/>
                        </a:rPr>
                        <a:t>/</a:t>
                      </a:r>
                      <a:r>
                        <a:rPr lang="en-US" sz="1100" dirty="0" err="1" smtClean="0">
                          <a:latin typeface="Tw Cen MT" pitchFamily="34" charset="0"/>
                        </a:rPr>
                        <a:t>año</a:t>
                      </a:r>
                      <a:r>
                        <a:rPr lang="en-US" sz="1100" dirty="0" smtClean="0">
                          <a:latin typeface="Tw Cen MT" pitchFamily="34" charset="0"/>
                        </a:rPr>
                        <a:t>)</a:t>
                      </a:r>
                      <a:endParaRPr lang="en-US" sz="1100" dirty="0">
                        <a:latin typeface="Tw Cen MT" pitchFamily="34" charset="0"/>
                      </a:endParaRPr>
                    </a:p>
                  </a:txBody>
                  <a:tcPr anchor="ctr"/>
                </a:tc>
              </a:tr>
              <a:tr h="534816">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l"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400" u="none" strike="noStrike" cap="none" normalizeH="0" baseline="0" noProof="0" dirty="0" smtClean="0">
                          <a:ln>
                            <a:noFill/>
                          </a:ln>
                          <a:effectLst/>
                          <a:latin typeface="Tw Cen MT" pitchFamily="34" charset="0"/>
                        </a:rPr>
                        <a:t>Creación de un sistema de incentivos y promoción de la mano de obra nacional en sectores de la economía más impactados por la mano de obra extranjera.</a:t>
                      </a:r>
                      <a:endParaRPr kumimoji="0" lang="es-US" altLang="es-DO" sz="140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48528"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400" u="none" strike="noStrike" cap="none" normalizeH="0" baseline="0" noProof="0" dirty="0" smtClean="0">
                          <a:ln>
                            <a:noFill/>
                          </a:ln>
                          <a:effectLst/>
                          <a:latin typeface="Tw Cen MT" pitchFamily="34" charset="0"/>
                        </a:rPr>
                        <a:t>Acuerdos firmados entre los sectores empresariales y las Inst. Estatales involucradas. Programas implementados</a:t>
                      </a:r>
                      <a:endParaRPr kumimoji="0" lang="es-US" altLang="es-DO" sz="140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400" u="none" strike="noStrike" cap="none" normalizeH="0" baseline="0" noProof="0" dirty="0" smtClean="0">
                          <a:ln>
                            <a:noFill/>
                          </a:ln>
                          <a:effectLst/>
                          <a:latin typeface="Tw Cen MT" pitchFamily="34" charset="0"/>
                        </a:rPr>
                        <a:t>Ministerio de Trabajo, </a:t>
                      </a:r>
                      <a:r>
                        <a:rPr kumimoji="0" lang="es-US" altLang="es-DO" sz="1400" u="none" strike="noStrike" cap="none" normalizeH="0" baseline="0" noProof="0" dirty="0" err="1" smtClean="0">
                          <a:ln>
                            <a:noFill/>
                          </a:ln>
                          <a:effectLst/>
                          <a:latin typeface="Tw Cen MT" pitchFamily="34" charset="0"/>
                        </a:rPr>
                        <a:t>Infotep</a:t>
                      </a:r>
                      <a:r>
                        <a:rPr kumimoji="0" lang="es-US" altLang="es-DO" sz="1400" u="none" strike="noStrike" cap="none" normalizeH="0" baseline="0" noProof="0" dirty="0" smtClean="0">
                          <a:ln>
                            <a:noFill/>
                          </a:ln>
                          <a:effectLst/>
                          <a:latin typeface="Tw Cen MT" pitchFamily="34" charset="0"/>
                        </a:rPr>
                        <a:t>, Gabinete de Coordinación de Políticas Sociales</a:t>
                      </a:r>
                      <a:endParaRPr kumimoji="0" lang="es-US" altLang="es-DO" sz="140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48528"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s-DO" sz="1400" u="none" strike="noStrike" cap="none" normalizeH="0" baseline="0" dirty="0" smtClean="0">
                          <a:ln>
                            <a:noFill/>
                          </a:ln>
                          <a:effectLst/>
                          <a:latin typeface="Tw Cen MT" pitchFamily="34" charset="0"/>
                        </a:rPr>
                        <a:t>Primer </a:t>
                      </a:r>
                      <a:r>
                        <a:rPr kumimoji="0" lang="en-US" altLang="es-DO" sz="1400" u="none" strike="noStrike" cap="none" normalizeH="0" baseline="0" dirty="0" err="1" smtClean="0">
                          <a:ln>
                            <a:noFill/>
                          </a:ln>
                          <a:effectLst/>
                          <a:latin typeface="Tw Cen MT" pitchFamily="34" charset="0"/>
                        </a:rPr>
                        <a:t>trimestre</a:t>
                      </a:r>
                      <a:r>
                        <a:rPr kumimoji="0" lang="en-US" altLang="es-DO" sz="1400" u="none" strike="noStrike" cap="none" normalizeH="0" baseline="0" dirty="0" smtClean="0">
                          <a:ln>
                            <a:noFill/>
                          </a:ln>
                          <a:effectLst/>
                          <a:latin typeface="Tw Cen MT" pitchFamily="34" charset="0"/>
                        </a:rPr>
                        <a:t> '17</a:t>
                      </a:r>
                      <a:endParaRPr kumimoji="0" lang="en-US" altLang="es-DO" sz="1400" b="0" i="0" u="none" strike="noStrike" cap="none" normalizeH="0" baseline="0" dirty="0" smtClean="0">
                        <a:ln>
                          <a:noFill/>
                        </a:ln>
                        <a:solidFill>
                          <a:srgbClr val="000000"/>
                        </a:solidFill>
                        <a:effectLst/>
                        <a:latin typeface="Tw Cen MT" pitchFamily="34" charset="0"/>
                        <a:cs typeface="Arial Unicode MS" charset="0"/>
                      </a:endParaRPr>
                    </a:p>
                  </a:txBody>
                  <a:tcPr marL="0" marR="0" marT="116424" marB="0" horzOverflow="overflow"/>
                </a:tc>
              </a:tr>
              <a:tr h="652471">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l" defTabSz="457200" rtl="0" eaLnBrk="1" fontAlgn="base" latinLnBrk="0" hangingPunct="1">
                        <a:lnSpc>
                          <a:spcPct val="100000"/>
                        </a:lnSpc>
                        <a:spcBef>
                          <a:spcPct val="0"/>
                        </a:spcBef>
                        <a:spcAft>
                          <a:spcPts val="6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400" u="none" strike="noStrike" cap="none" normalizeH="0" baseline="0" noProof="0" dirty="0" smtClean="0">
                          <a:ln>
                            <a:noFill/>
                          </a:ln>
                          <a:effectLst/>
                          <a:latin typeface="Tw Cen MT" pitchFamily="34" charset="0"/>
                        </a:rPr>
                        <a:t>Creación de oficinas de intermediación laboral en los Consulados Dominicanos en Haití para implementación de un proyecto de Migración Laboral Temporal y Circular</a:t>
                      </a:r>
                      <a:endParaRPr kumimoji="0" lang="es-US" altLang="es-DO" sz="140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48528"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400" u="none" strike="noStrike" cap="none" normalizeH="0" baseline="0" noProof="0" dirty="0" smtClean="0">
                          <a:ln>
                            <a:noFill/>
                          </a:ln>
                          <a:effectLst/>
                          <a:latin typeface="Tw Cen MT" pitchFamily="34" charset="0"/>
                        </a:rPr>
                        <a:t>Oficina piloto en Juana Méndez y Puerto Príncipe; Cantidad de empresas y  Trabajadores Temporeros incluidos en el proyecto</a:t>
                      </a:r>
                      <a:endParaRPr kumimoji="0" lang="es-US" altLang="es-DO" sz="140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400" u="none" strike="noStrike" cap="none" normalizeH="0" baseline="0" noProof="0" dirty="0" smtClean="0">
                          <a:ln>
                            <a:noFill/>
                          </a:ln>
                          <a:effectLst/>
                          <a:latin typeface="Tw Cen MT" pitchFamily="34" charset="0"/>
                        </a:rPr>
                        <a:t>MIREX, Ministerio de Trabajo, DGM, OIT, OIM</a:t>
                      </a:r>
                      <a:endParaRPr kumimoji="0" lang="es-US" altLang="es-DO" sz="140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s-DO" sz="1400" u="none" strike="noStrike" cap="none" normalizeH="0" baseline="0" smtClean="0">
                          <a:ln>
                            <a:noFill/>
                          </a:ln>
                          <a:effectLst/>
                          <a:latin typeface="Tw Cen MT" pitchFamily="34" charset="0"/>
                        </a:rPr>
                        <a:t>Segundo trimestre '17</a:t>
                      </a:r>
                      <a:endParaRPr kumimoji="0" lang="en-US" altLang="es-DO" sz="1400" b="0" i="0" u="none" strike="noStrike" cap="none" normalizeH="0" baseline="0" smtClean="0">
                        <a:ln>
                          <a:noFill/>
                        </a:ln>
                        <a:solidFill>
                          <a:srgbClr val="000000"/>
                        </a:solidFill>
                        <a:effectLst/>
                        <a:latin typeface="Tw Cen MT" pitchFamily="34" charset="0"/>
                        <a:cs typeface="Arial Unicode MS" charset="0"/>
                      </a:endParaRPr>
                    </a:p>
                  </a:txBody>
                  <a:tcPr marL="0" marR="0" marT="116424" marB="0" horzOverflow="overflow"/>
                </a:tc>
              </a:tr>
              <a:tr h="534816">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l"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400" u="none" strike="noStrike" cap="none" normalizeH="0" baseline="0" noProof="0" smtClean="0">
                          <a:ln>
                            <a:noFill/>
                          </a:ln>
                          <a:effectLst/>
                          <a:latin typeface="Tw Cen MT" pitchFamily="34" charset="0"/>
                        </a:rPr>
                        <a:t>Estudio sobre los mecanismos para la incorporación de los extranjeros regularizados por el PNRE al ordenamiento jurídico nacional (renovaciones y categorías migratorias). </a:t>
                      </a:r>
                      <a:endParaRPr kumimoji="0" lang="es-US" altLang="es-DO" sz="1400" b="0" i="0" u="none" strike="noStrike" cap="none" normalizeH="0" baseline="0" noProof="0" smtClean="0">
                        <a:ln>
                          <a:noFill/>
                        </a:ln>
                        <a:solidFill>
                          <a:srgbClr val="000000"/>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400" u="none" strike="noStrike" cap="none" normalizeH="0" baseline="0" noProof="0" smtClean="0">
                          <a:ln>
                            <a:noFill/>
                          </a:ln>
                          <a:effectLst/>
                          <a:latin typeface="Tw Cen MT" pitchFamily="34" charset="0"/>
                        </a:rPr>
                        <a:t>Informe del estudio</a:t>
                      </a:r>
                      <a:endParaRPr kumimoji="0" lang="es-US" altLang="es-DO" sz="1400" b="0" i="0" u="none" strike="noStrike" cap="none" normalizeH="0" baseline="0" noProof="0" smtClean="0">
                        <a:ln>
                          <a:noFill/>
                        </a:ln>
                        <a:solidFill>
                          <a:srgbClr val="000000"/>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400" u="none" strike="noStrike" cap="none" normalizeH="0" baseline="0" noProof="0" dirty="0" smtClean="0">
                          <a:ln>
                            <a:noFill/>
                          </a:ln>
                          <a:effectLst/>
                          <a:latin typeface="Tw Cen MT" pitchFamily="34" charset="0"/>
                        </a:rPr>
                        <a:t>DGM, MIP, MIREX, Instituto Nacional de Migración de República Dominicana (INM-RD), OIM.</a:t>
                      </a:r>
                      <a:endParaRPr kumimoji="0" lang="es-US" altLang="es-DO" sz="140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s-DO" sz="1400" u="none" strike="noStrike" cap="none" normalizeH="0" baseline="0" smtClean="0">
                          <a:ln>
                            <a:noFill/>
                          </a:ln>
                          <a:effectLst/>
                          <a:latin typeface="Tw Cen MT" pitchFamily="34" charset="0"/>
                        </a:rPr>
                        <a:t>Primer trimestre '16</a:t>
                      </a:r>
                      <a:endParaRPr kumimoji="0" lang="en-US" altLang="es-DO" sz="1400" b="0" i="0" u="none" strike="noStrike" cap="none" normalizeH="0" baseline="0" smtClean="0">
                        <a:ln>
                          <a:noFill/>
                        </a:ln>
                        <a:solidFill>
                          <a:srgbClr val="000000"/>
                        </a:solidFill>
                        <a:effectLst/>
                        <a:latin typeface="Tw Cen MT" pitchFamily="34" charset="0"/>
                        <a:cs typeface="Arial Unicode MS" charset="0"/>
                      </a:endParaRPr>
                    </a:p>
                  </a:txBody>
                  <a:tcPr marL="0" marR="0" marT="116424" marB="0" horzOverflow="overflow"/>
                </a:tc>
              </a:tr>
              <a:tr h="534816">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l"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400" u="none" strike="noStrike" cap="none" normalizeH="0" baseline="0" noProof="0" smtClean="0">
                          <a:ln>
                            <a:noFill/>
                          </a:ln>
                          <a:effectLst/>
                          <a:latin typeface="Tw Cen MT" pitchFamily="34" charset="0"/>
                        </a:rPr>
                        <a:t>Estudio sobre la situación de la Diáspora Dominicana, con enfoque en la pérdida y retorno del capital humano altamente calificado.</a:t>
                      </a:r>
                      <a:endParaRPr kumimoji="0" lang="es-US" altLang="es-DO" sz="1400" b="0" i="0" u="none" strike="noStrike" cap="none" normalizeH="0" baseline="0" noProof="0" smtClean="0">
                        <a:ln>
                          <a:noFill/>
                        </a:ln>
                        <a:solidFill>
                          <a:srgbClr val="000000"/>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400" u="none" strike="noStrike" cap="none" normalizeH="0" baseline="0" noProof="0" smtClean="0">
                          <a:ln>
                            <a:noFill/>
                          </a:ln>
                          <a:effectLst/>
                          <a:latin typeface="Tw Cen MT" pitchFamily="34" charset="0"/>
                        </a:rPr>
                        <a:t>Documento/Informe </a:t>
                      </a:r>
                      <a:endParaRPr kumimoji="0" lang="es-US" altLang="es-DO" sz="1400" b="0" i="0" u="none" strike="noStrike" cap="none" normalizeH="0" baseline="0" noProof="0" smtClean="0">
                        <a:ln>
                          <a:noFill/>
                        </a:ln>
                        <a:solidFill>
                          <a:srgbClr val="000000"/>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US" altLang="es-DO" sz="1400" u="none" strike="noStrike" cap="none" normalizeH="0" baseline="0" noProof="0" dirty="0" smtClean="0">
                          <a:ln>
                            <a:noFill/>
                          </a:ln>
                          <a:effectLst/>
                          <a:latin typeface="Tw Cen MT" pitchFamily="34" charset="0"/>
                        </a:rPr>
                        <a:t>DGM, MIP, MIREX, MT Instituto Nacional de Migración de República Dominicana (INM-RD), OIM.</a:t>
                      </a:r>
                      <a:endParaRPr kumimoji="0" lang="es-US" altLang="es-DO" sz="140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s-DO" sz="1400" u="none" strike="noStrike" cap="none" normalizeH="0" baseline="0" dirty="0" smtClean="0">
                          <a:ln>
                            <a:noFill/>
                          </a:ln>
                          <a:effectLst/>
                          <a:latin typeface="Tw Cen MT" pitchFamily="34" charset="0"/>
                        </a:rPr>
                        <a:t>Primer </a:t>
                      </a:r>
                      <a:r>
                        <a:rPr kumimoji="0" lang="en-US" altLang="es-DO" sz="1400" u="none" strike="noStrike" cap="none" normalizeH="0" baseline="0" dirty="0" err="1" smtClean="0">
                          <a:ln>
                            <a:noFill/>
                          </a:ln>
                          <a:effectLst/>
                          <a:latin typeface="Tw Cen MT" pitchFamily="34" charset="0"/>
                        </a:rPr>
                        <a:t>trimestre</a:t>
                      </a:r>
                      <a:r>
                        <a:rPr kumimoji="0" lang="en-US" altLang="es-DO" sz="1400" u="none" strike="noStrike" cap="none" normalizeH="0" baseline="0" dirty="0" smtClean="0">
                          <a:ln>
                            <a:noFill/>
                          </a:ln>
                          <a:effectLst/>
                          <a:latin typeface="Tw Cen MT" pitchFamily="34" charset="0"/>
                        </a:rPr>
                        <a:t> '16</a:t>
                      </a:r>
                      <a:endParaRPr kumimoji="0" lang="en-US" altLang="es-DO" sz="1400" b="0" i="0" u="none" strike="noStrike" cap="none" normalizeH="0" baseline="0" dirty="0" smtClean="0">
                        <a:ln>
                          <a:noFill/>
                        </a:ln>
                        <a:solidFill>
                          <a:srgbClr val="000000"/>
                        </a:solidFill>
                        <a:effectLst/>
                        <a:latin typeface="Tw Cen MT" pitchFamily="34" charset="0"/>
                        <a:cs typeface="Arial Unicode MS" charset="0"/>
                      </a:endParaRPr>
                    </a:p>
                  </a:txBody>
                  <a:tcPr marL="0" marR="0" marT="116424" marB="0" horzOverflow="overflow"/>
                </a:tc>
              </a:tr>
              <a:tr h="534816">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l"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DO" altLang="es-DO" sz="1400" u="none" strike="noStrike" cap="none" normalizeH="0" baseline="0" noProof="0" smtClean="0">
                          <a:ln>
                            <a:noFill/>
                          </a:ln>
                          <a:effectLst/>
                          <a:latin typeface="Tw Cen MT" pitchFamily="34" charset="0"/>
                        </a:rPr>
                        <a:t>Creación de Fondo Internacional de Garantías para dominicanos en el Exterior (FIG-DOM). </a:t>
                      </a:r>
                      <a:endParaRPr kumimoji="0" lang="es-DO" altLang="es-DO" sz="1400" b="0" i="0" u="none" strike="noStrike" cap="none" normalizeH="0" baseline="0" noProof="0" smtClean="0">
                        <a:ln>
                          <a:noFill/>
                        </a:ln>
                        <a:solidFill>
                          <a:srgbClr val="000000"/>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DO" altLang="es-DO" sz="1400" u="none" strike="noStrike" cap="none" normalizeH="0" baseline="0" noProof="0" smtClean="0">
                          <a:ln>
                            <a:noFill/>
                          </a:ln>
                          <a:effectLst/>
                          <a:latin typeface="Tw Cen MT" pitchFamily="34" charset="0"/>
                        </a:rPr>
                        <a:t>Estudio preliminar, Informes del INM-RD, Resolución del CNM, Fondos gestionados y proyectos aprobados.</a:t>
                      </a:r>
                      <a:endParaRPr kumimoji="0" lang="es-DO" altLang="es-DO" sz="1400" b="0" i="0" u="none" strike="noStrike" cap="none" normalizeH="0" baseline="0" noProof="0" smtClean="0">
                        <a:ln>
                          <a:noFill/>
                        </a:ln>
                        <a:solidFill>
                          <a:srgbClr val="000000"/>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DO" altLang="es-DO" sz="1400" u="none" strike="noStrike" cap="none" normalizeH="0" baseline="0" noProof="0" smtClean="0">
                          <a:ln>
                            <a:noFill/>
                          </a:ln>
                          <a:effectLst/>
                          <a:latin typeface="Tw Cen MT" pitchFamily="34" charset="0"/>
                        </a:rPr>
                        <a:t>DGM, MIP, MIREX, INM-RD, OIM, CEI-RD</a:t>
                      </a:r>
                      <a:endParaRPr kumimoji="0" lang="es-DO" altLang="es-DO" sz="1400" b="0" i="0" u="none" strike="noStrike" cap="none" normalizeH="0" baseline="0" noProof="0" smtClean="0">
                        <a:ln>
                          <a:noFill/>
                        </a:ln>
                        <a:solidFill>
                          <a:srgbClr val="000000"/>
                        </a:solidFill>
                        <a:effectLst/>
                        <a:latin typeface="Tw Cen MT" pitchFamily="34" charset="0"/>
                        <a:cs typeface="Arial Unicode MS" charset="0"/>
                      </a:endParaRPr>
                    </a:p>
                  </a:txBody>
                  <a:tcPr marL="0" marR="0" marT="116424" marB="0" horzOverflow="overflow"/>
                </a:tc>
                <a:tc>
                  <a:txBody>
                    <a:bodyPr/>
                    <a:lstStyle>
                      <a:lvl1pPr>
                        <a:lnSpc>
                          <a:spcPct val="8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charset="0"/>
                          <a:cs typeface="Arial Unicode MS" charset="0"/>
                        </a:defRPr>
                      </a:lvl1pPr>
                      <a:lvl2pPr>
                        <a:lnSpc>
                          <a:spcPct val="8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charset="0"/>
                          <a:cs typeface="Arial Unicode MS" charset="0"/>
                        </a:defRPr>
                      </a:lvl2pPr>
                      <a:lvl3pPr>
                        <a:lnSpc>
                          <a:spcPct val="8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3pPr>
                      <a:lvl4pPr>
                        <a:lnSpc>
                          <a:spcPct val="8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4pPr>
                      <a:lvl5pPr>
                        <a:lnSpc>
                          <a:spcPct val="8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5pPr>
                      <a:lvl6pPr marL="25146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6pPr>
                      <a:lvl7pPr marL="29718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7pPr>
                      <a:lvl8pPr marL="34290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8pPr>
                      <a:lvl9pPr marL="3886200" indent="-228600" defTabSz="457200" fontAlgn="base">
                        <a:lnSpc>
                          <a:spcPct val="83000"/>
                        </a:lnSpc>
                        <a:spcBef>
                          <a:spcPct val="0"/>
                        </a:spcBef>
                        <a:spcAft>
                          <a:spcPts val="288"/>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cs typeface="Arial Unicode MS" charset="0"/>
                        </a:defRPr>
                      </a:lvl9pPr>
                    </a:lstStyle>
                    <a:p>
                      <a:pPr marL="0" marR="0" lvl="0" indent="0" algn="ctr" defTabSz="457200" rtl="0" eaLnBrk="1" fontAlgn="base" latinLnBrk="0" hangingPunct="1">
                        <a:lnSpc>
                          <a:spcPct val="100000"/>
                        </a:lnSpc>
                        <a:spcBef>
                          <a:spcPct val="0"/>
                        </a:spcBef>
                        <a:spcAft>
                          <a:spcPts val="100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s-DO" altLang="es-DO" sz="1400" u="none" strike="noStrike" cap="none" normalizeH="0" baseline="0" noProof="0" dirty="0" smtClean="0">
                          <a:ln>
                            <a:noFill/>
                          </a:ln>
                          <a:effectLst/>
                          <a:latin typeface="Tw Cen MT" pitchFamily="34" charset="0"/>
                        </a:rPr>
                        <a:t>Segundo trimestre 2018</a:t>
                      </a:r>
                      <a:endParaRPr kumimoji="0" lang="es-DO" altLang="es-DO" sz="1400" b="0" i="0" u="none" strike="noStrike" cap="none" normalizeH="0" baseline="0" noProof="0" dirty="0" smtClean="0">
                        <a:ln>
                          <a:noFill/>
                        </a:ln>
                        <a:solidFill>
                          <a:srgbClr val="000000"/>
                        </a:solidFill>
                        <a:effectLst/>
                        <a:latin typeface="Tw Cen MT" pitchFamily="34" charset="0"/>
                        <a:cs typeface="Arial Unicode MS" charset="0"/>
                      </a:endParaRPr>
                    </a:p>
                  </a:txBody>
                  <a:tcPr marL="0" marR="0" marT="116424" marB="0" horzOverflow="overflow"/>
                </a:tc>
              </a:tr>
            </a:tbl>
          </a:graphicData>
        </a:graphic>
      </p:graphicFrame>
    </p:spTree>
    <p:extLst>
      <p:ext uri="{BB962C8B-B14F-4D97-AF65-F5344CB8AC3E}">
        <p14:creationId xmlns:p14="http://schemas.microsoft.com/office/powerpoint/2010/main" val="294173914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2353383013"/>
              </p:ext>
            </p:extLst>
          </p:nvPr>
        </p:nvGraphicFramePr>
        <p:xfrm>
          <a:off x="76200" y="2383808"/>
          <a:ext cx="8961277" cy="2255520"/>
        </p:xfrm>
        <a:graphic>
          <a:graphicData uri="http://schemas.openxmlformats.org/drawingml/2006/table">
            <a:tbl>
              <a:tblPr firstRow="1" bandRow="1">
                <a:tableStyleId>{3B4B98B0-60AC-42C2-AFA5-B58CD77FA1E5}</a:tableStyleId>
              </a:tblPr>
              <a:tblGrid>
                <a:gridCol w="8961277"/>
              </a:tblGrid>
              <a:tr h="1676400">
                <a:tc>
                  <a:txBody>
                    <a:bodyPr/>
                    <a:lstStyle/>
                    <a:p>
                      <a:r>
                        <a:rPr lang="es-DO" sz="1600" b="1" noProof="0" dirty="0" smtClean="0">
                          <a:latin typeface="Tw Cen MT" pitchFamily="34" charset="0"/>
                        </a:rPr>
                        <a:t>Problemática 2/Contexto:</a:t>
                      </a:r>
                    </a:p>
                    <a:p>
                      <a:pPr algn="just"/>
                      <a:r>
                        <a:rPr lang="es-ES" sz="1400" b="0" strike="noStrike" noProof="0" dirty="0" smtClean="0">
                          <a:latin typeface="Tw Cen MT" pitchFamily="34" charset="0"/>
                        </a:rPr>
                        <a:t>La implementación de la Ley 87-01 ha sido una de las más grandes conquistas del población dominicana, evidenciándose en el seguro familiar de salud, en incremento de la población asegurada y con acceso a la salud en un 65 %, disminución del gasto de bolsillo en los hogares  dominicanos de un 38% a un 22%, crecimiento de la inversión privada en el sistema de prestación de salud y el incremento de los servicios de salud en un 300% (5 a 15 servicios por afiliado según ENDESA 2013 y Estudio sector salud de </a:t>
                      </a:r>
                      <a:r>
                        <a:rPr lang="es-ES" sz="1400" b="0" strike="noStrike" noProof="0" dirty="0" err="1" smtClean="0">
                          <a:latin typeface="Tw Cen MT" pitchFamily="34" charset="0"/>
                        </a:rPr>
                        <a:t>Intec</a:t>
                      </a:r>
                      <a:r>
                        <a:rPr lang="es-ES" sz="1400" b="0" strike="noStrike" noProof="0" dirty="0" smtClean="0">
                          <a:latin typeface="Tw Cen MT" pitchFamily="34" charset="0"/>
                        </a:rPr>
                        <a:t> 2015). Como todo proceso de maduración, el sistema evidencia aun retos y oportunidades de mejora reflejados en los indicadores de: alta tasa de mortalidad materno-infantil , baja calidad en la atención, baja cobertura de vacunación, entre otras.  Para seguir impulsando el desarrollo del sistema se hace necesario procurar  la universalidad en el aseguramiento,  aumentar el gasto en el sector salud, implementar el Primer Nivel de Atención y actualizar e implementar los protocolos de atención en salud. </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1996589126"/>
              </p:ext>
            </p:extLst>
          </p:nvPr>
        </p:nvGraphicFramePr>
        <p:xfrm>
          <a:off x="99622" y="4718712"/>
          <a:ext cx="4382530" cy="1986888"/>
        </p:xfrm>
        <a:graphic>
          <a:graphicData uri="http://schemas.openxmlformats.org/drawingml/2006/table">
            <a:tbl>
              <a:tblPr bandRow="1">
                <a:tableStyleId>{3B4B98B0-60AC-42C2-AFA5-B58CD77FA1E5}</a:tableStyleId>
              </a:tblPr>
              <a:tblGrid>
                <a:gridCol w="4382530"/>
              </a:tblGrid>
              <a:tr h="1986888">
                <a:tc>
                  <a:txBody>
                    <a:bodyPr/>
                    <a:lstStyle/>
                    <a:p>
                      <a:pPr algn="just"/>
                      <a:r>
                        <a:rPr lang="en-US" sz="1600" b="1" dirty="0" smtClean="0">
                          <a:latin typeface="Tw Cen MT" pitchFamily="34" charset="0"/>
                        </a:rPr>
                        <a:t>Objetivo 2:</a:t>
                      </a:r>
                    </a:p>
                    <a:p>
                      <a:pPr algn="just"/>
                      <a:r>
                        <a:rPr lang="es-ES" sz="1400" noProof="0" dirty="0" smtClean="0">
                          <a:latin typeface="Tw Cen MT" pitchFamily="34" charset="0"/>
                        </a:rPr>
                        <a:t>Impulsar el acceso universal al SFS de la población a través de la implementación del modelo de atención en salud por niveles de complejidad, la amplitud del alcance de los programas preventivos de salud, la eficiencia y equilibrio financiero del sistema y la calidad en la prestación.</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1929615569"/>
              </p:ext>
            </p:extLst>
          </p:nvPr>
        </p:nvGraphicFramePr>
        <p:xfrm>
          <a:off x="76199" y="1967552"/>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Joel Santos</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Jaime Aybar</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1167516248"/>
              </p:ext>
            </p:extLst>
          </p:nvPr>
        </p:nvGraphicFramePr>
        <p:xfrm>
          <a:off x="76199" y="1129352"/>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DO" sz="1600" b="1" kern="1200" dirty="0" smtClean="0">
                          <a:solidFill>
                            <a:schemeClr val="tx1"/>
                          </a:solidFill>
                          <a:effectLst/>
                          <a:latin typeface="Tw Cen MT" pitchFamily="34" charset="0"/>
                          <a:ea typeface="+mn-ea"/>
                          <a:cs typeface="+mn-cs"/>
                        </a:rPr>
                        <a:t>Estimular la innovación, el espíritu empresarial y desarrollar nuestro capital humano</a:t>
                      </a:r>
                      <a:endParaRPr lang="en-US" sz="1600" dirty="0">
                        <a:solidFill>
                          <a:schemeClr val="tx1"/>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err="1" smtClean="0">
                          <a:solidFill>
                            <a:schemeClr val="tx1">
                              <a:lumMod val="85000"/>
                              <a:lumOff val="15000"/>
                            </a:schemeClr>
                          </a:solidFill>
                          <a:effectLst/>
                          <a:latin typeface="Tw Cen MT" pitchFamily="34" charset="0"/>
                          <a:ea typeface="+mn-ea"/>
                          <a:cs typeface="+mn-cs"/>
                        </a:rPr>
                        <a:t>Eficientización</a:t>
                      </a:r>
                      <a:r>
                        <a:rPr lang="es-ES" sz="1600" b="1" kern="1200" dirty="0" smtClean="0">
                          <a:solidFill>
                            <a:schemeClr val="tx1">
                              <a:lumMod val="85000"/>
                              <a:lumOff val="15000"/>
                            </a:schemeClr>
                          </a:solidFill>
                          <a:effectLst/>
                          <a:latin typeface="Tw Cen MT" pitchFamily="34" charset="0"/>
                          <a:ea typeface="+mn-ea"/>
                          <a:cs typeface="+mn-cs"/>
                        </a:rPr>
                        <a:t> del Seguro Familiar de Salud </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1534674657"/>
              </p:ext>
            </p:extLst>
          </p:nvPr>
        </p:nvGraphicFramePr>
        <p:xfrm>
          <a:off x="4599296" y="4709160"/>
          <a:ext cx="4438181" cy="1981200"/>
        </p:xfrm>
        <a:graphic>
          <a:graphicData uri="http://schemas.openxmlformats.org/drawingml/2006/table">
            <a:tbl>
              <a:tblPr firstRow="1" bandRow="1">
                <a:tableStyleId>{3B4B98B0-60AC-42C2-AFA5-B58CD77FA1E5}</a:tableStyleId>
              </a:tblPr>
              <a:tblGrid>
                <a:gridCol w="4438181"/>
              </a:tblGrid>
              <a:tr h="1539240">
                <a:tc>
                  <a:txBody>
                    <a:bodyPr/>
                    <a:lstStyle/>
                    <a:p>
                      <a:r>
                        <a:rPr lang="es-DO" sz="1600" noProof="0" dirty="0" smtClean="0">
                          <a:latin typeface="Tw Cen MT" pitchFamily="34" charset="0"/>
                        </a:rPr>
                        <a:t>Indicadores (en 4 años): </a:t>
                      </a:r>
                    </a:p>
                    <a:p>
                      <a:pPr marL="177800" indent="-177800">
                        <a:buFont typeface="+mj-lt"/>
                        <a:buAutoNum type="arabicParenR"/>
                      </a:pPr>
                      <a:r>
                        <a:rPr lang="es-US" sz="1200" b="0" baseline="0" noProof="0" dirty="0" smtClean="0">
                          <a:latin typeface="Tw Cen MT" pitchFamily="34" charset="0"/>
                        </a:rPr>
                        <a:t>90 % de la población asegurada en el SFS </a:t>
                      </a:r>
                    </a:p>
                    <a:p>
                      <a:pPr marL="177800" indent="-177800">
                        <a:buFont typeface="+mj-lt"/>
                        <a:buAutoNum type="arabicParenR"/>
                      </a:pPr>
                      <a:r>
                        <a:rPr lang="es-US" sz="1200" b="0" baseline="0" noProof="0" dirty="0" smtClean="0">
                          <a:latin typeface="Tw Cen MT" pitchFamily="34" charset="0"/>
                        </a:rPr>
                        <a:t>100% de la población atendida  en  modelos de Atención primaria</a:t>
                      </a:r>
                    </a:p>
                    <a:p>
                      <a:pPr marL="177800" indent="-177800">
                        <a:buFont typeface="+mj-lt"/>
                        <a:buAutoNum type="arabicParenR"/>
                      </a:pPr>
                      <a:r>
                        <a:rPr lang="es-US" sz="1200" b="0" noProof="0" dirty="0" smtClean="0">
                          <a:latin typeface="Tw Cen MT" pitchFamily="34" charset="0"/>
                        </a:rPr>
                        <a:t>Garantizar</a:t>
                      </a:r>
                      <a:r>
                        <a:rPr lang="es-US" sz="1200" b="0" baseline="0" noProof="0" dirty="0" smtClean="0">
                          <a:latin typeface="Tw Cen MT" pitchFamily="34" charset="0"/>
                        </a:rPr>
                        <a:t> cobertura del 95% de vacunación del programa PAI </a:t>
                      </a:r>
                    </a:p>
                    <a:p>
                      <a:pPr marL="177800" indent="-177800">
                        <a:buFont typeface="+mj-lt"/>
                        <a:buAutoNum type="arabicParenR"/>
                      </a:pPr>
                      <a:r>
                        <a:rPr lang="es-US" sz="1200" b="0" baseline="0" noProof="0" dirty="0" smtClean="0">
                          <a:latin typeface="Tw Cen MT" pitchFamily="34" charset="0"/>
                        </a:rPr>
                        <a:t>Reducir la mortalidad materna e infantil en un 25%</a:t>
                      </a:r>
                    </a:p>
                    <a:p>
                      <a:pPr marL="177800" indent="-177800">
                        <a:buFont typeface="+mj-lt"/>
                        <a:buAutoNum type="arabicParenR"/>
                      </a:pPr>
                      <a:r>
                        <a:rPr lang="es-US" sz="1200" b="0" baseline="0" noProof="0" dirty="0" smtClean="0">
                          <a:latin typeface="Tw Cen MT" pitchFamily="34" charset="0"/>
                        </a:rPr>
                        <a:t>Eliminar la elusión y evasión al SFS en un 100%</a:t>
                      </a:r>
                    </a:p>
                    <a:p>
                      <a:pPr marL="177800" indent="-177800">
                        <a:buFont typeface="+mj-lt"/>
                        <a:buAutoNum type="arabicParenR"/>
                      </a:pPr>
                      <a:r>
                        <a:rPr lang="es-US" sz="1200" b="0" baseline="0" noProof="0" dirty="0" smtClean="0">
                          <a:latin typeface="Tw Cen MT" pitchFamily="34" charset="0"/>
                        </a:rPr>
                        <a:t>Implementar al menos 50 protocolos médicos  de atención para las enfermedades de mayor prevalencia   </a:t>
                      </a:r>
                    </a:p>
                    <a:p>
                      <a:pPr marL="177800" indent="-177800">
                        <a:buFont typeface="+mj-lt"/>
                        <a:buAutoNum type="arabicParenR"/>
                      </a:pPr>
                      <a:r>
                        <a:rPr lang="es-US" sz="1200" b="0" baseline="0" noProof="0" dirty="0" smtClean="0">
                          <a:latin typeface="Tw Cen MT" pitchFamily="34" charset="0"/>
                        </a:rPr>
                        <a:t>Revisión anual del catálogo de prestaciones</a:t>
                      </a:r>
                    </a:p>
                    <a:p>
                      <a:pPr marL="0" indent="0">
                        <a:buFont typeface="+mj-lt"/>
                        <a:buNone/>
                      </a:pPr>
                      <a:r>
                        <a:rPr lang="es-US" sz="1200" b="0" baseline="0" noProof="0" dirty="0" smtClean="0">
                          <a:latin typeface="Tw Cen MT" pitchFamily="34" charset="0"/>
                        </a:rPr>
                        <a:t>8) Revisión anual del Per Cápita</a:t>
                      </a:r>
                      <a:endParaRPr lang="es-US" sz="1200" b="0" noProof="0" dirty="0" smtClean="0">
                        <a:latin typeface="Tw Cen MT" pitchFamily="34" charset="0"/>
                      </a:endParaRPr>
                    </a:p>
                  </a:txBody>
                  <a:tcPr marL="0" marR="0"/>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66467764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7" name="3 Marcador de contenido"/>
          <p:cNvGraphicFramePr>
            <a:graphicFrameLocks/>
          </p:cNvGraphicFramePr>
          <p:nvPr>
            <p:extLst>
              <p:ext uri="{D42A27DB-BD31-4B8C-83A1-F6EECF244321}">
                <p14:modId xmlns:p14="http://schemas.microsoft.com/office/powerpoint/2010/main" val="4157792463"/>
              </p:ext>
            </p:extLst>
          </p:nvPr>
        </p:nvGraphicFramePr>
        <p:xfrm>
          <a:off x="179515" y="1954378"/>
          <a:ext cx="8458199" cy="2463864"/>
        </p:xfrm>
        <a:graphic>
          <a:graphicData uri="http://schemas.openxmlformats.org/drawingml/2006/table">
            <a:tbl>
              <a:tblPr firstRow="1" bandRow="1">
                <a:tableStyleId>{BC89EF96-8CEA-46FF-86C4-4CE0E7609802}</a:tableStyleId>
              </a:tblPr>
              <a:tblGrid>
                <a:gridCol w="3276600"/>
                <a:gridCol w="1752600"/>
                <a:gridCol w="1905000"/>
                <a:gridCol w="1523999"/>
              </a:tblGrid>
              <a:tr h="0">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0">
                <a:tc>
                  <a:txBody>
                    <a:bodyPr/>
                    <a:lstStyle/>
                    <a:p>
                      <a:pPr algn="just">
                        <a:lnSpc>
                          <a:spcPct val="115000"/>
                        </a:lnSpc>
                        <a:spcAft>
                          <a:spcPts val="0"/>
                        </a:spcAft>
                      </a:pPr>
                      <a:r>
                        <a:rPr lang="es-DO" sz="1400" dirty="0" smtClean="0">
                          <a:effectLst/>
                          <a:latin typeface="Tw Cen MT" pitchFamily="34" charset="0"/>
                        </a:rPr>
                        <a:t>1. Eliminar el </a:t>
                      </a:r>
                      <a:r>
                        <a:rPr lang="es-DO" sz="1400" baseline="0" dirty="0" smtClean="0">
                          <a:effectLst/>
                          <a:latin typeface="Tw Cen MT" pitchFamily="34" charset="0"/>
                        </a:rPr>
                        <a:t>Régimen Contributivo Subsidiado  y  reasignación de la población en el régimen de financiamiento  acorde a su capacidad contributiva.</a:t>
                      </a:r>
                      <a:endParaRPr lang="es-DO" sz="1400" baseline="0" dirty="0" smtClean="0">
                        <a:effectLst/>
                        <a:latin typeface="Tw Cen MT" pitchFamily="34" charset="0"/>
                        <a:ea typeface="Times New Roman"/>
                        <a:cs typeface="Times New Roman"/>
                      </a:endParaRPr>
                    </a:p>
                  </a:txBody>
                  <a:tcPr/>
                </a:tc>
                <a:tc>
                  <a:txBody>
                    <a:bodyPr/>
                    <a:lstStyle/>
                    <a:p>
                      <a:pPr algn="ctr">
                        <a:lnSpc>
                          <a:spcPct val="115000"/>
                        </a:lnSpc>
                        <a:spcAft>
                          <a:spcPts val="1000"/>
                        </a:spcAft>
                      </a:pPr>
                      <a:r>
                        <a:rPr lang="es-DO" sz="1400" dirty="0">
                          <a:effectLst/>
                          <a:latin typeface="Tw Cen MT" pitchFamily="34" charset="0"/>
                        </a:rPr>
                        <a:t>1</a:t>
                      </a:r>
                      <a:r>
                        <a:rPr lang="es-DO" sz="1400" dirty="0" smtClean="0">
                          <a:effectLst/>
                          <a:latin typeface="Tw Cen MT" pitchFamily="34" charset="0"/>
                        </a:rPr>
                        <a:t>. </a:t>
                      </a:r>
                      <a:r>
                        <a:rPr lang="es-DO" sz="1400" dirty="0">
                          <a:effectLst/>
                          <a:latin typeface="Tw Cen MT" pitchFamily="34" charset="0"/>
                        </a:rPr>
                        <a:t>Modificación Ley 87-01.</a:t>
                      </a:r>
                      <a:endParaRPr lang="es-DO" sz="1400" dirty="0">
                        <a:effectLst/>
                        <a:latin typeface="Tw Cen MT" pitchFamily="34" charset="0"/>
                        <a:ea typeface="Times New Roman"/>
                        <a:cs typeface="Times New Roman"/>
                      </a:endParaRPr>
                    </a:p>
                  </a:txBody>
                  <a:tcPr/>
                </a:tc>
                <a:tc>
                  <a:txBody>
                    <a:bodyPr/>
                    <a:lstStyle/>
                    <a:p>
                      <a:pPr algn="ctr">
                        <a:lnSpc>
                          <a:spcPct val="115000"/>
                        </a:lnSpc>
                        <a:spcAft>
                          <a:spcPts val="1000"/>
                        </a:spcAft>
                      </a:pPr>
                      <a:r>
                        <a:rPr lang="es-DO" sz="1400" dirty="0" smtClean="0">
                          <a:effectLst/>
                          <a:latin typeface="Tw Cen MT" pitchFamily="34" charset="0"/>
                        </a:rPr>
                        <a:t>Congreso Nacional, </a:t>
                      </a:r>
                    </a:p>
                    <a:p>
                      <a:pPr algn="ctr">
                        <a:lnSpc>
                          <a:spcPct val="115000"/>
                        </a:lnSpc>
                        <a:spcAft>
                          <a:spcPts val="1000"/>
                        </a:spcAft>
                      </a:pPr>
                      <a:r>
                        <a:rPr lang="es-DO" sz="1400" dirty="0" smtClean="0">
                          <a:effectLst/>
                          <a:latin typeface="Tw Cen MT" pitchFamily="34" charset="0"/>
                        </a:rPr>
                        <a:t>Poder </a:t>
                      </a:r>
                      <a:r>
                        <a:rPr lang="es-DO" sz="1400" dirty="0">
                          <a:effectLst/>
                          <a:latin typeface="Tw Cen MT" pitchFamily="34" charset="0"/>
                        </a:rPr>
                        <a:t>Ejecutivo.</a:t>
                      </a:r>
                      <a:endParaRPr lang="es-DO" sz="1400" dirty="0">
                        <a:effectLst/>
                        <a:latin typeface="Tw Cen MT" pitchFamily="34" charset="0"/>
                        <a:ea typeface="Times New Roman"/>
                        <a:cs typeface="Times New Roman"/>
                      </a:endParaRPr>
                    </a:p>
                  </a:txBody>
                  <a:tcPr/>
                </a:tc>
                <a:tc>
                  <a:txBody>
                    <a:bodyPr/>
                    <a:lstStyle/>
                    <a:p>
                      <a:pPr algn="ctr">
                        <a:lnSpc>
                          <a:spcPct val="115000"/>
                        </a:lnSpc>
                        <a:spcAft>
                          <a:spcPts val="1000"/>
                        </a:spcAft>
                      </a:pPr>
                      <a:r>
                        <a:rPr lang="es-DO" sz="1400" dirty="0" smtClean="0">
                          <a:effectLst/>
                          <a:latin typeface="Tw Cen MT" pitchFamily="34" charset="0"/>
                        </a:rPr>
                        <a:t>1.1.1 </a:t>
                      </a:r>
                      <a:r>
                        <a:rPr lang="es-DO" sz="1400" baseline="0" dirty="0" smtClean="0">
                          <a:effectLst/>
                          <a:latin typeface="Tw Cen MT" pitchFamily="34" charset="0"/>
                        </a:rPr>
                        <a:t> ultimo trimestre 2016</a:t>
                      </a:r>
                      <a:endParaRPr lang="es-DO" sz="1400" dirty="0">
                        <a:effectLst/>
                        <a:latin typeface="Tw Cen MT" pitchFamily="34" charset="0"/>
                        <a:ea typeface="Times New Roman"/>
                        <a:cs typeface="Times New Roman"/>
                      </a:endParaRPr>
                    </a:p>
                  </a:txBody>
                  <a:tcPr/>
                </a:tc>
              </a:tr>
              <a:tr h="0">
                <a:tc>
                  <a:txBody>
                    <a:bodyPr/>
                    <a:lstStyle/>
                    <a:p>
                      <a:pPr algn="just">
                        <a:lnSpc>
                          <a:spcPct val="115000"/>
                        </a:lnSpc>
                        <a:spcAft>
                          <a:spcPts val="0"/>
                        </a:spcAft>
                      </a:pPr>
                      <a:r>
                        <a:rPr lang="es-DO" sz="1400" dirty="0" smtClean="0">
                          <a:effectLst/>
                          <a:latin typeface="Tw Cen MT" pitchFamily="34" charset="0"/>
                        </a:rPr>
                        <a:t>2.</a:t>
                      </a:r>
                      <a:r>
                        <a:rPr lang="es-DO" sz="1400" baseline="0" dirty="0" smtClean="0">
                          <a:effectLst/>
                          <a:latin typeface="Tw Cen MT" pitchFamily="34" charset="0"/>
                        </a:rPr>
                        <a:t> Convertir el subsidio de oferta a subsidio de Demanda para el régimen subsidiado según indica la Ley 87-01 </a:t>
                      </a:r>
                      <a:endParaRPr lang="es-DO" sz="1400" dirty="0">
                        <a:effectLst/>
                        <a:latin typeface="Tw Cen MT" pitchFamily="34" charset="0"/>
                        <a:ea typeface="Times New Roman"/>
                        <a:cs typeface="Times New Roman"/>
                      </a:endParaRPr>
                    </a:p>
                  </a:txBody>
                  <a:tcPr/>
                </a:tc>
                <a:tc>
                  <a:txBody>
                    <a:bodyPr/>
                    <a:lstStyle/>
                    <a:p>
                      <a:pPr algn="ctr">
                        <a:lnSpc>
                          <a:spcPct val="115000"/>
                        </a:lnSpc>
                        <a:spcAft>
                          <a:spcPts val="1000"/>
                        </a:spcAft>
                      </a:pPr>
                      <a:endParaRPr lang="es-DO" sz="1400" dirty="0">
                        <a:effectLst/>
                        <a:latin typeface="Tw Cen MT" pitchFamily="34" charset="0"/>
                        <a:ea typeface="Times New Roman"/>
                        <a:cs typeface="Times New Roman"/>
                      </a:endParaRPr>
                    </a:p>
                  </a:txBody>
                  <a:tcPr/>
                </a:tc>
                <a:tc>
                  <a:txBody>
                    <a:bodyPr/>
                    <a:lstStyle/>
                    <a:p>
                      <a:pPr algn="ctr">
                        <a:lnSpc>
                          <a:spcPct val="115000"/>
                        </a:lnSpc>
                        <a:spcAft>
                          <a:spcPts val="1000"/>
                        </a:spcAft>
                      </a:pPr>
                      <a:r>
                        <a:rPr lang="es-DO" sz="1400" dirty="0">
                          <a:effectLst/>
                          <a:latin typeface="Tw Cen MT" pitchFamily="34" charset="0"/>
                        </a:rPr>
                        <a:t>1.2.1 </a:t>
                      </a:r>
                      <a:r>
                        <a:rPr lang="es-DO" sz="1400" dirty="0" smtClean="0">
                          <a:effectLst/>
                          <a:latin typeface="Tw Cen MT" pitchFamily="34" charset="0"/>
                        </a:rPr>
                        <a:t> </a:t>
                      </a:r>
                      <a:r>
                        <a:rPr lang="es-DO" sz="1400" dirty="0">
                          <a:effectLst/>
                          <a:latin typeface="Tw Cen MT" pitchFamily="34" charset="0"/>
                        </a:rPr>
                        <a:t>Poder Ejecutivo</a:t>
                      </a:r>
                      <a:endParaRPr lang="es-DO" sz="1400" dirty="0">
                        <a:effectLst/>
                        <a:latin typeface="Tw Cen MT" pitchFamily="34" charset="0"/>
                        <a:ea typeface="Times New Roman"/>
                        <a:cs typeface="Times New Roman"/>
                      </a:endParaRPr>
                    </a:p>
                  </a:txBody>
                  <a:tcPr/>
                </a:tc>
                <a:tc>
                  <a:txBody>
                    <a:bodyPr/>
                    <a:lstStyle/>
                    <a:p>
                      <a:pPr algn="ctr">
                        <a:lnSpc>
                          <a:spcPct val="115000"/>
                        </a:lnSpc>
                        <a:spcAft>
                          <a:spcPts val="1000"/>
                        </a:spcAft>
                      </a:pPr>
                      <a:r>
                        <a:rPr lang="es-DO" sz="1400" dirty="0" smtClean="0">
                          <a:effectLst/>
                          <a:latin typeface="Tw Cen MT" pitchFamily="34" charset="0"/>
                        </a:rPr>
                        <a:t>1.2.1 2017</a:t>
                      </a:r>
                      <a:endParaRPr lang="es-DO" sz="1400" dirty="0">
                        <a:effectLst/>
                        <a:latin typeface="Tw Cen MT" pitchFamily="34" charset="0"/>
                        <a:ea typeface="Times New Roman"/>
                        <a:cs typeface="Times New Roman"/>
                      </a:endParaRPr>
                    </a:p>
                  </a:txBody>
                  <a:tcPr/>
                </a:tc>
              </a:tr>
            </a:tbl>
          </a:graphicData>
        </a:graphic>
      </p:graphicFrame>
      <p:sp>
        <p:nvSpPr>
          <p:cNvPr id="8" name="TextBox 7"/>
          <p:cNvSpPr txBox="1"/>
          <p:nvPr/>
        </p:nvSpPr>
        <p:spPr>
          <a:xfrm>
            <a:off x="107507" y="1556792"/>
            <a:ext cx="2590581" cy="369332"/>
          </a:xfrm>
          <a:prstGeom prst="rect">
            <a:avLst/>
          </a:prstGeom>
          <a:noFill/>
        </p:spPr>
        <p:txBody>
          <a:bodyPr wrap="none" rtlCol="0">
            <a:spAutoFit/>
          </a:bodyPr>
          <a:lstStyle/>
          <a:p>
            <a:r>
              <a:rPr lang="en-US" b="1" i="1" dirty="0" err="1" smtClean="0">
                <a:solidFill>
                  <a:prstClr val="black"/>
                </a:solidFill>
                <a:latin typeface="Tw Cen MT" pitchFamily="34" charset="0"/>
              </a:rPr>
              <a:t>Penetración</a:t>
            </a:r>
            <a:r>
              <a:rPr lang="en-US" b="1" i="1" dirty="0" smtClean="0">
                <a:solidFill>
                  <a:prstClr val="black"/>
                </a:solidFill>
                <a:latin typeface="Tw Cen MT" pitchFamily="34" charset="0"/>
              </a:rPr>
              <a:t>/ </a:t>
            </a:r>
            <a:r>
              <a:rPr lang="en-US" b="1" i="1" dirty="0" err="1" smtClean="0">
                <a:solidFill>
                  <a:prstClr val="black"/>
                </a:solidFill>
                <a:latin typeface="Tw Cen MT" pitchFamily="34" charset="0"/>
              </a:rPr>
              <a:t>Universalidad</a:t>
            </a:r>
            <a:r>
              <a:rPr lang="en-US" b="1" i="1" dirty="0" smtClean="0">
                <a:solidFill>
                  <a:prstClr val="black"/>
                </a:solidFill>
                <a:latin typeface="Tw Cen MT" pitchFamily="34" charset="0"/>
              </a:rPr>
              <a:t> </a:t>
            </a:r>
            <a:endParaRPr lang="en-US" b="1" i="1" dirty="0">
              <a:solidFill>
                <a:prstClr val="black"/>
              </a:solidFill>
              <a:latin typeface="Tw Cen MT" pitchFamily="34" charset="0"/>
            </a:endParaRPr>
          </a:p>
        </p:txBody>
      </p:sp>
    </p:spTree>
    <p:extLst>
      <p:ext uri="{BB962C8B-B14F-4D97-AF65-F5344CB8AC3E}">
        <p14:creationId xmlns:p14="http://schemas.microsoft.com/office/powerpoint/2010/main" val="210050475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7" name="3 Marcador de contenido"/>
          <p:cNvGraphicFramePr>
            <a:graphicFrameLocks/>
          </p:cNvGraphicFramePr>
          <p:nvPr>
            <p:extLst>
              <p:ext uri="{D42A27DB-BD31-4B8C-83A1-F6EECF244321}">
                <p14:modId xmlns:p14="http://schemas.microsoft.com/office/powerpoint/2010/main" val="3979361167"/>
              </p:ext>
            </p:extLst>
          </p:nvPr>
        </p:nvGraphicFramePr>
        <p:xfrm>
          <a:off x="179515" y="1954378"/>
          <a:ext cx="8458199" cy="5238624"/>
        </p:xfrm>
        <a:graphic>
          <a:graphicData uri="http://schemas.openxmlformats.org/drawingml/2006/table">
            <a:tbl>
              <a:tblPr firstRow="1" bandRow="1">
                <a:tableStyleId>{BC89EF96-8CEA-46FF-86C4-4CE0E7609802}</a:tableStyleId>
              </a:tblPr>
              <a:tblGrid>
                <a:gridCol w="3276600"/>
                <a:gridCol w="1752600"/>
                <a:gridCol w="1905000"/>
                <a:gridCol w="1523999"/>
              </a:tblGrid>
              <a:tr h="0">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0">
                <a:tc>
                  <a:txBody>
                    <a:bodyPr/>
                    <a:lstStyle/>
                    <a:p>
                      <a:pPr algn="just">
                        <a:lnSpc>
                          <a:spcPct val="115000"/>
                        </a:lnSpc>
                        <a:spcAft>
                          <a:spcPts val="0"/>
                        </a:spcAft>
                      </a:pPr>
                      <a:r>
                        <a:rPr lang="es-DO" sz="1400" dirty="0" smtClean="0">
                          <a:effectLst/>
                          <a:latin typeface="Tw Cen MT" pitchFamily="34" charset="0"/>
                          <a:ea typeface="Times New Roman"/>
                          <a:cs typeface="Times New Roman"/>
                        </a:rPr>
                        <a:t>1. Incentivar</a:t>
                      </a:r>
                      <a:r>
                        <a:rPr lang="es-DO" sz="1400" baseline="0" dirty="0" smtClean="0">
                          <a:effectLst/>
                          <a:latin typeface="Tw Cen MT" pitchFamily="34" charset="0"/>
                          <a:ea typeface="Times New Roman"/>
                          <a:cs typeface="Times New Roman"/>
                        </a:rPr>
                        <a:t> inversión privada en el Modelo de Atención Primaria mediante : </a:t>
                      </a:r>
                    </a:p>
                    <a:p>
                      <a:pPr marL="171450" indent="-171450" algn="just">
                        <a:lnSpc>
                          <a:spcPct val="115000"/>
                        </a:lnSpc>
                        <a:spcAft>
                          <a:spcPts val="0"/>
                        </a:spcAft>
                        <a:buFont typeface="Arial"/>
                        <a:buChar char="•"/>
                      </a:pPr>
                      <a:r>
                        <a:rPr lang="es-DO" sz="1400" baseline="0" dirty="0" smtClean="0">
                          <a:effectLst/>
                          <a:latin typeface="Tw Cen MT" pitchFamily="34" charset="0"/>
                          <a:ea typeface="Times New Roman"/>
                          <a:cs typeface="Times New Roman"/>
                        </a:rPr>
                        <a:t>Eliminar la resolución del Consejo que abre el acceso a los médicos especialistas de manera directa </a:t>
                      </a:r>
                    </a:p>
                    <a:p>
                      <a:pPr marL="171450" indent="-171450" algn="just">
                        <a:lnSpc>
                          <a:spcPct val="115000"/>
                        </a:lnSpc>
                        <a:spcAft>
                          <a:spcPts val="0"/>
                        </a:spcAft>
                        <a:buFont typeface="Arial"/>
                        <a:buChar char="•"/>
                      </a:pPr>
                      <a:r>
                        <a:rPr lang="es-DO" sz="1400" baseline="0" dirty="0" smtClean="0">
                          <a:effectLst/>
                          <a:latin typeface="Tw Cen MT" pitchFamily="34" charset="0"/>
                          <a:ea typeface="Times New Roman"/>
                          <a:cs typeface="Times New Roman"/>
                        </a:rPr>
                        <a:t>Programa de incentivo y garantia  para inversionistas en este sector de atención primaria</a:t>
                      </a:r>
                    </a:p>
                  </a:txBody>
                  <a:tcPr/>
                </a:tc>
                <a:tc>
                  <a:txBody>
                    <a:bodyPr/>
                    <a:lstStyle/>
                    <a:p>
                      <a:pPr algn="ctr">
                        <a:lnSpc>
                          <a:spcPct val="115000"/>
                        </a:lnSpc>
                        <a:spcAft>
                          <a:spcPts val="1000"/>
                        </a:spcAft>
                      </a:pPr>
                      <a:r>
                        <a:rPr lang="es-DO" sz="1400" dirty="0">
                          <a:solidFill>
                            <a:schemeClr val="tx1"/>
                          </a:solidFill>
                          <a:effectLst/>
                          <a:latin typeface="Tw Cen MT" pitchFamily="34" charset="0"/>
                          <a:ea typeface="Times New Roman"/>
                          <a:cs typeface="Times New Roman"/>
                        </a:rPr>
                        <a:t>1</a:t>
                      </a:r>
                      <a:r>
                        <a:rPr lang="es-DO" sz="1400" dirty="0" smtClean="0">
                          <a:solidFill>
                            <a:schemeClr val="tx1"/>
                          </a:solidFill>
                          <a:effectLst/>
                          <a:latin typeface="Tw Cen MT" pitchFamily="34" charset="0"/>
                          <a:ea typeface="Times New Roman"/>
                          <a:cs typeface="Times New Roman"/>
                        </a:rPr>
                        <a:t>. Derogación de la</a:t>
                      </a:r>
                      <a:r>
                        <a:rPr lang="es-DO" sz="1400" baseline="0" dirty="0" smtClean="0">
                          <a:solidFill>
                            <a:schemeClr val="tx1"/>
                          </a:solidFill>
                          <a:effectLst/>
                          <a:latin typeface="Tw Cen MT" pitchFamily="34" charset="0"/>
                          <a:ea typeface="Times New Roman"/>
                          <a:cs typeface="Times New Roman"/>
                        </a:rPr>
                        <a:t> resolución administrativa No.122-2007 de SISALRIL.</a:t>
                      </a:r>
                      <a:endParaRPr lang="es-DO" sz="1400" dirty="0">
                        <a:solidFill>
                          <a:schemeClr val="tx1"/>
                        </a:solidFill>
                        <a:effectLst/>
                        <a:latin typeface="Tw Cen MT" pitchFamily="34" charset="0"/>
                        <a:ea typeface="Times New Roman"/>
                        <a:cs typeface="Times New Roman"/>
                      </a:endParaRPr>
                    </a:p>
                  </a:txBody>
                  <a:tcPr/>
                </a:tc>
                <a:tc>
                  <a:txBody>
                    <a:bodyPr/>
                    <a:lstStyle/>
                    <a:p>
                      <a:pPr algn="ctr">
                        <a:lnSpc>
                          <a:spcPct val="115000"/>
                        </a:lnSpc>
                        <a:spcAft>
                          <a:spcPts val="1000"/>
                        </a:spcAft>
                      </a:pPr>
                      <a:r>
                        <a:rPr lang="es-DO" sz="1400" dirty="0" smtClean="0">
                          <a:effectLst/>
                          <a:latin typeface="Tw Cen MT" pitchFamily="34" charset="0"/>
                          <a:ea typeface="Times New Roman"/>
                          <a:cs typeface="Times New Roman"/>
                        </a:rPr>
                        <a:t>1.CNSS, SISALRIL</a:t>
                      </a:r>
                      <a:endParaRPr lang="es-DO" sz="1400" dirty="0">
                        <a:effectLst/>
                        <a:latin typeface="Tw Cen MT" pitchFamily="34" charset="0"/>
                        <a:ea typeface="Times New Roman"/>
                        <a:cs typeface="Times New Roman"/>
                      </a:endParaRPr>
                    </a:p>
                  </a:txBody>
                  <a:tcPr/>
                </a:tc>
                <a:tc>
                  <a:txBody>
                    <a:bodyPr/>
                    <a:lstStyle/>
                    <a:p>
                      <a:pPr algn="ctr">
                        <a:lnSpc>
                          <a:spcPct val="115000"/>
                        </a:lnSpc>
                        <a:spcAft>
                          <a:spcPts val="1000"/>
                        </a:spcAft>
                      </a:pPr>
                      <a:r>
                        <a:rPr lang="es-DO" sz="1400" dirty="0" smtClean="0">
                          <a:effectLst/>
                          <a:latin typeface="Tw Cen MT" pitchFamily="34" charset="0"/>
                          <a:ea typeface="Times New Roman"/>
                          <a:cs typeface="Times New Roman"/>
                        </a:rPr>
                        <a:t>1.1.1 segundo semestre</a:t>
                      </a:r>
                      <a:r>
                        <a:rPr lang="es-DO" sz="1400" baseline="0" dirty="0" smtClean="0">
                          <a:effectLst/>
                          <a:latin typeface="Tw Cen MT" pitchFamily="34" charset="0"/>
                          <a:ea typeface="Times New Roman"/>
                          <a:cs typeface="Times New Roman"/>
                        </a:rPr>
                        <a:t> 2016</a:t>
                      </a:r>
                      <a:endParaRPr lang="es-DO" sz="1400" dirty="0">
                        <a:effectLst/>
                        <a:latin typeface="Tw Cen MT" pitchFamily="34" charset="0"/>
                        <a:ea typeface="Times New Roman"/>
                        <a:cs typeface="Times New Roman"/>
                      </a:endParaRPr>
                    </a:p>
                  </a:txBody>
                  <a:tcPr/>
                </a:tc>
              </a:tr>
              <a:tr h="0">
                <a:tc>
                  <a:txBody>
                    <a:bodyPr/>
                    <a:lstStyle/>
                    <a:p>
                      <a:pPr algn="just">
                        <a:lnSpc>
                          <a:spcPct val="115000"/>
                        </a:lnSpc>
                        <a:spcAft>
                          <a:spcPts val="0"/>
                        </a:spcAft>
                      </a:pPr>
                      <a:r>
                        <a:rPr lang="es-DO" sz="1400" dirty="0" smtClean="0">
                          <a:effectLst/>
                          <a:latin typeface="Tw Cen MT" pitchFamily="34" charset="0"/>
                          <a:ea typeface="Times New Roman"/>
                          <a:cs typeface="Times New Roman"/>
                        </a:rPr>
                        <a:t>2.</a:t>
                      </a:r>
                      <a:r>
                        <a:rPr lang="es-DO" sz="1400" baseline="0" dirty="0" smtClean="0">
                          <a:effectLst/>
                          <a:latin typeface="Tw Cen MT" pitchFamily="34" charset="0"/>
                          <a:ea typeface="Times New Roman"/>
                          <a:cs typeface="Times New Roman"/>
                        </a:rPr>
                        <a:t> Implementar el modelo de atención primaria a nivel nacional en un plan gradual.</a:t>
                      </a:r>
                      <a:endParaRPr lang="es-DO" sz="1400" dirty="0">
                        <a:effectLst/>
                        <a:latin typeface="Tw Cen MT" pitchFamily="34" charset="0"/>
                        <a:ea typeface="Times New Roman"/>
                        <a:cs typeface="Times New Roman"/>
                      </a:endParaRPr>
                    </a:p>
                  </a:txBody>
                  <a:tcPr/>
                </a:tc>
                <a:tc>
                  <a:txBody>
                    <a:bodyPr/>
                    <a:lstStyle/>
                    <a:p>
                      <a:pPr algn="ctr">
                        <a:lnSpc>
                          <a:spcPct val="115000"/>
                        </a:lnSpc>
                        <a:spcAft>
                          <a:spcPts val="1000"/>
                        </a:spcAft>
                      </a:pPr>
                      <a:r>
                        <a:rPr lang="en-US" sz="1400" dirty="0" err="1" smtClean="0">
                          <a:effectLst/>
                          <a:latin typeface="Tw Cen MT" pitchFamily="34" charset="0"/>
                          <a:ea typeface="Times New Roman"/>
                          <a:cs typeface="Times New Roman"/>
                        </a:rPr>
                        <a:t>Lograr</a:t>
                      </a:r>
                      <a:r>
                        <a:rPr lang="en-US" sz="1400" dirty="0" smtClean="0">
                          <a:effectLst/>
                          <a:latin typeface="Tw Cen MT" pitchFamily="34" charset="0"/>
                          <a:ea typeface="Times New Roman"/>
                          <a:cs typeface="Times New Roman"/>
                        </a:rPr>
                        <a:t> que el 100% de la </a:t>
                      </a:r>
                      <a:r>
                        <a:rPr lang="en-US" sz="1400" dirty="0" err="1" smtClean="0">
                          <a:effectLst/>
                          <a:latin typeface="Tw Cen MT" pitchFamily="34" charset="0"/>
                          <a:ea typeface="Times New Roman"/>
                          <a:cs typeface="Times New Roman"/>
                        </a:rPr>
                        <a:t>población</a:t>
                      </a:r>
                      <a:r>
                        <a:rPr lang="en-US" sz="1400" dirty="0" smtClean="0">
                          <a:effectLst/>
                          <a:latin typeface="Tw Cen MT" pitchFamily="34" charset="0"/>
                          <a:ea typeface="Times New Roman"/>
                          <a:cs typeface="Times New Roman"/>
                        </a:rPr>
                        <a:t> </a:t>
                      </a:r>
                      <a:r>
                        <a:rPr lang="en-US" sz="1400" dirty="0" err="1" smtClean="0">
                          <a:effectLst/>
                          <a:latin typeface="Tw Cen MT" pitchFamily="34" charset="0"/>
                          <a:ea typeface="Times New Roman"/>
                          <a:cs typeface="Times New Roman"/>
                        </a:rPr>
                        <a:t>asegurada</a:t>
                      </a:r>
                      <a:r>
                        <a:rPr lang="en-US" sz="1400" baseline="0" dirty="0" smtClean="0">
                          <a:effectLst/>
                          <a:latin typeface="Tw Cen MT" pitchFamily="34" charset="0"/>
                          <a:ea typeface="Times New Roman"/>
                          <a:cs typeface="Times New Roman"/>
                        </a:rPr>
                        <a:t> </a:t>
                      </a:r>
                      <a:r>
                        <a:rPr lang="en-US" sz="1400" baseline="0" dirty="0" err="1" smtClean="0">
                          <a:effectLst/>
                          <a:latin typeface="Tw Cen MT" pitchFamily="34" charset="0"/>
                          <a:ea typeface="Times New Roman"/>
                          <a:cs typeface="Times New Roman"/>
                        </a:rPr>
                        <a:t>este</a:t>
                      </a:r>
                      <a:r>
                        <a:rPr lang="en-US" sz="1400" baseline="0" dirty="0" smtClean="0">
                          <a:effectLst/>
                          <a:latin typeface="Tw Cen MT" pitchFamily="34" charset="0"/>
                          <a:ea typeface="Times New Roman"/>
                          <a:cs typeface="Times New Roman"/>
                        </a:rPr>
                        <a:t> </a:t>
                      </a:r>
                      <a:r>
                        <a:rPr lang="en-US" sz="1400" dirty="0" smtClean="0">
                          <a:effectLst/>
                          <a:latin typeface="Tw Cen MT" pitchFamily="34" charset="0"/>
                          <a:ea typeface="Times New Roman"/>
                          <a:cs typeface="Times New Roman"/>
                        </a:rPr>
                        <a:t>  </a:t>
                      </a:r>
                      <a:r>
                        <a:rPr lang="en-US" sz="1400" dirty="0" err="1" smtClean="0">
                          <a:effectLst/>
                          <a:latin typeface="Tw Cen MT" pitchFamily="34" charset="0"/>
                          <a:ea typeface="Times New Roman"/>
                          <a:cs typeface="Times New Roman"/>
                        </a:rPr>
                        <a:t>asignada</a:t>
                      </a:r>
                      <a:r>
                        <a:rPr lang="en-US" sz="1400" dirty="0" smtClean="0">
                          <a:effectLst/>
                          <a:latin typeface="Tw Cen MT" pitchFamily="34" charset="0"/>
                          <a:ea typeface="Times New Roman"/>
                          <a:cs typeface="Times New Roman"/>
                        </a:rPr>
                        <a:t> a  un </a:t>
                      </a:r>
                      <a:r>
                        <a:rPr lang="en-US" sz="1400" dirty="0" err="1" smtClean="0">
                          <a:effectLst/>
                          <a:latin typeface="Tw Cen MT" pitchFamily="34" charset="0"/>
                          <a:ea typeface="Times New Roman"/>
                          <a:cs typeface="Times New Roman"/>
                        </a:rPr>
                        <a:t>centros</a:t>
                      </a:r>
                      <a:r>
                        <a:rPr lang="en-US" sz="1400" baseline="0" dirty="0" smtClean="0">
                          <a:effectLst/>
                          <a:latin typeface="Tw Cen MT" pitchFamily="34" charset="0"/>
                          <a:ea typeface="Times New Roman"/>
                          <a:cs typeface="Times New Roman"/>
                        </a:rPr>
                        <a:t> de </a:t>
                      </a:r>
                      <a:r>
                        <a:rPr lang="en-US" sz="1400" baseline="0" dirty="0" err="1" smtClean="0">
                          <a:effectLst/>
                          <a:latin typeface="Tw Cen MT" pitchFamily="34" charset="0"/>
                          <a:ea typeface="Times New Roman"/>
                          <a:cs typeface="Times New Roman"/>
                        </a:rPr>
                        <a:t>atención</a:t>
                      </a:r>
                      <a:r>
                        <a:rPr lang="en-US" sz="1400" baseline="0" dirty="0" smtClean="0">
                          <a:effectLst/>
                          <a:latin typeface="Tw Cen MT" pitchFamily="34" charset="0"/>
                          <a:ea typeface="Times New Roman"/>
                          <a:cs typeface="Times New Roman"/>
                        </a:rPr>
                        <a:t> </a:t>
                      </a:r>
                      <a:r>
                        <a:rPr lang="en-US" sz="1400" baseline="0" dirty="0" err="1" smtClean="0">
                          <a:effectLst/>
                          <a:latin typeface="Tw Cen MT" pitchFamily="34" charset="0"/>
                          <a:ea typeface="Times New Roman"/>
                          <a:cs typeface="Times New Roman"/>
                        </a:rPr>
                        <a:t>primaria</a:t>
                      </a:r>
                      <a:r>
                        <a:rPr lang="en-US" sz="1400" baseline="0" dirty="0" smtClean="0">
                          <a:effectLst/>
                          <a:latin typeface="Tw Cen MT" pitchFamily="34" charset="0"/>
                          <a:ea typeface="Times New Roman"/>
                          <a:cs typeface="Times New Roman"/>
                        </a:rPr>
                        <a:t> </a:t>
                      </a:r>
                      <a:r>
                        <a:rPr lang="en-US" sz="1400" dirty="0" err="1" smtClean="0">
                          <a:effectLst/>
                          <a:latin typeface="Tw Cen MT" pitchFamily="34" charset="0"/>
                          <a:ea typeface="Times New Roman"/>
                          <a:cs typeface="Times New Roman"/>
                        </a:rPr>
                        <a:t>en</a:t>
                      </a:r>
                      <a:r>
                        <a:rPr lang="en-US" sz="1400" dirty="0" smtClean="0">
                          <a:effectLst/>
                          <a:latin typeface="Tw Cen MT" pitchFamily="34" charset="0"/>
                          <a:ea typeface="Times New Roman"/>
                          <a:cs typeface="Times New Roman"/>
                        </a:rPr>
                        <a:t> dos </a:t>
                      </a:r>
                      <a:r>
                        <a:rPr lang="en-US" sz="1400" dirty="0" err="1" smtClean="0">
                          <a:effectLst/>
                          <a:latin typeface="Tw Cen MT" pitchFamily="34" charset="0"/>
                          <a:ea typeface="Times New Roman"/>
                          <a:cs typeface="Times New Roman"/>
                        </a:rPr>
                        <a:t>años</a:t>
                      </a:r>
                      <a:endParaRPr lang="es-DO" sz="1400" dirty="0">
                        <a:effectLst/>
                        <a:latin typeface="Tw Cen MT" pitchFamily="34" charset="0"/>
                        <a:ea typeface="Times New Roman"/>
                        <a:cs typeface="Times New Roman"/>
                      </a:endParaRPr>
                    </a:p>
                  </a:txBody>
                  <a:tcPr/>
                </a:tc>
                <a:tc>
                  <a:txBody>
                    <a:bodyPr/>
                    <a:lstStyle/>
                    <a:p>
                      <a:pPr algn="ctr">
                        <a:lnSpc>
                          <a:spcPct val="115000"/>
                        </a:lnSpc>
                        <a:spcAft>
                          <a:spcPts val="1000"/>
                        </a:spcAft>
                      </a:pPr>
                      <a:r>
                        <a:rPr lang="es-DO" sz="1400" dirty="0">
                          <a:effectLst/>
                          <a:latin typeface="Tw Cen MT" pitchFamily="34" charset="0"/>
                          <a:ea typeface="Times New Roman"/>
                          <a:cs typeface="Times New Roman"/>
                        </a:rPr>
                        <a:t>1.2.1 </a:t>
                      </a:r>
                      <a:r>
                        <a:rPr lang="es-DO" sz="1400" dirty="0" smtClean="0">
                          <a:effectLst/>
                          <a:latin typeface="Tw Cen MT" pitchFamily="34" charset="0"/>
                          <a:ea typeface="Times New Roman"/>
                          <a:cs typeface="Times New Roman"/>
                        </a:rPr>
                        <a:t>CNSS</a:t>
                      </a:r>
                      <a:endParaRPr lang="es-DO" sz="1400" dirty="0">
                        <a:effectLst/>
                        <a:latin typeface="Tw Cen MT" pitchFamily="34" charset="0"/>
                        <a:ea typeface="Times New Roman"/>
                        <a:cs typeface="Times New Roman"/>
                      </a:endParaRPr>
                    </a:p>
                  </a:txBody>
                  <a:tcPr/>
                </a:tc>
                <a:tc>
                  <a:txBody>
                    <a:bodyPr/>
                    <a:lstStyle/>
                    <a:p>
                      <a:pPr algn="ctr">
                        <a:lnSpc>
                          <a:spcPct val="115000"/>
                        </a:lnSpc>
                        <a:spcAft>
                          <a:spcPts val="1000"/>
                        </a:spcAft>
                      </a:pPr>
                      <a:r>
                        <a:rPr lang="es-DO" sz="1400" dirty="0" smtClean="0">
                          <a:effectLst/>
                          <a:latin typeface="Tw Cen MT" pitchFamily="34" charset="0"/>
                          <a:ea typeface="Times New Roman"/>
                          <a:cs typeface="Times New Roman"/>
                        </a:rPr>
                        <a:t>1.2.1 segundo semestre 2016</a:t>
                      </a:r>
                      <a:endParaRPr lang="es-DO" sz="1400" dirty="0">
                        <a:effectLst/>
                        <a:latin typeface="Tw Cen MT" pitchFamily="34" charset="0"/>
                        <a:ea typeface="Times New Roman"/>
                        <a:cs typeface="Times New Roman"/>
                      </a:endParaRPr>
                    </a:p>
                  </a:txBody>
                  <a:tcPr/>
                </a:tc>
              </a:tr>
              <a:tr h="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DO" sz="1400" dirty="0" smtClean="0">
                          <a:effectLst/>
                          <a:latin typeface="Tw Cen MT" pitchFamily="34" charset="0"/>
                          <a:ea typeface="Times New Roman"/>
                          <a:cs typeface="Times New Roman"/>
                        </a:rPr>
                        <a:t>3. Asegurar </a:t>
                      </a:r>
                      <a:r>
                        <a:rPr lang="es-DO" sz="1400" baseline="0" dirty="0" smtClean="0">
                          <a:effectLst/>
                          <a:latin typeface="Tw Cen MT" pitchFamily="34" charset="0"/>
                          <a:ea typeface="Times New Roman"/>
                          <a:cs typeface="Times New Roman"/>
                        </a:rPr>
                        <a:t>el cumplimiento de los programas de vacunación nacional de la población del regimen contributivo dentro de la atención primaria</a:t>
                      </a:r>
                    </a:p>
                  </a:txBody>
                  <a:tcPr/>
                </a:tc>
                <a:tc>
                  <a:txBody>
                    <a:bodyPr/>
                    <a:lstStyle/>
                    <a:p>
                      <a:pPr algn="ctr">
                        <a:lnSpc>
                          <a:spcPct val="115000"/>
                        </a:lnSpc>
                        <a:spcAft>
                          <a:spcPts val="1000"/>
                        </a:spcAft>
                      </a:pPr>
                      <a:r>
                        <a:rPr lang="en-US" sz="1400" dirty="0" err="1" smtClean="0">
                          <a:effectLst/>
                          <a:latin typeface="Tw Cen MT" pitchFamily="34" charset="0"/>
                          <a:ea typeface="Times New Roman"/>
                          <a:cs typeface="Times New Roman"/>
                        </a:rPr>
                        <a:t>Población</a:t>
                      </a:r>
                      <a:r>
                        <a:rPr lang="en-US" sz="1400" baseline="0" dirty="0" smtClean="0">
                          <a:effectLst/>
                          <a:latin typeface="Tw Cen MT" pitchFamily="34" charset="0"/>
                          <a:ea typeface="Times New Roman"/>
                          <a:cs typeface="Times New Roman"/>
                        </a:rPr>
                        <a:t> </a:t>
                      </a:r>
                      <a:r>
                        <a:rPr lang="en-US" sz="1400" baseline="0" dirty="0" err="1" smtClean="0">
                          <a:effectLst/>
                          <a:latin typeface="Tw Cen MT" pitchFamily="34" charset="0"/>
                          <a:ea typeface="Times New Roman"/>
                          <a:cs typeface="Times New Roman"/>
                        </a:rPr>
                        <a:t>vacunada</a:t>
                      </a:r>
                      <a:r>
                        <a:rPr lang="en-US" sz="1400" baseline="0" dirty="0" smtClean="0">
                          <a:effectLst/>
                          <a:latin typeface="Tw Cen MT" pitchFamily="34" charset="0"/>
                          <a:ea typeface="Times New Roman"/>
                          <a:cs typeface="Times New Roman"/>
                        </a:rPr>
                        <a:t> entre la </a:t>
                      </a:r>
                      <a:r>
                        <a:rPr lang="en-US" sz="1400" baseline="0" dirty="0" err="1" smtClean="0">
                          <a:effectLst/>
                          <a:latin typeface="Tw Cen MT" pitchFamily="34" charset="0"/>
                          <a:ea typeface="Times New Roman"/>
                          <a:cs typeface="Times New Roman"/>
                        </a:rPr>
                        <a:t>población</a:t>
                      </a:r>
                      <a:r>
                        <a:rPr lang="en-US" sz="1400" baseline="0" dirty="0" smtClean="0">
                          <a:effectLst/>
                          <a:latin typeface="Tw Cen MT" pitchFamily="34" charset="0"/>
                          <a:ea typeface="Times New Roman"/>
                          <a:cs typeface="Times New Roman"/>
                        </a:rPr>
                        <a:t> total. </a:t>
                      </a:r>
                      <a:endParaRPr lang="es-DO" sz="1400" dirty="0">
                        <a:effectLst/>
                        <a:latin typeface="Tw Cen MT" pitchFamily="34" charset="0"/>
                        <a:ea typeface="Times New Roman"/>
                        <a:cs typeface="Times New Roman"/>
                      </a:endParaRPr>
                    </a:p>
                  </a:txBody>
                  <a:tcPr/>
                </a:tc>
                <a:tc>
                  <a:txBody>
                    <a:bodyPr/>
                    <a:lstStyle/>
                    <a:p>
                      <a:pPr algn="ctr">
                        <a:lnSpc>
                          <a:spcPct val="115000"/>
                        </a:lnSpc>
                        <a:spcAft>
                          <a:spcPts val="1000"/>
                        </a:spcAft>
                      </a:pPr>
                      <a:endParaRPr lang="es-DO" sz="1400" dirty="0">
                        <a:effectLst/>
                        <a:latin typeface="Tw Cen MT" pitchFamily="34" charset="0"/>
                        <a:ea typeface="Times New Roman"/>
                        <a:cs typeface="Times New Roman"/>
                      </a:endParaRPr>
                    </a:p>
                  </a:txBody>
                  <a:tcPr/>
                </a:tc>
                <a:tc>
                  <a:txBody>
                    <a:bodyPr/>
                    <a:lstStyle/>
                    <a:p>
                      <a:pPr algn="ctr">
                        <a:lnSpc>
                          <a:spcPct val="115000"/>
                        </a:lnSpc>
                        <a:spcAft>
                          <a:spcPts val="1000"/>
                        </a:spcAft>
                      </a:pPr>
                      <a:endParaRPr lang="es-DO" sz="1400" dirty="0">
                        <a:effectLst/>
                        <a:latin typeface="Tw Cen MT" pitchFamily="34" charset="0"/>
                        <a:ea typeface="Times New Roman"/>
                        <a:cs typeface="Times New Roman"/>
                      </a:endParaRPr>
                    </a:p>
                  </a:txBody>
                  <a:tcPr/>
                </a:tc>
              </a:tr>
            </a:tbl>
          </a:graphicData>
        </a:graphic>
      </p:graphicFrame>
      <p:sp>
        <p:nvSpPr>
          <p:cNvPr id="8" name="TextBox 7"/>
          <p:cNvSpPr txBox="1"/>
          <p:nvPr/>
        </p:nvSpPr>
        <p:spPr>
          <a:xfrm>
            <a:off x="107507" y="1556792"/>
            <a:ext cx="4997650" cy="369332"/>
          </a:xfrm>
          <a:prstGeom prst="rect">
            <a:avLst/>
          </a:prstGeom>
          <a:noFill/>
        </p:spPr>
        <p:txBody>
          <a:bodyPr wrap="none" rtlCol="0">
            <a:spAutoFit/>
          </a:bodyPr>
          <a:lstStyle/>
          <a:p>
            <a:r>
              <a:rPr lang="es-ES" b="1" i="1" dirty="0">
                <a:solidFill>
                  <a:prstClr val="black"/>
                </a:solidFill>
                <a:latin typeface="Tw Cen MT" pitchFamily="34" charset="0"/>
              </a:rPr>
              <a:t>Población atendida  en  modelos de Atención primaria </a:t>
            </a:r>
          </a:p>
        </p:txBody>
      </p:sp>
    </p:spTree>
    <p:extLst>
      <p:ext uri="{BB962C8B-B14F-4D97-AF65-F5344CB8AC3E}">
        <p14:creationId xmlns:p14="http://schemas.microsoft.com/office/powerpoint/2010/main" val="395796829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9" name="3 Marcador de contenido"/>
          <p:cNvGraphicFramePr>
            <a:graphicFrameLocks/>
          </p:cNvGraphicFramePr>
          <p:nvPr>
            <p:extLst>
              <p:ext uri="{D42A27DB-BD31-4B8C-83A1-F6EECF244321}">
                <p14:modId xmlns:p14="http://schemas.microsoft.com/office/powerpoint/2010/main" val="960245590"/>
              </p:ext>
            </p:extLst>
          </p:nvPr>
        </p:nvGraphicFramePr>
        <p:xfrm>
          <a:off x="179515" y="1946148"/>
          <a:ext cx="8458199" cy="1406652"/>
        </p:xfrm>
        <a:graphic>
          <a:graphicData uri="http://schemas.openxmlformats.org/drawingml/2006/table">
            <a:tbl>
              <a:tblPr firstRow="1" bandRow="1">
                <a:tableStyleId>{BC89EF96-8CEA-46FF-86C4-4CE0E7609802}</a:tableStyleId>
              </a:tblPr>
              <a:tblGrid>
                <a:gridCol w="3276600"/>
                <a:gridCol w="1752600"/>
                <a:gridCol w="1905000"/>
                <a:gridCol w="1523999"/>
              </a:tblGrid>
              <a:tr h="0">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0">
                <a:tc>
                  <a:txBody>
                    <a:bodyPr/>
                    <a:lstStyle/>
                    <a:p>
                      <a:pPr algn="just">
                        <a:lnSpc>
                          <a:spcPct val="115000"/>
                        </a:lnSpc>
                        <a:spcAft>
                          <a:spcPts val="0"/>
                        </a:spcAft>
                      </a:pPr>
                      <a:r>
                        <a:rPr lang="es-DO" sz="1400" dirty="0" smtClean="0">
                          <a:effectLst/>
                          <a:latin typeface="Tw Cen MT" pitchFamily="34" charset="0"/>
                          <a:ea typeface="Times New Roman"/>
                          <a:cs typeface="Times New Roman"/>
                        </a:rPr>
                        <a:t>1.Asegurar con el cambio del rol de MISPAS, </a:t>
                      </a:r>
                      <a:r>
                        <a:rPr lang="es-DO" sz="1400" baseline="0" dirty="0" smtClean="0">
                          <a:effectLst/>
                          <a:latin typeface="Tw Cen MT" pitchFamily="34" charset="0"/>
                          <a:ea typeface="Times New Roman"/>
                          <a:cs typeface="Times New Roman"/>
                        </a:rPr>
                        <a:t>el cumplimiento de los programas de vacunación nacional de la población</a:t>
                      </a:r>
                    </a:p>
                  </a:txBody>
                  <a:tcPr/>
                </a:tc>
                <a:tc>
                  <a:txBody>
                    <a:bodyPr/>
                    <a:lstStyle/>
                    <a:p>
                      <a:pPr algn="ctr">
                        <a:lnSpc>
                          <a:spcPct val="115000"/>
                        </a:lnSpc>
                        <a:spcAft>
                          <a:spcPts val="1000"/>
                        </a:spcAft>
                      </a:pPr>
                      <a:r>
                        <a:rPr lang="es-DO" sz="1400" dirty="0">
                          <a:effectLst/>
                          <a:latin typeface="Tw Cen MT" pitchFamily="34" charset="0"/>
                          <a:ea typeface="Times New Roman"/>
                          <a:cs typeface="Times New Roman"/>
                        </a:rPr>
                        <a:t>1</a:t>
                      </a:r>
                      <a:r>
                        <a:rPr lang="es-DO" sz="1400" dirty="0" smtClean="0">
                          <a:effectLst/>
                          <a:latin typeface="Tw Cen MT" pitchFamily="34" charset="0"/>
                          <a:ea typeface="Times New Roman"/>
                          <a:cs typeface="Times New Roman"/>
                        </a:rPr>
                        <a:t>. </a:t>
                      </a:r>
                      <a:r>
                        <a:rPr lang="es-DO" sz="1400" dirty="0">
                          <a:effectLst/>
                          <a:latin typeface="Tw Cen MT" pitchFamily="34" charset="0"/>
                          <a:ea typeface="Times New Roman"/>
                          <a:cs typeface="Times New Roman"/>
                        </a:rPr>
                        <a:t>Modificación Ley 87-01.</a:t>
                      </a:r>
                    </a:p>
                  </a:txBody>
                  <a:tcPr/>
                </a:tc>
                <a:tc>
                  <a:txBody>
                    <a:bodyPr/>
                    <a:lstStyle/>
                    <a:p>
                      <a:pPr algn="ctr">
                        <a:lnSpc>
                          <a:spcPct val="115000"/>
                        </a:lnSpc>
                        <a:spcAft>
                          <a:spcPts val="1000"/>
                        </a:spcAft>
                      </a:pPr>
                      <a:r>
                        <a:rPr lang="es-DO" sz="1400" dirty="0" smtClean="0">
                          <a:effectLst/>
                          <a:latin typeface="Tw Cen MT" pitchFamily="34" charset="0"/>
                          <a:ea typeface="Times New Roman"/>
                          <a:cs typeface="Times New Roman"/>
                        </a:rPr>
                        <a:t>1. MSP</a:t>
                      </a:r>
                      <a:endParaRPr lang="es-DO" sz="1400" dirty="0">
                        <a:effectLst/>
                        <a:latin typeface="Tw Cen MT" pitchFamily="34" charset="0"/>
                        <a:ea typeface="Times New Roman"/>
                        <a:cs typeface="Times New Roman"/>
                      </a:endParaRPr>
                    </a:p>
                  </a:txBody>
                  <a:tcPr/>
                </a:tc>
                <a:tc>
                  <a:txBody>
                    <a:bodyPr/>
                    <a:lstStyle/>
                    <a:p>
                      <a:pPr algn="ctr">
                        <a:lnSpc>
                          <a:spcPct val="115000"/>
                        </a:lnSpc>
                        <a:spcAft>
                          <a:spcPts val="1000"/>
                        </a:spcAft>
                      </a:pPr>
                      <a:r>
                        <a:rPr lang="es-DO" sz="1400" dirty="0">
                          <a:effectLst/>
                          <a:latin typeface="Tw Cen MT" pitchFamily="34" charset="0"/>
                          <a:ea typeface="Times New Roman"/>
                          <a:cs typeface="Times New Roman"/>
                        </a:rPr>
                        <a:t>1.1.1 Inmediata</a:t>
                      </a:r>
                    </a:p>
                  </a:txBody>
                  <a:tcPr/>
                </a:tc>
              </a:tr>
            </a:tbl>
          </a:graphicData>
        </a:graphic>
      </p:graphicFrame>
      <p:sp>
        <p:nvSpPr>
          <p:cNvPr id="10" name="TextBox 9"/>
          <p:cNvSpPr txBox="1"/>
          <p:nvPr/>
        </p:nvSpPr>
        <p:spPr>
          <a:xfrm>
            <a:off x="107507" y="1548562"/>
            <a:ext cx="7035387" cy="369332"/>
          </a:xfrm>
          <a:prstGeom prst="rect">
            <a:avLst/>
          </a:prstGeom>
          <a:noFill/>
        </p:spPr>
        <p:txBody>
          <a:bodyPr wrap="none" rtlCol="0">
            <a:spAutoFit/>
          </a:bodyPr>
          <a:lstStyle/>
          <a:p>
            <a:r>
              <a:rPr lang="es-ES" b="1" i="1" dirty="0">
                <a:solidFill>
                  <a:prstClr val="black"/>
                </a:solidFill>
                <a:latin typeface="Tw Cen MT" pitchFamily="34" charset="0"/>
              </a:rPr>
              <a:t>Garantizar cobertura del 95% de vacunación del programa PAI en los 4 años</a:t>
            </a:r>
          </a:p>
        </p:txBody>
      </p:sp>
    </p:spTree>
    <p:extLst>
      <p:ext uri="{BB962C8B-B14F-4D97-AF65-F5344CB8AC3E}">
        <p14:creationId xmlns:p14="http://schemas.microsoft.com/office/powerpoint/2010/main" val="407295283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9" name="3 Marcador de contenido"/>
          <p:cNvGraphicFramePr>
            <a:graphicFrameLocks/>
          </p:cNvGraphicFramePr>
          <p:nvPr>
            <p:extLst>
              <p:ext uri="{D42A27DB-BD31-4B8C-83A1-F6EECF244321}">
                <p14:modId xmlns:p14="http://schemas.microsoft.com/office/powerpoint/2010/main" val="3424811805"/>
              </p:ext>
            </p:extLst>
          </p:nvPr>
        </p:nvGraphicFramePr>
        <p:xfrm>
          <a:off x="189152" y="1921586"/>
          <a:ext cx="8458199" cy="2800668"/>
        </p:xfrm>
        <a:graphic>
          <a:graphicData uri="http://schemas.openxmlformats.org/drawingml/2006/table">
            <a:tbl>
              <a:tblPr firstRow="1" bandRow="1">
                <a:tableStyleId>{BC89EF96-8CEA-46FF-86C4-4CE0E7609802}</a:tableStyleId>
              </a:tblPr>
              <a:tblGrid>
                <a:gridCol w="3276600"/>
                <a:gridCol w="1752600"/>
                <a:gridCol w="1905000"/>
                <a:gridCol w="1523999"/>
              </a:tblGrid>
              <a:tr h="0">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0">
                <a:tc>
                  <a:txBody>
                    <a:bodyPr/>
                    <a:lstStyle/>
                    <a:p>
                      <a:pPr marL="0" indent="0" algn="just">
                        <a:lnSpc>
                          <a:spcPct val="115000"/>
                        </a:lnSpc>
                        <a:spcAft>
                          <a:spcPts val="0"/>
                        </a:spcAft>
                        <a:buFont typeface="Arial"/>
                        <a:buNone/>
                      </a:pPr>
                      <a:r>
                        <a:rPr lang="es-DO" sz="1400" baseline="0" dirty="0" smtClean="0">
                          <a:effectLst/>
                          <a:latin typeface="Tw Cen MT" pitchFamily="34" charset="0"/>
                          <a:ea typeface="Times New Roman"/>
                          <a:cs typeface="Times New Roman"/>
                        </a:rPr>
                        <a:t>1. Implementar protocolos que reduzcan los partos por cesáreas innecesarios que pongan en riesgo la vida de la embarazada</a:t>
                      </a:r>
                    </a:p>
                  </a:txBody>
                  <a:tcPr/>
                </a:tc>
                <a:tc>
                  <a:txBody>
                    <a:bodyPr/>
                    <a:lstStyle/>
                    <a:p>
                      <a:pPr algn="just">
                        <a:lnSpc>
                          <a:spcPct val="115000"/>
                        </a:lnSpc>
                        <a:spcAft>
                          <a:spcPts val="1000"/>
                        </a:spcAft>
                      </a:pPr>
                      <a:r>
                        <a:rPr lang="es-DO" sz="1400" dirty="0" smtClean="0">
                          <a:effectLst/>
                          <a:latin typeface="Tw Cen MT" pitchFamily="34" charset="0"/>
                          <a:ea typeface="Times New Roman"/>
                          <a:cs typeface="Times New Roman"/>
                        </a:rPr>
                        <a:t>1. Alcanzar el promedio de la región.</a:t>
                      </a:r>
                      <a:endParaRPr lang="es-DO" sz="1400" dirty="0">
                        <a:effectLst/>
                        <a:latin typeface="Tw Cen MT" pitchFamily="34" charset="0"/>
                        <a:ea typeface="Times New Roman"/>
                        <a:cs typeface="Times New Roman"/>
                      </a:endParaRPr>
                    </a:p>
                  </a:txBody>
                  <a:tcPr/>
                </a:tc>
                <a:tc>
                  <a:txBody>
                    <a:bodyPr/>
                    <a:lstStyle/>
                    <a:p>
                      <a:pPr algn="just">
                        <a:lnSpc>
                          <a:spcPct val="115000"/>
                        </a:lnSpc>
                        <a:spcAft>
                          <a:spcPts val="1000"/>
                        </a:spcAft>
                      </a:pPr>
                      <a:r>
                        <a:rPr lang="es-DO" sz="1400" dirty="0" smtClean="0">
                          <a:effectLst/>
                          <a:latin typeface="Tw Cen MT" pitchFamily="34" charset="0"/>
                          <a:ea typeface="Times New Roman"/>
                          <a:cs typeface="Times New Roman"/>
                        </a:rPr>
                        <a:t>1.CNSS,, </a:t>
                      </a:r>
                      <a:r>
                        <a:rPr lang="es-DO" sz="1400" dirty="0">
                          <a:effectLst/>
                          <a:latin typeface="Tw Cen MT" pitchFamily="34" charset="0"/>
                          <a:ea typeface="Times New Roman"/>
                          <a:cs typeface="Times New Roman"/>
                        </a:rPr>
                        <a:t>SISALRIL, </a:t>
                      </a:r>
                      <a:r>
                        <a:rPr lang="es-DO" sz="1400" dirty="0" smtClean="0">
                          <a:effectLst/>
                          <a:latin typeface="Tw Cen MT" pitchFamily="34" charset="0"/>
                          <a:ea typeface="Times New Roman"/>
                          <a:cs typeface="Times New Roman"/>
                        </a:rPr>
                        <a:t>MSP</a:t>
                      </a:r>
                      <a:endParaRPr lang="es-DO" sz="1400" dirty="0">
                        <a:effectLst/>
                        <a:latin typeface="Tw Cen MT" pitchFamily="34" charset="0"/>
                        <a:ea typeface="Times New Roman"/>
                        <a:cs typeface="Times New Roman"/>
                      </a:endParaRPr>
                    </a:p>
                  </a:txBody>
                  <a:tcPr/>
                </a:tc>
                <a:tc>
                  <a:txBody>
                    <a:bodyPr/>
                    <a:lstStyle/>
                    <a:p>
                      <a:pPr>
                        <a:lnSpc>
                          <a:spcPct val="115000"/>
                        </a:lnSpc>
                        <a:spcAft>
                          <a:spcPts val="1000"/>
                        </a:spcAft>
                      </a:pPr>
                      <a:r>
                        <a:rPr lang="es-DO" sz="1400" dirty="0">
                          <a:effectLst/>
                          <a:latin typeface="Tw Cen MT" pitchFamily="34" charset="0"/>
                          <a:ea typeface="Times New Roman"/>
                          <a:cs typeface="Times New Roman"/>
                        </a:rPr>
                        <a:t>1.1.1 Inmediata</a:t>
                      </a:r>
                    </a:p>
                  </a:txBody>
                  <a:tcPr/>
                </a:tc>
              </a:tr>
              <a:tr h="0">
                <a:tc>
                  <a:txBody>
                    <a:bodyPr/>
                    <a:lstStyle/>
                    <a:p>
                      <a:pPr algn="just">
                        <a:lnSpc>
                          <a:spcPct val="115000"/>
                        </a:lnSpc>
                        <a:spcAft>
                          <a:spcPts val="0"/>
                        </a:spcAft>
                      </a:pPr>
                      <a:r>
                        <a:rPr lang="es-DO" sz="1400" baseline="0" dirty="0" smtClean="0">
                          <a:effectLst/>
                          <a:latin typeface="Tw Cen MT" pitchFamily="34" charset="0"/>
                          <a:ea typeface="Times New Roman"/>
                          <a:cs typeface="Times New Roman"/>
                        </a:rPr>
                        <a:t>2.Desarrollar programas de concientización en la población para la juventud sobre los riesgos de embarazo en menores</a:t>
                      </a:r>
                    </a:p>
                  </a:txBody>
                  <a:tcPr/>
                </a:tc>
                <a:tc>
                  <a:txBody>
                    <a:bodyPr/>
                    <a:lstStyle/>
                    <a:p>
                      <a:pPr algn="just">
                        <a:lnSpc>
                          <a:spcPct val="115000"/>
                        </a:lnSpc>
                        <a:spcAft>
                          <a:spcPts val="1000"/>
                        </a:spcAft>
                      </a:pPr>
                      <a:endParaRPr lang="es-DO" sz="1400" dirty="0">
                        <a:effectLst/>
                        <a:latin typeface="Tw Cen MT" pitchFamily="34" charset="0"/>
                        <a:ea typeface="Times New Roman"/>
                        <a:cs typeface="Times New Roman"/>
                      </a:endParaRPr>
                    </a:p>
                  </a:txBody>
                  <a:tcPr/>
                </a:tc>
                <a:tc>
                  <a:txBody>
                    <a:bodyPr/>
                    <a:lstStyle/>
                    <a:p>
                      <a:pPr algn="just">
                        <a:lnSpc>
                          <a:spcPct val="115000"/>
                        </a:lnSpc>
                        <a:spcAft>
                          <a:spcPts val="1000"/>
                        </a:spcAft>
                      </a:pPr>
                      <a:endParaRPr lang="es-DO" sz="1400" dirty="0">
                        <a:effectLst/>
                        <a:latin typeface="Tw Cen MT" pitchFamily="34" charset="0"/>
                        <a:ea typeface="Times New Roman"/>
                        <a:cs typeface="Times New Roman"/>
                      </a:endParaRPr>
                    </a:p>
                  </a:txBody>
                  <a:tcPr/>
                </a:tc>
                <a:tc>
                  <a:txBody>
                    <a:bodyPr/>
                    <a:lstStyle/>
                    <a:p>
                      <a:pPr>
                        <a:lnSpc>
                          <a:spcPct val="115000"/>
                        </a:lnSpc>
                        <a:spcAft>
                          <a:spcPts val="1000"/>
                        </a:spcAft>
                      </a:pPr>
                      <a:endParaRPr lang="es-DO" sz="1400" dirty="0">
                        <a:effectLst/>
                        <a:latin typeface="Tw Cen MT" pitchFamily="34" charset="0"/>
                        <a:ea typeface="Times New Roman"/>
                        <a:cs typeface="Times New Roman"/>
                      </a:endParaRPr>
                    </a:p>
                  </a:txBody>
                  <a:tcPr/>
                </a:tc>
              </a:tr>
              <a:tr h="0">
                <a:tc>
                  <a:txBody>
                    <a:bodyPr/>
                    <a:lstStyle/>
                    <a:p>
                      <a:pPr algn="just">
                        <a:lnSpc>
                          <a:spcPct val="115000"/>
                        </a:lnSpc>
                        <a:spcAft>
                          <a:spcPts val="0"/>
                        </a:spcAft>
                      </a:pPr>
                      <a:endParaRPr lang="es-DO" sz="1400" baseline="0" dirty="0" smtClean="0">
                        <a:effectLst/>
                        <a:latin typeface="Tw Cen MT" pitchFamily="34" charset="0"/>
                        <a:ea typeface="Times New Roman"/>
                        <a:cs typeface="Times New Roman"/>
                      </a:endParaRPr>
                    </a:p>
                  </a:txBody>
                  <a:tcPr/>
                </a:tc>
                <a:tc>
                  <a:txBody>
                    <a:bodyPr/>
                    <a:lstStyle/>
                    <a:p>
                      <a:pPr algn="just">
                        <a:lnSpc>
                          <a:spcPct val="115000"/>
                        </a:lnSpc>
                        <a:spcAft>
                          <a:spcPts val="1000"/>
                        </a:spcAft>
                      </a:pPr>
                      <a:endParaRPr lang="es-DO" sz="1400" dirty="0">
                        <a:effectLst/>
                        <a:latin typeface="Tw Cen MT" pitchFamily="34" charset="0"/>
                        <a:ea typeface="Times New Roman"/>
                        <a:cs typeface="Times New Roman"/>
                      </a:endParaRPr>
                    </a:p>
                  </a:txBody>
                  <a:tcPr/>
                </a:tc>
                <a:tc>
                  <a:txBody>
                    <a:bodyPr/>
                    <a:lstStyle/>
                    <a:p>
                      <a:pPr algn="just">
                        <a:lnSpc>
                          <a:spcPct val="115000"/>
                        </a:lnSpc>
                        <a:spcAft>
                          <a:spcPts val="1000"/>
                        </a:spcAft>
                      </a:pPr>
                      <a:endParaRPr lang="es-DO" sz="1400" dirty="0">
                        <a:effectLst/>
                        <a:latin typeface="Tw Cen MT" pitchFamily="34" charset="0"/>
                        <a:ea typeface="Times New Roman"/>
                        <a:cs typeface="Times New Roman"/>
                      </a:endParaRPr>
                    </a:p>
                  </a:txBody>
                  <a:tcPr/>
                </a:tc>
                <a:tc>
                  <a:txBody>
                    <a:bodyPr/>
                    <a:lstStyle/>
                    <a:p>
                      <a:pPr>
                        <a:lnSpc>
                          <a:spcPct val="115000"/>
                        </a:lnSpc>
                        <a:spcAft>
                          <a:spcPts val="1000"/>
                        </a:spcAft>
                      </a:pPr>
                      <a:endParaRPr lang="es-DO" sz="1400" dirty="0">
                        <a:effectLst/>
                        <a:latin typeface="Tw Cen MT" pitchFamily="34" charset="0"/>
                        <a:ea typeface="Times New Roman"/>
                        <a:cs typeface="Times New Roman"/>
                      </a:endParaRPr>
                    </a:p>
                  </a:txBody>
                  <a:tcPr/>
                </a:tc>
              </a:tr>
            </a:tbl>
          </a:graphicData>
        </a:graphic>
      </p:graphicFrame>
      <p:sp>
        <p:nvSpPr>
          <p:cNvPr id="10" name="TextBox 9"/>
          <p:cNvSpPr txBox="1"/>
          <p:nvPr/>
        </p:nvSpPr>
        <p:spPr>
          <a:xfrm>
            <a:off x="117144" y="1524000"/>
            <a:ext cx="5641288" cy="369332"/>
          </a:xfrm>
          <a:prstGeom prst="rect">
            <a:avLst/>
          </a:prstGeom>
          <a:noFill/>
        </p:spPr>
        <p:txBody>
          <a:bodyPr wrap="none" rtlCol="0">
            <a:spAutoFit/>
          </a:bodyPr>
          <a:lstStyle/>
          <a:p>
            <a:r>
              <a:rPr lang="es-ES" b="1" i="1" dirty="0">
                <a:solidFill>
                  <a:prstClr val="black"/>
                </a:solidFill>
                <a:latin typeface="Tw Cen MT" pitchFamily="34" charset="0"/>
              </a:rPr>
              <a:t>Reducir la mortalidad materna e infantil en un 25% en 4 años</a:t>
            </a:r>
          </a:p>
        </p:txBody>
      </p:sp>
    </p:spTree>
    <p:extLst>
      <p:ext uri="{BB962C8B-B14F-4D97-AF65-F5344CB8AC3E}">
        <p14:creationId xmlns:p14="http://schemas.microsoft.com/office/powerpoint/2010/main" val="192456235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0" y="1670812"/>
            <a:ext cx="9144000" cy="3358388"/>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endParaRPr>
          </a:p>
        </p:txBody>
      </p:sp>
      <p:sp>
        <p:nvSpPr>
          <p:cNvPr id="5" name="Rectangle 14"/>
          <p:cNvSpPr>
            <a:spLocks noChangeArrowheads="1"/>
          </p:cNvSpPr>
          <p:nvPr/>
        </p:nvSpPr>
        <p:spPr bwMode="auto">
          <a:xfrm>
            <a:off x="0" y="2976987"/>
            <a:ext cx="913945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DO" sz="5400" b="1" dirty="0" smtClean="0">
                <a:solidFill>
                  <a:schemeClr val="bg1"/>
                </a:solidFill>
                <a:ea typeface="Times New Roman" pitchFamily="18" charset="0"/>
                <a:cs typeface="Times New Roman" pitchFamily="18" charset="0"/>
              </a:rPr>
              <a:t>Antecedentes y Metodología</a:t>
            </a:r>
            <a:endParaRPr lang="es-ES" sz="3200" b="1" dirty="0" smtClean="0">
              <a:solidFill>
                <a:schemeClr val="bg1"/>
              </a:solidFill>
              <a:ea typeface="Times New Roman" pitchFamily="18" charset="0"/>
              <a:cs typeface="Times New Roman" pitchFamily="18" charset="0"/>
            </a:endParaRPr>
          </a:p>
        </p:txBody>
      </p:sp>
      <p:pic>
        <p:nvPicPr>
          <p:cNvPr id="6"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593988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9" name="3 Marcador de contenido"/>
          <p:cNvGraphicFramePr>
            <a:graphicFrameLocks/>
          </p:cNvGraphicFramePr>
          <p:nvPr>
            <p:extLst>
              <p:ext uri="{D42A27DB-BD31-4B8C-83A1-F6EECF244321}">
                <p14:modId xmlns:p14="http://schemas.microsoft.com/office/powerpoint/2010/main" val="2027221117"/>
              </p:ext>
            </p:extLst>
          </p:nvPr>
        </p:nvGraphicFramePr>
        <p:xfrm>
          <a:off x="189152" y="1464386"/>
          <a:ext cx="8458199" cy="3432747"/>
        </p:xfrm>
        <a:graphic>
          <a:graphicData uri="http://schemas.openxmlformats.org/drawingml/2006/table">
            <a:tbl>
              <a:tblPr firstRow="1" bandRow="1">
                <a:tableStyleId>{BC89EF96-8CEA-46FF-86C4-4CE0E7609802}</a:tableStyleId>
              </a:tblPr>
              <a:tblGrid>
                <a:gridCol w="3276600"/>
                <a:gridCol w="1752600"/>
                <a:gridCol w="1905000"/>
                <a:gridCol w="1523999"/>
              </a:tblGrid>
              <a:tr h="0">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0">
                <a:tc>
                  <a:txBody>
                    <a:bodyPr/>
                    <a:lstStyle/>
                    <a:p>
                      <a:pPr algn="just">
                        <a:lnSpc>
                          <a:spcPct val="115000"/>
                        </a:lnSpc>
                        <a:spcAft>
                          <a:spcPts val="0"/>
                        </a:spcAft>
                      </a:pPr>
                      <a:r>
                        <a:rPr lang="es-DO" sz="1400" dirty="0" smtClean="0">
                          <a:effectLst/>
                          <a:latin typeface="Tw Cen MT" pitchFamily="34" charset="0"/>
                          <a:ea typeface="Times New Roman"/>
                          <a:cs typeface="Times New Roman"/>
                        </a:rPr>
                        <a:t>1.Otorgar</a:t>
                      </a:r>
                      <a:r>
                        <a:rPr lang="es-DO" sz="1400" baseline="0" dirty="0" smtClean="0">
                          <a:effectLst/>
                          <a:latin typeface="Tw Cen MT" pitchFamily="34" charset="0"/>
                          <a:ea typeface="Times New Roman"/>
                          <a:cs typeface="Times New Roman"/>
                        </a:rPr>
                        <a:t> personeria jurídica a la TSS</a:t>
                      </a:r>
                    </a:p>
                  </a:txBody>
                  <a:tcPr/>
                </a:tc>
                <a:tc>
                  <a:txBody>
                    <a:bodyPr/>
                    <a:lstStyle/>
                    <a:p>
                      <a:pPr algn="just">
                        <a:lnSpc>
                          <a:spcPct val="115000"/>
                        </a:lnSpc>
                        <a:spcAft>
                          <a:spcPts val="1000"/>
                        </a:spcAft>
                      </a:pPr>
                      <a:r>
                        <a:rPr lang="es-DO" sz="1400" dirty="0">
                          <a:effectLst/>
                          <a:latin typeface="Tw Cen MT" pitchFamily="34" charset="0"/>
                          <a:ea typeface="Times New Roman"/>
                          <a:cs typeface="Times New Roman"/>
                        </a:rPr>
                        <a:t>1</a:t>
                      </a:r>
                      <a:r>
                        <a:rPr lang="es-DO" sz="1400" dirty="0" smtClean="0">
                          <a:effectLst/>
                          <a:latin typeface="Tw Cen MT" pitchFamily="34" charset="0"/>
                          <a:ea typeface="Times New Roman"/>
                          <a:cs typeface="Times New Roman"/>
                        </a:rPr>
                        <a:t>. </a:t>
                      </a:r>
                      <a:r>
                        <a:rPr lang="es-DO" sz="1400" dirty="0">
                          <a:effectLst/>
                          <a:latin typeface="Tw Cen MT" pitchFamily="34" charset="0"/>
                          <a:ea typeface="Times New Roman"/>
                          <a:cs typeface="Times New Roman"/>
                        </a:rPr>
                        <a:t>Modificación Ley 87-01.</a:t>
                      </a:r>
                    </a:p>
                  </a:txBody>
                  <a:tcPr/>
                </a:tc>
                <a:tc>
                  <a:txBody>
                    <a:bodyPr/>
                    <a:lstStyle/>
                    <a:p>
                      <a:pPr algn="just">
                        <a:lnSpc>
                          <a:spcPct val="115000"/>
                        </a:lnSpc>
                        <a:spcAft>
                          <a:spcPts val="1000"/>
                        </a:spcAft>
                      </a:pPr>
                      <a:r>
                        <a:rPr lang="es-DO" sz="1400" dirty="0" smtClean="0">
                          <a:effectLst/>
                          <a:latin typeface="Tw Cen MT" pitchFamily="34" charset="0"/>
                          <a:ea typeface="Times New Roman"/>
                          <a:cs typeface="Times New Roman"/>
                        </a:rPr>
                        <a:t>Congreso </a:t>
                      </a:r>
                      <a:r>
                        <a:rPr lang="es-DO" sz="1400" dirty="0">
                          <a:effectLst/>
                          <a:latin typeface="Tw Cen MT" pitchFamily="34" charset="0"/>
                          <a:ea typeface="Times New Roman"/>
                          <a:cs typeface="Times New Roman"/>
                        </a:rPr>
                        <a:t>Nacional, Poder Ejecutivo.</a:t>
                      </a:r>
                    </a:p>
                  </a:txBody>
                  <a:tcPr/>
                </a:tc>
                <a:tc>
                  <a:txBody>
                    <a:bodyPr/>
                    <a:lstStyle/>
                    <a:p>
                      <a:pPr>
                        <a:lnSpc>
                          <a:spcPct val="115000"/>
                        </a:lnSpc>
                        <a:spcAft>
                          <a:spcPts val="1000"/>
                        </a:spcAft>
                      </a:pPr>
                      <a:r>
                        <a:rPr lang="es-DO" sz="1400" dirty="0">
                          <a:effectLst/>
                          <a:latin typeface="Tw Cen MT" pitchFamily="34" charset="0"/>
                          <a:ea typeface="Times New Roman"/>
                          <a:cs typeface="Times New Roman"/>
                        </a:rPr>
                        <a:t>1.1.1 Inmediata</a:t>
                      </a:r>
                    </a:p>
                  </a:txBody>
                  <a:tcPr/>
                </a:tc>
              </a:tr>
              <a:tr h="0">
                <a:tc>
                  <a:txBody>
                    <a:bodyPr/>
                    <a:lstStyle/>
                    <a:p>
                      <a:pPr algn="just">
                        <a:lnSpc>
                          <a:spcPct val="115000"/>
                        </a:lnSpc>
                        <a:spcAft>
                          <a:spcPts val="0"/>
                        </a:spcAft>
                      </a:pPr>
                      <a:r>
                        <a:rPr lang="es-DO" sz="1400" baseline="0" dirty="0" smtClean="0">
                          <a:effectLst/>
                          <a:latin typeface="Tw Cen MT" pitchFamily="34" charset="0"/>
                          <a:ea typeface="Times New Roman"/>
                          <a:cs typeface="Times New Roman"/>
                        </a:rPr>
                        <a:t>2. Unificar el reporte de nómina mensual de la TSS con el de pago de impuesto para el pago de ISR</a:t>
                      </a:r>
                    </a:p>
                  </a:txBody>
                  <a:tcPr/>
                </a:tc>
                <a:tc>
                  <a:txBody>
                    <a:bodyPr/>
                    <a:lstStyle/>
                    <a:p>
                      <a:pPr algn="just">
                        <a:lnSpc>
                          <a:spcPct val="115000"/>
                        </a:lnSpc>
                        <a:spcAft>
                          <a:spcPts val="1000"/>
                        </a:spcAft>
                      </a:pPr>
                      <a:endParaRPr lang="es-DO" sz="1400" dirty="0">
                        <a:effectLst/>
                        <a:latin typeface="Tw Cen MT" pitchFamily="34" charset="0"/>
                        <a:ea typeface="Times New Roman"/>
                        <a:cs typeface="Times New Roman"/>
                      </a:endParaRPr>
                    </a:p>
                  </a:txBody>
                  <a:tcPr/>
                </a:tc>
                <a:tc>
                  <a:txBody>
                    <a:bodyPr/>
                    <a:lstStyle/>
                    <a:p>
                      <a:pPr algn="just">
                        <a:lnSpc>
                          <a:spcPct val="115000"/>
                        </a:lnSpc>
                        <a:spcAft>
                          <a:spcPts val="1000"/>
                        </a:spcAft>
                      </a:pPr>
                      <a:endParaRPr lang="es-DO" sz="1400" dirty="0">
                        <a:effectLst/>
                        <a:latin typeface="Tw Cen MT" pitchFamily="34" charset="0"/>
                        <a:ea typeface="Times New Roman"/>
                        <a:cs typeface="Times New Roman"/>
                      </a:endParaRPr>
                    </a:p>
                  </a:txBody>
                  <a:tcPr/>
                </a:tc>
                <a:tc>
                  <a:txBody>
                    <a:bodyPr/>
                    <a:lstStyle/>
                    <a:p>
                      <a:pPr>
                        <a:lnSpc>
                          <a:spcPct val="115000"/>
                        </a:lnSpc>
                        <a:spcAft>
                          <a:spcPts val="1000"/>
                        </a:spcAft>
                      </a:pPr>
                      <a:endParaRPr lang="es-DO" sz="1400" dirty="0">
                        <a:effectLst/>
                        <a:latin typeface="Tw Cen MT" pitchFamily="34" charset="0"/>
                        <a:ea typeface="Times New Roman"/>
                        <a:cs typeface="Times New Roman"/>
                      </a:endParaRPr>
                    </a:p>
                  </a:txBody>
                  <a:tcPr/>
                </a:tc>
              </a:tr>
              <a:tr h="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DO" sz="1300" baseline="0" dirty="0" smtClean="0">
                          <a:solidFill>
                            <a:schemeClr val="tx1"/>
                          </a:solidFill>
                          <a:effectLst/>
                          <a:latin typeface="Tw Cen MT" pitchFamily="34" charset="0"/>
                          <a:ea typeface="Times New Roman"/>
                          <a:cs typeface="Times New Roman"/>
                        </a:rPr>
                        <a:t>3. Eliminar la posibilidad de cotizar al sistema con salario inferior al salario mínimo establecido para cada sector considerando una solución para los trabajadores que un periodo mensual no llegan a completar un salario mínimo de su sector.  </a:t>
                      </a:r>
                    </a:p>
                  </a:txBody>
                  <a:tcPr/>
                </a:tc>
                <a:tc>
                  <a:txBody>
                    <a:bodyPr/>
                    <a:lstStyle/>
                    <a:p>
                      <a:pPr algn="just">
                        <a:lnSpc>
                          <a:spcPct val="115000"/>
                        </a:lnSpc>
                        <a:spcAft>
                          <a:spcPts val="1000"/>
                        </a:spcAft>
                      </a:pPr>
                      <a:endParaRPr lang="es-DO" sz="1400" dirty="0">
                        <a:effectLst/>
                        <a:latin typeface="Tw Cen MT" pitchFamily="34" charset="0"/>
                        <a:ea typeface="Times New Roman"/>
                        <a:cs typeface="Times New Roman"/>
                      </a:endParaRPr>
                    </a:p>
                  </a:txBody>
                  <a:tcPr/>
                </a:tc>
                <a:tc>
                  <a:txBody>
                    <a:bodyPr/>
                    <a:lstStyle/>
                    <a:p>
                      <a:pPr algn="just">
                        <a:lnSpc>
                          <a:spcPct val="115000"/>
                        </a:lnSpc>
                        <a:spcAft>
                          <a:spcPts val="1000"/>
                        </a:spcAft>
                      </a:pPr>
                      <a:endParaRPr lang="es-DO" sz="1400" dirty="0">
                        <a:effectLst/>
                        <a:latin typeface="Tw Cen MT" pitchFamily="34" charset="0"/>
                        <a:ea typeface="Times New Roman"/>
                        <a:cs typeface="Times New Roman"/>
                      </a:endParaRPr>
                    </a:p>
                  </a:txBody>
                  <a:tcPr/>
                </a:tc>
                <a:tc>
                  <a:txBody>
                    <a:bodyPr/>
                    <a:lstStyle/>
                    <a:p>
                      <a:pPr>
                        <a:lnSpc>
                          <a:spcPct val="115000"/>
                        </a:lnSpc>
                        <a:spcAft>
                          <a:spcPts val="1000"/>
                        </a:spcAft>
                      </a:pPr>
                      <a:endParaRPr lang="es-DO" sz="1400" dirty="0">
                        <a:effectLst/>
                        <a:latin typeface="Tw Cen MT" pitchFamily="34" charset="0"/>
                        <a:ea typeface="Times New Roman"/>
                        <a:cs typeface="Times New Roman"/>
                      </a:endParaRPr>
                    </a:p>
                  </a:txBody>
                  <a:tcPr/>
                </a:tc>
              </a:tr>
            </a:tbl>
          </a:graphicData>
        </a:graphic>
      </p:graphicFrame>
      <p:sp>
        <p:nvSpPr>
          <p:cNvPr id="10" name="TextBox 9"/>
          <p:cNvSpPr txBox="1"/>
          <p:nvPr/>
        </p:nvSpPr>
        <p:spPr>
          <a:xfrm>
            <a:off x="117144" y="1066800"/>
            <a:ext cx="4378699" cy="369332"/>
          </a:xfrm>
          <a:prstGeom prst="rect">
            <a:avLst/>
          </a:prstGeom>
          <a:noFill/>
        </p:spPr>
        <p:txBody>
          <a:bodyPr wrap="none" rtlCol="0">
            <a:spAutoFit/>
          </a:bodyPr>
          <a:lstStyle/>
          <a:p>
            <a:r>
              <a:rPr lang="es-ES" b="1" i="1" dirty="0">
                <a:solidFill>
                  <a:prstClr val="black"/>
                </a:solidFill>
                <a:latin typeface="Tw Cen MT" pitchFamily="34" charset="0"/>
              </a:rPr>
              <a:t>Eliminar la elusión y evasión al SFS en un 100%</a:t>
            </a:r>
          </a:p>
        </p:txBody>
      </p:sp>
      <p:graphicFrame>
        <p:nvGraphicFramePr>
          <p:cNvPr id="8" name="3 Marcador de contenido"/>
          <p:cNvGraphicFramePr>
            <a:graphicFrameLocks/>
          </p:cNvGraphicFramePr>
          <p:nvPr>
            <p:extLst>
              <p:ext uri="{D42A27DB-BD31-4B8C-83A1-F6EECF244321}">
                <p14:modId xmlns:p14="http://schemas.microsoft.com/office/powerpoint/2010/main" val="3641686575"/>
              </p:ext>
            </p:extLst>
          </p:nvPr>
        </p:nvGraphicFramePr>
        <p:xfrm>
          <a:off x="152400" y="5334000"/>
          <a:ext cx="8458199" cy="1406652"/>
        </p:xfrm>
        <a:graphic>
          <a:graphicData uri="http://schemas.openxmlformats.org/drawingml/2006/table">
            <a:tbl>
              <a:tblPr firstRow="1" bandRow="1">
                <a:tableStyleId>{BC89EF96-8CEA-46FF-86C4-4CE0E7609802}</a:tableStyleId>
              </a:tblPr>
              <a:tblGrid>
                <a:gridCol w="3276600"/>
                <a:gridCol w="1752600"/>
                <a:gridCol w="1905000"/>
                <a:gridCol w="1523999"/>
              </a:tblGrid>
              <a:tr h="407352">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0">
                <a:tc>
                  <a:txBody>
                    <a:bodyPr/>
                    <a:lstStyle/>
                    <a:p>
                      <a:pPr algn="just">
                        <a:lnSpc>
                          <a:spcPct val="115000"/>
                        </a:lnSpc>
                        <a:spcAft>
                          <a:spcPts val="0"/>
                        </a:spcAft>
                      </a:pPr>
                      <a:r>
                        <a:rPr lang="es-DO" sz="1400" dirty="0" smtClean="0">
                          <a:effectLst/>
                          <a:latin typeface="Tw Cen MT" pitchFamily="34" charset="0"/>
                          <a:ea typeface="Times New Roman"/>
                          <a:cs typeface="Times New Roman"/>
                        </a:rPr>
                        <a:t>1.</a:t>
                      </a:r>
                      <a:r>
                        <a:rPr lang="es-DO" sz="1400" baseline="0" dirty="0" smtClean="0">
                          <a:effectLst/>
                          <a:latin typeface="Tw Cen MT" pitchFamily="34" charset="0"/>
                          <a:ea typeface="Times New Roman"/>
                          <a:cs typeface="Times New Roman"/>
                        </a:rPr>
                        <a:t> Lograr publicación y formalización por parte MISPAS de los protocolos médicos aprobados</a:t>
                      </a:r>
                    </a:p>
                  </a:txBody>
                  <a:tcPr/>
                </a:tc>
                <a:tc>
                  <a:txBody>
                    <a:bodyPr/>
                    <a:lstStyle/>
                    <a:p>
                      <a:pPr algn="just">
                        <a:lnSpc>
                          <a:spcPct val="115000"/>
                        </a:lnSpc>
                        <a:spcAft>
                          <a:spcPts val="1000"/>
                        </a:spcAft>
                      </a:pPr>
                      <a:endParaRPr lang="es-DO" sz="1400" dirty="0">
                        <a:effectLst/>
                        <a:latin typeface="Tw Cen MT" pitchFamily="34" charset="0"/>
                        <a:ea typeface="Times New Roman"/>
                        <a:cs typeface="Times New Roman"/>
                      </a:endParaRPr>
                    </a:p>
                  </a:txBody>
                  <a:tcPr/>
                </a:tc>
                <a:tc>
                  <a:txBody>
                    <a:bodyPr/>
                    <a:lstStyle/>
                    <a:p>
                      <a:pPr algn="just">
                        <a:lnSpc>
                          <a:spcPct val="115000"/>
                        </a:lnSpc>
                        <a:spcAft>
                          <a:spcPts val="1000"/>
                        </a:spcAft>
                      </a:pPr>
                      <a:r>
                        <a:rPr lang="es-DO" sz="1400" dirty="0" smtClean="0">
                          <a:effectLst/>
                          <a:latin typeface="Tw Cen MT" pitchFamily="34" charset="0"/>
                          <a:ea typeface="Times New Roman"/>
                          <a:cs typeface="Times New Roman"/>
                        </a:rPr>
                        <a:t>1.CNSS, SISALRIL</a:t>
                      </a:r>
                      <a:r>
                        <a:rPr lang="es-DO" sz="1400" dirty="0">
                          <a:effectLst/>
                          <a:latin typeface="Tw Cen MT" pitchFamily="34" charset="0"/>
                          <a:ea typeface="Times New Roman"/>
                          <a:cs typeface="Times New Roman"/>
                        </a:rPr>
                        <a:t>, </a:t>
                      </a:r>
                      <a:r>
                        <a:rPr lang="es-DO" sz="1400" dirty="0" smtClean="0">
                          <a:effectLst/>
                          <a:latin typeface="Tw Cen MT" pitchFamily="34" charset="0"/>
                          <a:ea typeface="Times New Roman"/>
                          <a:cs typeface="Times New Roman"/>
                        </a:rPr>
                        <a:t>Ministerio de Salud.</a:t>
                      </a:r>
                      <a:endParaRPr lang="es-DO" sz="1400" dirty="0">
                        <a:effectLst/>
                        <a:latin typeface="Tw Cen MT" pitchFamily="34" charset="0"/>
                        <a:ea typeface="Times New Roman"/>
                        <a:cs typeface="Times New Roman"/>
                      </a:endParaRPr>
                    </a:p>
                  </a:txBody>
                  <a:tcPr/>
                </a:tc>
                <a:tc>
                  <a:txBody>
                    <a:bodyPr/>
                    <a:lstStyle/>
                    <a:p>
                      <a:pPr>
                        <a:lnSpc>
                          <a:spcPct val="115000"/>
                        </a:lnSpc>
                        <a:spcAft>
                          <a:spcPts val="1000"/>
                        </a:spcAft>
                      </a:pPr>
                      <a:r>
                        <a:rPr lang="es-DO" sz="1400" dirty="0">
                          <a:effectLst/>
                          <a:latin typeface="Tw Cen MT" pitchFamily="34" charset="0"/>
                          <a:ea typeface="Times New Roman"/>
                          <a:cs typeface="Times New Roman"/>
                        </a:rPr>
                        <a:t>1.1.1 Inmediata</a:t>
                      </a:r>
                    </a:p>
                  </a:txBody>
                  <a:tcPr/>
                </a:tc>
              </a:tr>
            </a:tbl>
          </a:graphicData>
        </a:graphic>
      </p:graphicFrame>
    </p:spTree>
    <p:extLst>
      <p:ext uri="{BB962C8B-B14F-4D97-AF65-F5344CB8AC3E}">
        <p14:creationId xmlns:p14="http://schemas.microsoft.com/office/powerpoint/2010/main" val="367945104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9" name="3 Marcador de contenido"/>
          <p:cNvGraphicFramePr>
            <a:graphicFrameLocks/>
          </p:cNvGraphicFramePr>
          <p:nvPr>
            <p:extLst>
              <p:ext uri="{D42A27DB-BD31-4B8C-83A1-F6EECF244321}">
                <p14:modId xmlns:p14="http://schemas.microsoft.com/office/powerpoint/2010/main" val="3992752011"/>
              </p:ext>
            </p:extLst>
          </p:nvPr>
        </p:nvGraphicFramePr>
        <p:xfrm>
          <a:off x="189152" y="1464386"/>
          <a:ext cx="8458199" cy="5116068"/>
        </p:xfrm>
        <a:graphic>
          <a:graphicData uri="http://schemas.openxmlformats.org/drawingml/2006/table">
            <a:tbl>
              <a:tblPr firstRow="1" bandRow="1">
                <a:tableStyleId>{BC89EF96-8CEA-46FF-86C4-4CE0E7609802}</a:tableStyleId>
              </a:tblPr>
              <a:tblGrid>
                <a:gridCol w="3276600"/>
                <a:gridCol w="1752600"/>
                <a:gridCol w="1905000"/>
                <a:gridCol w="1523999"/>
              </a:tblGrid>
              <a:tr h="0">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0">
                <a:tc>
                  <a:txBody>
                    <a:bodyPr/>
                    <a:lstStyle/>
                    <a:p>
                      <a:pPr algn="just">
                        <a:lnSpc>
                          <a:spcPct val="115000"/>
                        </a:lnSpc>
                        <a:spcAft>
                          <a:spcPts val="0"/>
                        </a:spcAft>
                      </a:pPr>
                      <a:r>
                        <a:rPr lang="es-DO" sz="1400" dirty="0" smtClean="0">
                          <a:effectLst/>
                          <a:latin typeface="Tw Cen MT" pitchFamily="34" charset="0"/>
                          <a:ea typeface="Times New Roman"/>
                          <a:cs typeface="Times New Roman"/>
                        </a:rPr>
                        <a:t>1.</a:t>
                      </a:r>
                      <a:r>
                        <a:rPr lang="es-DO" sz="1400" baseline="0" dirty="0" smtClean="0">
                          <a:effectLst/>
                          <a:latin typeface="Tw Cen MT" pitchFamily="34" charset="0"/>
                          <a:ea typeface="Times New Roman"/>
                          <a:cs typeface="Times New Roman"/>
                        </a:rPr>
                        <a:t> Revisión anual del Per Cápita SFS/RC</a:t>
                      </a:r>
                    </a:p>
                  </a:txBody>
                  <a:tcPr/>
                </a:tc>
                <a:tc>
                  <a:txBody>
                    <a:bodyPr/>
                    <a:lstStyle/>
                    <a:p>
                      <a:pPr algn="just">
                        <a:lnSpc>
                          <a:spcPct val="115000"/>
                        </a:lnSpc>
                        <a:spcAft>
                          <a:spcPts val="1000"/>
                        </a:spcAft>
                      </a:pPr>
                      <a:r>
                        <a:rPr lang="es-DO" sz="1400" dirty="0" smtClean="0">
                          <a:effectLst/>
                          <a:latin typeface="Tw Cen MT" pitchFamily="34" charset="0"/>
                          <a:ea typeface="Times New Roman"/>
                          <a:cs typeface="Times New Roman"/>
                        </a:rPr>
                        <a:t> </a:t>
                      </a:r>
                      <a:endParaRPr lang="es-DO" sz="1400" dirty="0">
                        <a:effectLst/>
                        <a:latin typeface="Tw Cen MT" pitchFamily="34" charset="0"/>
                        <a:ea typeface="Times New Roman"/>
                        <a:cs typeface="Times New Roman"/>
                      </a:endParaRPr>
                    </a:p>
                  </a:txBody>
                  <a:tcPr/>
                </a:tc>
                <a:tc>
                  <a:txBody>
                    <a:bodyPr/>
                    <a:lstStyle/>
                    <a:p>
                      <a:pPr algn="just">
                        <a:lnSpc>
                          <a:spcPct val="115000"/>
                        </a:lnSpc>
                        <a:spcAft>
                          <a:spcPts val="1000"/>
                        </a:spcAft>
                      </a:pPr>
                      <a:r>
                        <a:rPr lang="es-DO" sz="1400" dirty="0" smtClean="0">
                          <a:effectLst/>
                          <a:latin typeface="Tw Cen MT" pitchFamily="34" charset="0"/>
                          <a:ea typeface="Times New Roman"/>
                          <a:cs typeface="Times New Roman"/>
                        </a:rPr>
                        <a:t>1.CNSS</a:t>
                      </a:r>
                      <a:r>
                        <a:rPr lang="es-DO" sz="1400" dirty="0">
                          <a:effectLst/>
                          <a:latin typeface="Tw Cen MT" pitchFamily="34" charset="0"/>
                          <a:ea typeface="Times New Roman"/>
                          <a:cs typeface="Times New Roman"/>
                        </a:rPr>
                        <a:t>, </a:t>
                      </a:r>
                      <a:r>
                        <a:rPr lang="es-DO" sz="1400" dirty="0" smtClean="0">
                          <a:effectLst/>
                          <a:latin typeface="Tw Cen MT" pitchFamily="34" charset="0"/>
                          <a:ea typeface="Times New Roman"/>
                          <a:cs typeface="Times New Roman"/>
                        </a:rPr>
                        <a:t> </a:t>
                      </a:r>
                      <a:r>
                        <a:rPr lang="es-DO" sz="1400" dirty="0">
                          <a:effectLst/>
                          <a:latin typeface="Tw Cen MT" pitchFamily="34" charset="0"/>
                          <a:ea typeface="Times New Roman"/>
                          <a:cs typeface="Times New Roman"/>
                        </a:rPr>
                        <a:t>SISALRIL, </a:t>
                      </a:r>
                    </a:p>
                  </a:txBody>
                  <a:tcPr/>
                </a:tc>
                <a:tc>
                  <a:txBody>
                    <a:bodyPr/>
                    <a:lstStyle/>
                    <a:p>
                      <a:pPr>
                        <a:lnSpc>
                          <a:spcPct val="115000"/>
                        </a:lnSpc>
                        <a:spcAft>
                          <a:spcPts val="1000"/>
                        </a:spcAft>
                      </a:pPr>
                      <a:r>
                        <a:rPr lang="es-DO" sz="1400" dirty="0">
                          <a:effectLst/>
                          <a:latin typeface="Tw Cen MT" pitchFamily="34" charset="0"/>
                          <a:ea typeface="Times New Roman"/>
                          <a:cs typeface="Times New Roman"/>
                        </a:rPr>
                        <a:t>1.1.1 Inmediata</a:t>
                      </a:r>
                    </a:p>
                  </a:txBody>
                  <a:tcPr/>
                </a:tc>
              </a:tr>
              <a:tr h="0">
                <a:tc>
                  <a:txBody>
                    <a:bodyPr/>
                    <a:lstStyle/>
                    <a:p>
                      <a:pPr algn="just">
                        <a:lnSpc>
                          <a:spcPct val="115000"/>
                        </a:lnSpc>
                        <a:spcAft>
                          <a:spcPts val="0"/>
                        </a:spcAft>
                      </a:pPr>
                      <a:r>
                        <a:rPr lang="es-DO" sz="1400" baseline="0" dirty="0" smtClean="0">
                          <a:effectLst/>
                          <a:latin typeface="Tw Cen MT" pitchFamily="34" charset="0"/>
                          <a:ea typeface="Times New Roman"/>
                          <a:cs typeface="Times New Roman"/>
                        </a:rPr>
                        <a:t>2. Revisión anual del Catálogo de Prestaciones</a:t>
                      </a:r>
                    </a:p>
                  </a:txBody>
                  <a:tcPr/>
                </a:tc>
                <a:tc>
                  <a:txBody>
                    <a:bodyPr/>
                    <a:lstStyle/>
                    <a:p>
                      <a:pPr algn="just">
                        <a:lnSpc>
                          <a:spcPct val="115000"/>
                        </a:lnSpc>
                        <a:spcAft>
                          <a:spcPts val="1000"/>
                        </a:spcAft>
                      </a:pPr>
                      <a:endParaRPr lang="es-DO" sz="1400" dirty="0">
                        <a:effectLst/>
                        <a:latin typeface="Tw Cen MT" pitchFamily="34" charset="0"/>
                        <a:ea typeface="Times New Roman"/>
                        <a:cs typeface="Times New Roman"/>
                      </a:endParaRPr>
                    </a:p>
                  </a:txBody>
                  <a:tcPr/>
                </a:tc>
                <a:tc>
                  <a:txBody>
                    <a:bodyPr/>
                    <a:lstStyle/>
                    <a:p>
                      <a:pPr algn="just">
                        <a:lnSpc>
                          <a:spcPct val="115000"/>
                        </a:lnSpc>
                        <a:spcAft>
                          <a:spcPts val="1000"/>
                        </a:spcAft>
                      </a:pPr>
                      <a:endParaRPr lang="es-DO" sz="1400" dirty="0">
                        <a:effectLst/>
                        <a:latin typeface="Tw Cen MT" pitchFamily="34" charset="0"/>
                        <a:ea typeface="Times New Roman"/>
                        <a:cs typeface="Times New Roman"/>
                      </a:endParaRPr>
                    </a:p>
                  </a:txBody>
                  <a:tcPr/>
                </a:tc>
                <a:tc>
                  <a:txBody>
                    <a:bodyPr/>
                    <a:lstStyle/>
                    <a:p>
                      <a:pPr>
                        <a:lnSpc>
                          <a:spcPct val="115000"/>
                        </a:lnSpc>
                        <a:spcAft>
                          <a:spcPts val="1000"/>
                        </a:spcAft>
                      </a:pPr>
                      <a:endParaRPr lang="es-DO" sz="1400" dirty="0">
                        <a:effectLst/>
                        <a:latin typeface="Tw Cen MT" pitchFamily="34" charset="0"/>
                        <a:ea typeface="Times New Roman"/>
                        <a:cs typeface="Times New Roman"/>
                      </a:endParaRPr>
                    </a:p>
                  </a:txBody>
                  <a:tcPr/>
                </a:tc>
              </a:tr>
              <a:tr h="0">
                <a:tc>
                  <a:txBody>
                    <a:bodyPr/>
                    <a:lstStyle/>
                    <a:p>
                      <a:pPr algn="just">
                        <a:lnSpc>
                          <a:spcPct val="115000"/>
                        </a:lnSpc>
                        <a:spcAft>
                          <a:spcPts val="0"/>
                        </a:spcAft>
                      </a:pPr>
                      <a:r>
                        <a:rPr lang="es-DO" sz="1400" baseline="0" dirty="0" smtClean="0">
                          <a:effectLst/>
                          <a:latin typeface="Tw Cen MT" pitchFamily="34" charset="0"/>
                          <a:ea typeface="Times New Roman"/>
                          <a:cs typeface="Times New Roman"/>
                        </a:rPr>
                        <a:t>3. Implementación de la equidad en la supervisión:</a:t>
                      </a:r>
                    </a:p>
                    <a:p>
                      <a:pPr marL="171450" indent="-171450" algn="just">
                        <a:lnSpc>
                          <a:spcPct val="115000"/>
                        </a:lnSpc>
                        <a:spcAft>
                          <a:spcPts val="0"/>
                        </a:spcAft>
                        <a:buFont typeface="Arial"/>
                        <a:buChar char="•"/>
                      </a:pPr>
                      <a:r>
                        <a:rPr lang="es-DO" sz="1400" baseline="0" dirty="0" smtClean="0">
                          <a:effectLst/>
                          <a:latin typeface="Tw Cen MT" pitchFamily="34" charset="0"/>
                          <a:ea typeface="Times New Roman"/>
                          <a:cs typeface="Times New Roman"/>
                        </a:rPr>
                        <a:t>Equidad en publicación de todos los actores del sistema de los Estados Financieros Auditados e interinos</a:t>
                      </a:r>
                    </a:p>
                    <a:p>
                      <a:pPr marL="171450" indent="-171450" algn="just">
                        <a:lnSpc>
                          <a:spcPct val="115000"/>
                        </a:lnSpc>
                        <a:spcAft>
                          <a:spcPts val="0"/>
                        </a:spcAft>
                        <a:buFont typeface="Arial"/>
                        <a:buChar char="•"/>
                      </a:pPr>
                      <a:r>
                        <a:rPr lang="es-DO" sz="1400" baseline="0" dirty="0" smtClean="0">
                          <a:effectLst/>
                          <a:latin typeface="Tw Cen MT" pitchFamily="34" charset="0"/>
                          <a:ea typeface="Times New Roman"/>
                          <a:cs typeface="Times New Roman"/>
                        </a:rPr>
                        <a:t>Equidad en  los niveles de exigencia de indicadores financieros establecidos para todo el sector prestador ( inversión, capital mínimo, liquidez etc)</a:t>
                      </a:r>
                    </a:p>
                    <a:p>
                      <a:pPr marL="171450" indent="-171450" algn="just">
                        <a:lnSpc>
                          <a:spcPct val="115000"/>
                        </a:lnSpc>
                        <a:spcAft>
                          <a:spcPts val="0"/>
                        </a:spcAft>
                        <a:buFont typeface="Arial"/>
                        <a:buChar char="•"/>
                      </a:pPr>
                      <a:r>
                        <a:rPr lang="es-DO" sz="1400" baseline="0" dirty="0" smtClean="0">
                          <a:effectLst/>
                          <a:latin typeface="Tw Cen MT" pitchFamily="34" charset="0"/>
                          <a:ea typeface="Times New Roman"/>
                          <a:cs typeface="Times New Roman"/>
                        </a:rPr>
                        <a:t>Equidad en los auditores asignados</a:t>
                      </a:r>
                    </a:p>
                  </a:txBody>
                  <a:tcPr/>
                </a:tc>
                <a:tc>
                  <a:txBody>
                    <a:bodyPr/>
                    <a:lstStyle/>
                    <a:p>
                      <a:pPr algn="just">
                        <a:lnSpc>
                          <a:spcPct val="115000"/>
                        </a:lnSpc>
                        <a:spcAft>
                          <a:spcPts val="1000"/>
                        </a:spcAft>
                      </a:pPr>
                      <a:endParaRPr lang="es-DO" sz="1400" dirty="0">
                        <a:effectLst/>
                        <a:latin typeface="Tw Cen MT" pitchFamily="34" charset="0"/>
                        <a:ea typeface="Times New Roman"/>
                        <a:cs typeface="Times New Roman"/>
                      </a:endParaRPr>
                    </a:p>
                  </a:txBody>
                  <a:tcPr/>
                </a:tc>
                <a:tc>
                  <a:txBody>
                    <a:bodyPr/>
                    <a:lstStyle/>
                    <a:p>
                      <a:pPr algn="just">
                        <a:lnSpc>
                          <a:spcPct val="115000"/>
                        </a:lnSpc>
                        <a:spcAft>
                          <a:spcPts val="1000"/>
                        </a:spcAft>
                      </a:pPr>
                      <a:endParaRPr lang="es-DO" sz="1400" dirty="0">
                        <a:effectLst/>
                        <a:latin typeface="Tw Cen MT" pitchFamily="34" charset="0"/>
                        <a:ea typeface="Times New Roman"/>
                        <a:cs typeface="Times New Roman"/>
                      </a:endParaRPr>
                    </a:p>
                  </a:txBody>
                  <a:tcPr/>
                </a:tc>
                <a:tc>
                  <a:txBody>
                    <a:bodyPr/>
                    <a:lstStyle/>
                    <a:p>
                      <a:pPr>
                        <a:lnSpc>
                          <a:spcPct val="115000"/>
                        </a:lnSpc>
                        <a:spcAft>
                          <a:spcPts val="1000"/>
                        </a:spcAft>
                      </a:pPr>
                      <a:endParaRPr lang="es-DO" sz="1400" dirty="0">
                        <a:effectLst/>
                        <a:latin typeface="Tw Cen MT" pitchFamily="34" charset="0"/>
                        <a:ea typeface="Times New Roman"/>
                        <a:cs typeface="Times New Roman"/>
                      </a:endParaRPr>
                    </a:p>
                  </a:txBody>
                  <a:tcPr/>
                </a:tc>
              </a:tr>
              <a:tr h="0">
                <a:tc>
                  <a:txBody>
                    <a:bodyPr/>
                    <a:lstStyle/>
                    <a:p>
                      <a:pPr marL="0" indent="0" algn="just">
                        <a:lnSpc>
                          <a:spcPct val="115000"/>
                        </a:lnSpc>
                        <a:spcAft>
                          <a:spcPts val="0"/>
                        </a:spcAft>
                        <a:buFont typeface="Arial"/>
                        <a:buNone/>
                      </a:pPr>
                      <a:r>
                        <a:rPr lang="es-DO" sz="1400" baseline="0" dirty="0" smtClean="0">
                          <a:effectLst/>
                          <a:latin typeface="Tw Cen MT" pitchFamily="34" charset="0"/>
                          <a:ea typeface="Times New Roman"/>
                          <a:cs typeface="Times New Roman"/>
                        </a:rPr>
                        <a:t>4. Garantia de cumplimiento por parte de todas las entidades del sistema, incluyendo los organismos reguladores, de las leyes y reglamentos que rigen el sector</a:t>
                      </a:r>
                    </a:p>
                  </a:txBody>
                  <a:tcPr/>
                </a:tc>
                <a:tc>
                  <a:txBody>
                    <a:bodyPr/>
                    <a:lstStyle/>
                    <a:p>
                      <a:pPr algn="just">
                        <a:lnSpc>
                          <a:spcPct val="115000"/>
                        </a:lnSpc>
                        <a:spcAft>
                          <a:spcPts val="1000"/>
                        </a:spcAft>
                      </a:pPr>
                      <a:endParaRPr lang="es-DO" sz="1400" dirty="0">
                        <a:effectLst/>
                        <a:latin typeface="Tw Cen MT" pitchFamily="34" charset="0"/>
                        <a:ea typeface="Times New Roman"/>
                        <a:cs typeface="Times New Roman"/>
                      </a:endParaRPr>
                    </a:p>
                  </a:txBody>
                  <a:tcPr/>
                </a:tc>
                <a:tc>
                  <a:txBody>
                    <a:bodyPr/>
                    <a:lstStyle/>
                    <a:p>
                      <a:pPr algn="just">
                        <a:lnSpc>
                          <a:spcPct val="115000"/>
                        </a:lnSpc>
                        <a:spcAft>
                          <a:spcPts val="1000"/>
                        </a:spcAft>
                      </a:pPr>
                      <a:endParaRPr lang="es-DO" sz="1400" dirty="0">
                        <a:effectLst/>
                        <a:latin typeface="Tw Cen MT" pitchFamily="34" charset="0"/>
                        <a:ea typeface="Times New Roman"/>
                        <a:cs typeface="Times New Roman"/>
                      </a:endParaRPr>
                    </a:p>
                  </a:txBody>
                  <a:tcPr/>
                </a:tc>
                <a:tc>
                  <a:txBody>
                    <a:bodyPr/>
                    <a:lstStyle/>
                    <a:p>
                      <a:pPr>
                        <a:lnSpc>
                          <a:spcPct val="115000"/>
                        </a:lnSpc>
                        <a:spcAft>
                          <a:spcPts val="1000"/>
                        </a:spcAft>
                      </a:pPr>
                      <a:endParaRPr lang="es-DO" sz="1400" dirty="0">
                        <a:effectLst/>
                        <a:latin typeface="Tw Cen MT" pitchFamily="34" charset="0"/>
                        <a:ea typeface="Times New Roman"/>
                        <a:cs typeface="Times New Roman"/>
                      </a:endParaRPr>
                    </a:p>
                  </a:txBody>
                  <a:tcPr/>
                </a:tc>
              </a:tr>
            </a:tbl>
          </a:graphicData>
        </a:graphic>
      </p:graphicFrame>
      <p:sp>
        <p:nvSpPr>
          <p:cNvPr id="10" name="TextBox 9"/>
          <p:cNvSpPr txBox="1"/>
          <p:nvPr/>
        </p:nvSpPr>
        <p:spPr>
          <a:xfrm>
            <a:off x="117144" y="1066800"/>
            <a:ext cx="5061642" cy="369332"/>
          </a:xfrm>
          <a:prstGeom prst="rect">
            <a:avLst/>
          </a:prstGeom>
          <a:noFill/>
        </p:spPr>
        <p:txBody>
          <a:bodyPr wrap="none" rtlCol="0">
            <a:spAutoFit/>
          </a:bodyPr>
          <a:lstStyle/>
          <a:p>
            <a:r>
              <a:rPr lang="es-ES" b="1" i="1" dirty="0">
                <a:solidFill>
                  <a:prstClr val="black"/>
                </a:solidFill>
                <a:latin typeface="Tw Cen MT" pitchFamily="34" charset="0"/>
              </a:rPr>
              <a:t>Eficiencia Sistema y </a:t>
            </a:r>
            <a:r>
              <a:rPr lang="es-ES" b="1" i="1" dirty="0" smtClean="0">
                <a:solidFill>
                  <a:prstClr val="black"/>
                </a:solidFill>
                <a:latin typeface="Tw Cen MT" pitchFamily="34" charset="0"/>
              </a:rPr>
              <a:t>Mantenimiento </a:t>
            </a:r>
            <a:r>
              <a:rPr lang="es-ES" b="1" i="1" dirty="0">
                <a:solidFill>
                  <a:prstClr val="black"/>
                </a:solidFill>
                <a:latin typeface="Tw Cen MT" pitchFamily="34" charset="0"/>
              </a:rPr>
              <a:t>Equilibrio Financiero</a:t>
            </a:r>
          </a:p>
        </p:txBody>
      </p:sp>
    </p:spTree>
    <p:extLst>
      <p:ext uri="{BB962C8B-B14F-4D97-AF65-F5344CB8AC3E}">
        <p14:creationId xmlns:p14="http://schemas.microsoft.com/office/powerpoint/2010/main" val="321924870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9" name="3 Marcador de contenido"/>
          <p:cNvGraphicFramePr>
            <a:graphicFrameLocks/>
          </p:cNvGraphicFramePr>
          <p:nvPr>
            <p:extLst>
              <p:ext uri="{D42A27DB-BD31-4B8C-83A1-F6EECF244321}">
                <p14:modId xmlns:p14="http://schemas.microsoft.com/office/powerpoint/2010/main" val="2437173529"/>
              </p:ext>
            </p:extLst>
          </p:nvPr>
        </p:nvGraphicFramePr>
        <p:xfrm>
          <a:off x="179515" y="1946148"/>
          <a:ext cx="8458199" cy="2127060"/>
        </p:xfrm>
        <a:graphic>
          <a:graphicData uri="http://schemas.openxmlformats.org/drawingml/2006/table">
            <a:tbl>
              <a:tblPr firstRow="1" bandRow="1">
                <a:tableStyleId>{BC89EF96-8CEA-46FF-86C4-4CE0E7609802}</a:tableStyleId>
              </a:tblPr>
              <a:tblGrid>
                <a:gridCol w="3276600"/>
                <a:gridCol w="1752600"/>
                <a:gridCol w="1905000"/>
                <a:gridCol w="1523999"/>
              </a:tblGrid>
              <a:tr h="0">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0">
                <a:tc>
                  <a:txBody>
                    <a:bodyPr/>
                    <a:lstStyle/>
                    <a:p>
                      <a:pPr algn="just">
                        <a:lnSpc>
                          <a:spcPct val="115000"/>
                        </a:lnSpc>
                        <a:spcAft>
                          <a:spcPts val="0"/>
                        </a:spcAft>
                      </a:pPr>
                      <a:r>
                        <a:rPr lang="es-DO" sz="1400" baseline="0" dirty="0" smtClean="0">
                          <a:effectLst/>
                          <a:latin typeface="Tw Cen MT" pitchFamily="34" charset="0"/>
                          <a:ea typeface="Times New Roman"/>
                          <a:cs typeface="Times New Roman"/>
                        </a:rPr>
                        <a:t>Que el Afiliado reciba un servicio de salud integral, sin importar la causa que genere su afección, pagando a las ARS las  capitas correspondientes (FONAMAT y Atenciones en salud por Accidentes de Trabajo). </a:t>
                      </a:r>
                    </a:p>
                  </a:txBody>
                  <a:tcPr/>
                </a:tc>
                <a:tc>
                  <a:txBody>
                    <a:bodyPr/>
                    <a:lstStyle/>
                    <a:p>
                      <a:pPr algn="just">
                        <a:lnSpc>
                          <a:spcPct val="115000"/>
                        </a:lnSpc>
                        <a:spcAft>
                          <a:spcPts val="1000"/>
                        </a:spcAft>
                      </a:pPr>
                      <a:r>
                        <a:rPr lang="es-DO" sz="1400" dirty="0" smtClean="0">
                          <a:effectLst/>
                          <a:latin typeface="Tw Cen MT" pitchFamily="34" charset="0"/>
                          <a:ea typeface="Times New Roman"/>
                          <a:cs typeface="Times New Roman"/>
                        </a:rPr>
                        <a:t> </a:t>
                      </a:r>
                      <a:endParaRPr lang="es-DO" sz="1400" dirty="0">
                        <a:effectLst/>
                        <a:latin typeface="Tw Cen MT" pitchFamily="34" charset="0"/>
                        <a:ea typeface="Times New Roman"/>
                        <a:cs typeface="Times New Roman"/>
                      </a:endParaRPr>
                    </a:p>
                  </a:txBody>
                  <a:tcPr/>
                </a:tc>
                <a:tc>
                  <a:txBody>
                    <a:bodyPr/>
                    <a:lstStyle/>
                    <a:p>
                      <a:pPr algn="just">
                        <a:lnSpc>
                          <a:spcPct val="115000"/>
                        </a:lnSpc>
                        <a:spcAft>
                          <a:spcPts val="1000"/>
                        </a:spcAft>
                      </a:pPr>
                      <a:r>
                        <a:rPr lang="es-DO" sz="1400" dirty="0" smtClean="0">
                          <a:effectLst/>
                          <a:latin typeface="Tw Cen MT" pitchFamily="34" charset="0"/>
                          <a:ea typeface="Times New Roman"/>
                          <a:cs typeface="Times New Roman"/>
                        </a:rPr>
                        <a:t>1.CNSS</a:t>
                      </a:r>
                      <a:r>
                        <a:rPr lang="es-DO" sz="1400" dirty="0">
                          <a:effectLst/>
                          <a:latin typeface="Tw Cen MT" pitchFamily="34" charset="0"/>
                          <a:ea typeface="Times New Roman"/>
                          <a:cs typeface="Times New Roman"/>
                        </a:rPr>
                        <a:t>, </a:t>
                      </a:r>
                      <a:r>
                        <a:rPr lang="es-DO" sz="1400" dirty="0" smtClean="0">
                          <a:effectLst/>
                          <a:latin typeface="Tw Cen MT" pitchFamily="34" charset="0"/>
                          <a:ea typeface="Times New Roman"/>
                          <a:cs typeface="Times New Roman"/>
                        </a:rPr>
                        <a:t> </a:t>
                      </a:r>
                      <a:r>
                        <a:rPr lang="es-DO" sz="1400" dirty="0">
                          <a:effectLst/>
                          <a:latin typeface="Tw Cen MT" pitchFamily="34" charset="0"/>
                          <a:ea typeface="Times New Roman"/>
                          <a:cs typeface="Times New Roman"/>
                        </a:rPr>
                        <a:t>SISALRIL, </a:t>
                      </a:r>
                    </a:p>
                  </a:txBody>
                  <a:tcPr/>
                </a:tc>
                <a:tc>
                  <a:txBody>
                    <a:bodyPr/>
                    <a:lstStyle/>
                    <a:p>
                      <a:pPr>
                        <a:lnSpc>
                          <a:spcPct val="115000"/>
                        </a:lnSpc>
                        <a:spcAft>
                          <a:spcPts val="1000"/>
                        </a:spcAft>
                      </a:pPr>
                      <a:r>
                        <a:rPr lang="es-DO" sz="1400" dirty="0">
                          <a:effectLst/>
                          <a:latin typeface="Tw Cen MT" pitchFamily="34" charset="0"/>
                          <a:ea typeface="Times New Roman"/>
                          <a:cs typeface="Times New Roman"/>
                        </a:rPr>
                        <a:t>1.1.1 Inmediata</a:t>
                      </a:r>
                    </a:p>
                  </a:txBody>
                  <a:tcPr/>
                </a:tc>
              </a:tr>
            </a:tbl>
          </a:graphicData>
        </a:graphic>
      </p:graphicFrame>
      <p:sp>
        <p:nvSpPr>
          <p:cNvPr id="10" name="TextBox 9"/>
          <p:cNvSpPr txBox="1"/>
          <p:nvPr/>
        </p:nvSpPr>
        <p:spPr>
          <a:xfrm>
            <a:off x="107507" y="1548562"/>
            <a:ext cx="2375009" cy="369332"/>
          </a:xfrm>
          <a:prstGeom prst="rect">
            <a:avLst/>
          </a:prstGeom>
          <a:noFill/>
        </p:spPr>
        <p:txBody>
          <a:bodyPr wrap="none" rtlCol="0">
            <a:spAutoFit/>
          </a:bodyPr>
          <a:lstStyle/>
          <a:p>
            <a:r>
              <a:rPr lang="es-ES" b="1" i="1" dirty="0">
                <a:solidFill>
                  <a:prstClr val="black"/>
                </a:solidFill>
                <a:latin typeface="Tw Cen MT" pitchFamily="34" charset="0"/>
              </a:rPr>
              <a:t>Seguro Familiar de Salud</a:t>
            </a:r>
          </a:p>
        </p:txBody>
      </p:sp>
    </p:spTree>
    <p:extLst>
      <p:ext uri="{BB962C8B-B14F-4D97-AF65-F5344CB8AC3E}">
        <p14:creationId xmlns:p14="http://schemas.microsoft.com/office/powerpoint/2010/main" val="178258670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1029283616"/>
              </p:ext>
            </p:extLst>
          </p:nvPr>
        </p:nvGraphicFramePr>
        <p:xfrm>
          <a:off x="76200" y="2549856"/>
          <a:ext cx="8961277" cy="2042160"/>
        </p:xfrm>
        <a:graphic>
          <a:graphicData uri="http://schemas.openxmlformats.org/drawingml/2006/table">
            <a:tbl>
              <a:tblPr firstRow="1" bandRow="1">
                <a:tableStyleId>{3B4B98B0-60AC-42C2-AFA5-B58CD77FA1E5}</a:tableStyleId>
              </a:tblPr>
              <a:tblGrid>
                <a:gridCol w="8961277"/>
              </a:tblGrid>
              <a:tr h="1676400">
                <a:tc>
                  <a:txBody>
                    <a:bodyPr/>
                    <a:lstStyle/>
                    <a:p>
                      <a:r>
                        <a:rPr lang="es-DO" sz="1600" b="1" noProof="0" dirty="0" smtClean="0">
                          <a:latin typeface="Tw Cen MT" pitchFamily="34" charset="0"/>
                        </a:rPr>
                        <a:t>Problemática 3/Contexto:</a:t>
                      </a:r>
                    </a:p>
                    <a:p>
                      <a:pPr algn="just"/>
                      <a:r>
                        <a:rPr lang="es-ES" sz="1400" b="0" strike="noStrike" noProof="0" dirty="0" smtClean="0">
                          <a:latin typeface="Tw Cen MT" pitchFamily="34" charset="0"/>
                        </a:rPr>
                        <a:t>En el año 1992 el Código resultó un instrumento de desarrollo acorde al tiempo en que fue promulgado. Su implementación garantizó los derechos de los trabajadores ante la ausencia de un sistema de seguridad social integral y universal.   En la actualidad y como resultante del desarrollo de nuevos modelos de producción y el surgimiento de sectores productivos inexistentes en la década de los años 90s, la legislación laboral se ha desfasado, generando un deterioro progresivo y continuo de la competitividad del sector productivo. La rigidez de las normas laborales vigentes se ha convertido en una traba para el fomento de la actividad productiva privada, el crecimiento de las micro, pequeñas y medianas empresas, erosionando la posibilidad de creación de empleos formales, la mejoría de los salarios, la formalización de las actividades productivas y el debido alineamiento con el Sistema Dominicano de Seguridad Social (SDSS).</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1644055539"/>
              </p:ext>
            </p:extLst>
          </p:nvPr>
        </p:nvGraphicFramePr>
        <p:xfrm>
          <a:off x="99622" y="4884760"/>
          <a:ext cx="4382530" cy="1605888"/>
        </p:xfrm>
        <a:graphic>
          <a:graphicData uri="http://schemas.openxmlformats.org/drawingml/2006/table">
            <a:tbl>
              <a:tblPr bandRow="1">
                <a:tableStyleId>{3B4B98B0-60AC-42C2-AFA5-B58CD77FA1E5}</a:tableStyleId>
              </a:tblPr>
              <a:tblGrid>
                <a:gridCol w="4382530"/>
              </a:tblGrid>
              <a:tr h="1605888">
                <a:tc>
                  <a:txBody>
                    <a:bodyPr/>
                    <a:lstStyle/>
                    <a:p>
                      <a:pPr algn="just"/>
                      <a:r>
                        <a:rPr lang="en-US" sz="1600" b="1" dirty="0" smtClean="0">
                          <a:latin typeface="Tw Cen MT" pitchFamily="34" charset="0"/>
                        </a:rPr>
                        <a:t>Objetivo 3:</a:t>
                      </a:r>
                    </a:p>
                    <a:p>
                      <a:pPr algn="just"/>
                      <a:r>
                        <a:rPr lang="es-ES" sz="1400" noProof="0" dirty="0" smtClean="0">
                          <a:latin typeface="Tw Cen MT" pitchFamily="34" charset="0"/>
                        </a:rPr>
                        <a:t>Reformar la Ley 16-92 para adecuar los procedimientos laborales establecidos actualmente, la conciliación y mediación, las jornadas de trabajo y los aspectos vinculados a los costos de las cargas sociales.</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2956601667"/>
              </p:ext>
            </p:extLst>
          </p:nvPr>
        </p:nvGraphicFramePr>
        <p:xfrm>
          <a:off x="76199" y="2133600"/>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Joel Santos</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Jaime Aybar</a:t>
                      </a: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857159695"/>
              </p:ext>
            </p:extLst>
          </p:nvPr>
        </p:nvGraphicFramePr>
        <p:xfrm>
          <a:off x="76199" y="1295400"/>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DO" sz="1600" b="1" kern="1200" dirty="0" smtClean="0">
                          <a:solidFill>
                            <a:schemeClr val="tx1"/>
                          </a:solidFill>
                          <a:effectLst/>
                          <a:latin typeface="Tw Cen MT" pitchFamily="34" charset="0"/>
                          <a:ea typeface="+mn-ea"/>
                          <a:cs typeface="+mn-cs"/>
                        </a:rPr>
                        <a:t>Estimular la innovación, el espíritu empresarial y desarrollar nuestro capital humano</a:t>
                      </a:r>
                      <a:endParaRPr lang="en-US" sz="1600" dirty="0">
                        <a:solidFill>
                          <a:schemeClr val="tx1"/>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Modificación del Código Laboral</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2095131354"/>
              </p:ext>
            </p:extLst>
          </p:nvPr>
        </p:nvGraphicFramePr>
        <p:xfrm>
          <a:off x="4599296" y="4875208"/>
          <a:ext cx="4438181" cy="1615440"/>
        </p:xfrm>
        <a:graphic>
          <a:graphicData uri="http://schemas.openxmlformats.org/drawingml/2006/table">
            <a:tbl>
              <a:tblPr firstRow="1" bandRow="1">
                <a:tableStyleId>{3B4B98B0-60AC-42C2-AFA5-B58CD77FA1E5}</a:tableStyleId>
              </a:tblPr>
              <a:tblGrid>
                <a:gridCol w="4438181"/>
              </a:tblGrid>
              <a:tr h="1539240">
                <a:tc>
                  <a:txBody>
                    <a:bodyPr/>
                    <a:lstStyle/>
                    <a:p>
                      <a:r>
                        <a:rPr lang="es-DO" sz="1600" noProof="0" dirty="0" smtClean="0">
                          <a:latin typeface="Tw Cen MT" pitchFamily="34" charset="0"/>
                        </a:rPr>
                        <a:t>Indicadores: </a:t>
                      </a:r>
                    </a:p>
                    <a:p>
                      <a:pPr marL="177800" indent="-177800">
                        <a:buFont typeface="+mj-lt"/>
                        <a:buAutoNum type="arabicParenR"/>
                      </a:pPr>
                      <a:r>
                        <a:rPr lang="es-ES" sz="1400" b="0" baseline="0" noProof="0" dirty="0" smtClean="0">
                          <a:latin typeface="Tw Cen MT" pitchFamily="34" charset="0"/>
                        </a:rPr>
                        <a:t>Número empleos formales e informales y número de casos conciliados</a:t>
                      </a:r>
                    </a:p>
                    <a:p>
                      <a:pPr marL="177800" indent="-177800">
                        <a:buFont typeface="+mj-lt"/>
                        <a:buAutoNum type="arabicParenR"/>
                      </a:pPr>
                      <a:r>
                        <a:rPr lang="es-ES" sz="1400" b="0" baseline="0" noProof="0" dirty="0" smtClean="0">
                          <a:latin typeface="Tw Cen MT" pitchFamily="34" charset="0"/>
                        </a:rPr>
                        <a:t>Monto de costos asociados al trabajo</a:t>
                      </a:r>
                    </a:p>
                    <a:p>
                      <a:pPr marL="177800" indent="-177800">
                        <a:buFont typeface="+mj-lt"/>
                        <a:buAutoNum type="arabicParenR"/>
                      </a:pPr>
                      <a:r>
                        <a:rPr lang="es-ES" sz="1400" b="0" baseline="0" noProof="0" dirty="0" smtClean="0">
                          <a:latin typeface="Tw Cen MT" pitchFamily="34" charset="0"/>
                        </a:rPr>
                        <a:t>Nuevas jornadas de trabajo</a:t>
                      </a:r>
                    </a:p>
                    <a:p>
                      <a:pPr marL="177800" indent="-177800">
                        <a:buFont typeface="+mj-lt"/>
                        <a:buAutoNum type="arabicParenR"/>
                      </a:pPr>
                      <a:r>
                        <a:rPr lang="es-ES" sz="1400" b="0" baseline="0" noProof="0" dirty="0" smtClean="0">
                          <a:latin typeface="Tw Cen MT" pitchFamily="34" charset="0"/>
                        </a:rPr>
                        <a:t>Número de </a:t>
                      </a:r>
                      <a:r>
                        <a:rPr lang="es-ES" sz="1400" b="0" baseline="0" noProof="0" dirty="0" err="1" smtClean="0">
                          <a:latin typeface="Tw Cen MT" pitchFamily="34" charset="0"/>
                        </a:rPr>
                        <a:t>MIPYMEs</a:t>
                      </a:r>
                      <a:r>
                        <a:rPr lang="es-ES" sz="1400" b="0" baseline="0" noProof="0" dirty="0" smtClean="0">
                          <a:latin typeface="Tw Cen MT" pitchFamily="34" charset="0"/>
                        </a:rPr>
                        <a:t> que excede el 2do año de operación  y número afiliados al Régimen Contributivo</a:t>
                      </a:r>
                    </a:p>
                  </a:txBody>
                  <a:tcPr marL="0" marR="0"/>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44223138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9" name="3 Marcador de contenido"/>
          <p:cNvGraphicFramePr>
            <a:graphicFrameLocks/>
          </p:cNvGraphicFramePr>
          <p:nvPr>
            <p:extLst>
              <p:ext uri="{D42A27DB-BD31-4B8C-83A1-F6EECF244321}">
                <p14:modId xmlns:p14="http://schemas.microsoft.com/office/powerpoint/2010/main" val="3851352838"/>
              </p:ext>
            </p:extLst>
          </p:nvPr>
        </p:nvGraphicFramePr>
        <p:xfrm>
          <a:off x="189152" y="1191904"/>
          <a:ext cx="8848325" cy="4876800"/>
        </p:xfrm>
        <a:graphic>
          <a:graphicData uri="http://schemas.openxmlformats.org/drawingml/2006/table">
            <a:tbl>
              <a:tblPr firstRow="1" bandRow="1">
                <a:tableStyleId>{BC89EF96-8CEA-46FF-86C4-4CE0E7609802}</a:tableStyleId>
              </a:tblPr>
              <a:tblGrid>
                <a:gridCol w="3427730"/>
                <a:gridCol w="1833437"/>
                <a:gridCol w="1992866"/>
                <a:gridCol w="1594292"/>
              </a:tblGrid>
              <a:tr h="448503">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731768">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US" sz="1400" noProof="0" dirty="0" smtClean="0">
                          <a:latin typeface="Tw Cen MT" pitchFamily="34" charset="0"/>
                        </a:rPr>
                        <a:t>Exenciones a la carga de la prueba</a:t>
                      </a:r>
                      <a:r>
                        <a:rPr lang="es-US" sz="1400" baseline="0" noProof="0" dirty="0" smtClean="0">
                          <a:latin typeface="Tw Cen MT" pitchFamily="34" charset="0"/>
                        </a:rPr>
                        <a:t> para el demandante que invoque la condición de trabajador. </a:t>
                      </a:r>
                      <a:r>
                        <a:rPr lang="es-US" sz="1400" noProof="0" dirty="0" smtClean="0">
                          <a:latin typeface="Tw Cen MT" pitchFamily="34" charset="0"/>
                        </a:rPr>
                        <a:t>Reducción del plazo a un mes por recontratación</a:t>
                      </a:r>
                      <a:r>
                        <a:rPr lang="es-US" sz="1400" baseline="0" noProof="0" dirty="0" smtClean="0">
                          <a:latin typeface="Tw Cen MT" pitchFamily="34" charset="0"/>
                        </a:rPr>
                        <a:t> en labor sucesiva.</a:t>
                      </a:r>
                    </a:p>
                  </a:txBody>
                  <a:tcPr/>
                </a:tc>
                <a:tc>
                  <a:txBody>
                    <a:bodyPr/>
                    <a:lstStyle/>
                    <a:p>
                      <a:pPr algn="ctr"/>
                      <a:r>
                        <a:rPr lang="es-US" sz="1400" noProof="0" smtClean="0">
                          <a:latin typeface="Tw Cen MT" pitchFamily="34" charset="0"/>
                        </a:rPr>
                        <a:t>Modificación</a:t>
                      </a:r>
                      <a:r>
                        <a:rPr lang="es-US" sz="1400" baseline="0" noProof="0" smtClean="0">
                          <a:latin typeface="Tw Cen MT" pitchFamily="34" charset="0"/>
                        </a:rPr>
                        <a:t> de la Ley 16-92</a:t>
                      </a:r>
                      <a:endParaRPr lang="es-US" sz="1400" noProof="0">
                        <a:latin typeface="Tw Cen MT" pitchFamily="34" charset="0"/>
                      </a:endParaRPr>
                    </a:p>
                  </a:txBody>
                  <a:tcPr/>
                </a:tc>
                <a:tc>
                  <a:txBody>
                    <a:bodyPr/>
                    <a:lstStyle/>
                    <a:p>
                      <a:pPr algn="ctr"/>
                      <a:r>
                        <a:rPr lang="es-US" sz="1400" noProof="0" smtClean="0">
                          <a:latin typeface="Tw Cen MT" pitchFamily="34" charset="0"/>
                        </a:rPr>
                        <a:t>Sectores </a:t>
                      </a:r>
                      <a:r>
                        <a:rPr lang="es-US" sz="1400" baseline="0" noProof="0" smtClean="0">
                          <a:latin typeface="Tw Cen MT" pitchFamily="34" charset="0"/>
                        </a:rPr>
                        <a:t> del tripartismo, Congreso Nacional, Poder Ejecutivo</a:t>
                      </a:r>
                      <a:endParaRPr lang="es-US" sz="1400" noProof="0">
                        <a:latin typeface="Tw Cen MT" pitchFamily="34" charset="0"/>
                      </a:endParaRPr>
                    </a:p>
                  </a:txBody>
                  <a:tcPr/>
                </a:tc>
                <a:tc>
                  <a:txBody>
                    <a:bodyPr/>
                    <a:lstStyle/>
                    <a:p>
                      <a:pPr algn="ctr"/>
                      <a:r>
                        <a:rPr lang="es-US" sz="1400" noProof="0" smtClean="0">
                          <a:latin typeface="Tw Cen MT" pitchFamily="34" charset="0"/>
                        </a:rPr>
                        <a:t>Primer</a:t>
                      </a:r>
                      <a:r>
                        <a:rPr lang="es-US" sz="1400" baseline="0" noProof="0" smtClean="0">
                          <a:latin typeface="Tw Cen MT" pitchFamily="34" charset="0"/>
                        </a:rPr>
                        <a:t> </a:t>
                      </a:r>
                      <a:r>
                        <a:rPr lang="es-US" sz="1400" noProof="0" smtClean="0">
                          <a:latin typeface="Tw Cen MT" pitchFamily="34" charset="0"/>
                        </a:rPr>
                        <a:t>trimestre</a:t>
                      </a:r>
                      <a:r>
                        <a:rPr lang="es-US" sz="1400" baseline="0" noProof="0" smtClean="0">
                          <a:latin typeface="Tw Cen MT" pitchFamily="34" charset="0"/>
                        </a:rPr>
                        <a:t> 2016</a:t>
                      </a:r>
                      <a:endParaRPr lang="es-US" sz="1400" noProof="0">
                        <a:latin typeface="Tw Cen MT" pitchFamily="34" charset="0"/>
                      </a:endParaRPr>
                    </a:p>
                  </a:txBody>
                  <a:tcPr/>
                </a:tc>
              </a:tr>
              <a:tr h="566530">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US" sz="1400" noProof="0" dirty="0" smtClean="0">
                          <a:latin typeface="Tw Cen MT" pitchFamily="34" charset="0"/>
                        </a:rPr>
                        <a:t>Fijación del auxilio de cesantía</a:t>
                      </a:r>
                      <a:r>
                        <a:rPr lang="es-US" sz="1400" baseline="0" noProof="0" dirty="0" smtClean="0">
                          <a:latin typeface="Tw Cen MT" pitchFamily="34" charset="0"/>
                        </a:rPr>
                        <a:t> hasta un trabajo continuo de tres (3) años y una suma igual de salario mínimo de hasta 5 años sin afectar los derechos adquiridos. </a:t>
                      </a:r>
                    </a:p>
                  </a:txBody>
                  <a:tcPr/>
                </a:tc>
                <a:tc>
                  <a:txBody>
                    <a:bodyPr/>
                    <a:lstStyle/>
                    <a:p>
                      <a:pPr algn="ctr"/>
                      <a:r>
                        <a:rPr lang="es-US" sz="1400" noProof="0" smtClean="0">
                          <a:latin typeface="Tw Cen MT" pitchFamily="34" charset="0"/>
                        </a:rPr>
                        <a:t>Modificación</a:t>
                      </a:r>
                      <a:r>
                        <a:rPr lang="es-US" sz="1400" baseline="0" noProof="0" smtClean="0">
                          <a:latin typeface="Tw Cen MT" pitchFamily="34" charset="0"/>
                        </a:rPr>
                        <a:t> de la Ley 16-92</a:t>
                      </a:r>
                      <a:endParaRPr lang="es-US" sz="1400" noProof="0">
                        <a:latin typeface="Tw Cen MT" pitchFamily="34" charset="0"/>
                      </a:endParaRPr>
                    </a:p>
                  </a:txBody>
                  <a:tcPr/>
                </a:tc>
                <a:tc>
                  <a:txBody>
                    <a:bodyPr/>
                    <a:lstStyle/>
                    <a:p>
                      <a:pPr algn="ctr"/>
                      <a:r>
                        <a:rPr lang="es-US" sz="1400" noProof="0" smtClean="0">
                          <a:latin typeface="Tw Cen MT" pitchFamily="34" charset="0"/>
                        </a:rPr>
                        <a:t>Sectores </a:t>
                      </a:r>
                      <a:r>
                        <a:rPr lang="es-US" sz="1400" baseline="0" noProof="0" smtClean="0">
                          <a:latin typeface="Tw Cen MT" pitchFamily="34" charset="0"/>
                        </a:rPr>
                        <a:t> del tripartismo, Congreso Nacional, Poder Ejecutivo</a:t>
                      </a:r>
                      <a:endParaRPr lang="es-US" sz="1400" noProof="0">
                        <a:latin typeface="Tw Cen MT" pitchFamily="34" charset="0"/>
                      </a:endParaRPr>
                    </a:p>
                  </a:txBody>
                  <a:tcPr/>
                </a:tc>
                <a:tc>
                  <a:txBody>
                    <a:bodyPr/>
                    <a:lstStyle/>
                    <a:p>
                      <a:pPr algn="ctr"/>
                      <a:r>
                        <a:rPr lang="es-US" sz="1400" noProof="0" dirty="0" smtClean="0">
                          <a:latin typeface="Tw Cen MT" pitchFamily="34" charset="0"/>
                        </a:rPr>
                        <a:t>Primer</a:t>
                      </a:r>
                      <a:r>
                        <a:rPr lang="es-US" sz="1400" baseline="0" noProof="0" dirty="0" smtClean="0">
                          <a:latin typeface="Tw Cen MT" pitchFamily="34" charset="0"/>
                        </a:rPr>
                        <a:t> </a:t>
                      </a:r>
                      <a:r>
                        <a:rPr lang="es-US" sz="1400" noProof="0" dirty="0" smtClean="0">
                          <a:latin typeface="Tw Cen MT" pitchFamily="34" charset="0"/>
                        </a:rPr>
                        <a:t>trimestre</a:t>
                      </a:r>
                      <a:r>
                        <a:rPr lang="es-US" sz="1400" baseline="0" noProof="0" dirty="0" smtClean="0">
                          <a:latin typeface="Tw Cen MT" pitchFamily="34" charset="0"/>
                        </a:rPr>
                        <a:t> 2016</a:t>
                      </a:r>
                      <a:endParaRPr lang="es-US" sz="1400" noProof="0" dirty="0">
                        <a:latin typeface="Tw Cen MT" pitchFamily="34" charset="0"/>
                      </a:endParaRPr>
                    </a:p>
                  </a:txBody>
                  <a:tcPr/>
                </a:tc>
              </a:tr>
              <a:tr h="731768">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US" sz="1400" baseline="0" noProof="0" dirty="0" smtClean="0">
                          <a:latin typeface="Tw Cen MT" pitchFamily="34" charset="0"/>
                        </a:rPr>
                        <a:t>Establecimiento de jornadas 4x4 o similares que no podrán exceder de las doce (12) horas por día, ni las sesenta (60) por semana. </a:t>
                      </a:r>
                    </a:p>
                  </a:txBody>
                  <a:tcPr/>
                </a:tc>
                <a:tc>
                  <a:txBody>
                    <a:bodyPr/>
                    <a:lstStyle/>
                    <a:p>
                      <a:pPr algn="ctr"/>
                      <a:r>
                        <a:rPr lang="es-US" sz="1400" noProof="0" smtClean="0">
                          <a:latin typeface="Tw Cen MT" pitchFamily="34" charset="0"/>
                        </a:rPr>
                        <a:t>Modificación</a:t>
                      </a:r>
                      <a:r>
                        <a:rPr lang="es-US" sz="1400" baseline="0" noProof="0" smtClean="0">
                          <a:latin typeface="Tw Cen MT" pitchFamily="34" charset="0"/>
                        </a:rPr>
                        <a:t> de la Ley 16-92</a:t>
                      </a:r>
                      <a:endParaRPr lang="es-US" sz="1400" noProof="0">
                        <a:latin typeface="Tw Cen MT" pitchFamily="34" charset="0"/>
                      </a:endParaRPr>
                    </a:p>
                  </a:txBody>
                  <a:tcPr/>
                </a:tc>
                <a:tc>
                  <a:txBody>
                    <a:bodyPr/>
                    <a:lstStyle/>
                    <a:p>
                      <a:pPr algn="ctr"/>
                      <a:r>
                        <a:rPr lang="es-US" sz="1400" noProof="0" smtClean="0">
                          <a:latin typeface="Tw Cen MT" pitchFamily="34" charset="0"/>
                        </a:rPr>
                        <a:t>Sectores </a:t>
                      </a:r>
                      <a:r>
                        <a:rPr lang="es-US" sz="1400" baseline="0" noProof="0" smtClean="0">
                          <a:latin typeface="Tw Cen MT" pitchFamily="34" charset="0"/>
                        </a:rPr>
                        <a:t> del tripartismo, Congreso Nacional, Poder Ejecutivo</a:t>
                      </a:r>
                      <a:endParaRPr lang="es-US" sz="1400" noProof="0">
                        <a:latin typeface="Tw Cen MT" pitchFamily="34" charset="0"/>
                      </a:endParaRPr>
                    </a:p>
                  </a:txBody>
                  <a:tcPr/>
                </a:tc>
                <a:tc>
                  <a:txBody>
                    <a:bodyPr/>
                    <a:lstStyle/>
                    <a:p>
                      <a:pPr algn="ctr"/>
                      <a:r>
                        <a:rPr lang="es-US" sz="1400" noProof="0" dirty="0" smtClean="0">
                          <a:latin typeface="Tw Cen MT" pitchFamily="34" charset="0"/>
                        </a:rPr>
                        <a:t>Primer</a:t>
                      </a:r>
                      <a:r>
                        <a:rPr lang="es-US" sz="1400" baseline="0" noProof="0" dirty="0" smtClean="0">
                          <a:latin typeface="Tw Cen MT" pitchFamily="34" charset="0"/>
                        </a:rPr>
                        <a:t> </a:t>
                      </a:r>
                      <a:r>
                        <a:rPr lang="es-US" sz="1400" noProof="0" dirty="0" smtClean="0">
                          <a:latin typeface="Tw Cen MT" pitchFamily="34" charset="0"/>
                        </a:rPr>
                        <a:t>trimestre</a:t>
                      </a:r>
                      <a:r>
                        <a:rPr lang="es-US" sz="1400" baseline="0" noProof="0" dirty="0" smtClean="0">
                          <a:latin typeface="Tw Cen MT" pitchFamily="34" charset="0"/>
                        </a:rPr>
                        <a:t> 2016</a:t>
                      </a:r>
                      <a:endParaRPr lang="es-US" sz="1400" noProof="0" dirty="0">
                        <a:latin typeface="Tw Cen MT" pitchFamily="34" charset="0"/>
                      </a:endParaRPr>
                    </a:p>
                  </a:txBody>
                  <a:tcPr/>
                </a:tc>
              </a:tr>
              <a:tr h="566530">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DO" sz="1400" dirty="0" smtClean="0">
                          <a:latin typeface="Tw Cen MT" pitchFamily="34" charset="0"/>
                        </a:rPr>
                        <a:t>Inclusión, como causa de terminación sin responsabilidad, de la pensión por retiro. </a:t>
                      </a:r>
                    </a:p>
                  </a:txBody>
                  <a:tcPr/>
                </a:tc>
                <a:tc>
                  <a:txBody>
                    <a:bodyPr/>
                    <a:lstStyle/>
                    <a:p>
                      <a:pPr algn="ctr"/>
                      <a:r>
                        <a:rPr lang="en-US" sz="1400" noProof="0" dirty="0" err="1" smtClean="0">
                          <a:latin typeface="Tw Cen MT" pitchFamily="34" charset="0"/>
                        </a:rPr>
                        <a:t>Modificación</a:t>
                      </a:r>
                      <a:r>
                        <a:rPr lang="en-US" sz="1400" baseline="0" noProof="0" dirty="0" smtClean="0">
                          <a:latin typeface="Tw Cen MT" pitchFamily="34" charset="0"/>
                        </a:rPr>
                        <a:t> de la Ley 16-92</a:t>
                      </a:r>
                      <a:endParaRPr lang="es-DO" sz="1400" noProof="0" dirty="0">
                        <a:latin typeface="Tw Cen MT" pitchFamily="34" charset="0"/>
                      </a:endParaRPr>
                    </a:p>
                  </a:txBody>
                  <a:tcPr/>
                </a:tc>
                <a:tc>
                  <a:txBody>
                    <a:bodyPr/>
                    <a:lstStyle/>
                    <a:p>
                      <a:pPr algn="ctr"/>
                      <a:r>
                        <a:rPr lang="en-US" sz="1400" dirty="0" err="1" smtClean="0">
                          <a:latin typeface="Tw Cen MT" pitchFamily="34" charset="0"/>
                        </a:rPr>
                        <a:t>Sectores</a:t>
                      </a:r>
                      <a:r>
                        <a:rPr lang="en-US" sz="1400" dirty="0" smtClean="0">
                          <a:latin typeface="Tw Cen MT" pitchFamily="34" charset="0"/>
                        </a:rPr>
                        <a:t> </a:t>
                      </a:r>
                      <a:r>
                        <a:rPr lang="en-US" sz="1400" baseline="0" dirty="0" smtClean="0">
                          <a:latin typeface="Tw Cen MT" pitchFamily="34" charset="0"/>
                        </a:rPr>
                        <a:t> del </a:t>
                      </a:r>
                      <a:r>
                        <a:rPr lang="en-US" sz="1400" baseline="0" dirty="0" err="1" smtClean="0">
                          <a:latin typeface="Tw Cen MT" pitchFamily="34" charset="0"/>
                        </a:rPr>
                        <a:t>tripartismo</a:t>
                      </a:r>
                      <a:r>
                        <a:rPr lang="en-US" sz="1400" baseline="0" dirty="0" smtClean="0">
                          <a:latin typeface="Tw Cen MT" pitchFamily="34" charset="0"/>
                        </a:rPr>
                        <a:t>, </a:t>
                      </a:r>
                      <a:r>
                        <a:rPr lang="en-US" sz="1400" baseline="0" dirty="0" err="1" smtClean="0">
                          <a:latin typeface="Tw Cen MT" pitchFamily="34" charset="0"/>
                        </a:rPr>
                        <a:t>Congreso</a:t>
                      </a:r>
                      <a:r>
                        <a:rPr lang="en-US" sz="1400" baseline="0" dirty="0" smtClean="0">
                          <a:latin typeface="Tw Cen MT" pitchFamily="34" charset="0"/>
                        </a:rPr>
                        <a:t> Nacional, </a:t>
                      </a:r>
                      <a:r>
                        <a:rPr lang="en-US" sz="1400" baseline="0" dirty="0" err="1" smtClean="0">
                          <a:latin typeface="Tw Cen MT" pitchFamily="34" charset="0"/>
                        </a:rPr>
                        <a:t>Poder</a:t>
                      </a:r>
                      <a:r>
                        <a:rPr lang="en-US" sz="1400" baseline="0" dirty="0" smtClean="0">
                          <a:latin typeface="Tw Cen MT" pitchFamily="34" charset="0"/>
                        </a:rPr>
                        <a:t> </a:t>
                      </a:r>
                      <a:r>
                        <a:rPr lang="en-US" sz="1400" baseline="0" dirty="0" err="1" smtClean="0">
                          <a:latin typeface="Tw Cen MT" pitchFamily="34" charset="0"/>
                        </a:rPr>
                        <a:t>Ejecutivo</a:t>
                      </a:r>
                      <a:endParaRPr lang="en-US" sz="1400" dirty="0">
                        <a:latin typeface="Tw Cen MT" pitchFamily="34" charset="0"/>
                      </a:endParaRPr>
                    </a:p>
                  </a:txBody>
                  <a:tcPr/>
                </a:tc>
                <a:tc>
                  <a:txBody>
                    <a:bodyPr/>
                    <a:lstStyle/>
                    <a:p>
                      <a:pPr algn="ctr"/>
                      <a:r>
                        <a:rPr lang="en-US" sz="1400" noProof="0" dirty="0" smtClean="0">
                          <a:latin typeface="Tw Cen MT" pitchFamily="34" charset="0"/>
                        </a:rPr>
                        <a:t>Primer</a:t>
                      </a:r>
                      <a:r>
                        <a:rPr lang="en-US" sz="1400" baseline="0" noProof="0" dirty="0" smtClean="0">
                          <a:latin typeface="Tw Cen MT" pitchFamily="34" charset="0"/>
                        </a:rPr>
                        <a:t> </a:t>
                      </a:r>
                      <a:r>
                        <a:rPr lang="en-US" sz="1400" noProof="0" dirty="0" err="1" smtClean="0">
                          <a:latin typeface="Tw Cen MT" pitchFamily="34" charset="0"/>
                        </a:rPr>
                        <a:t>trimestre</a:t>
                      </a:r>
                      <a:r>
                        <a:rPr lang="en-US" sz="1400" baseline="0" noProof="0" dirty="0" smtClean="0">
                          <a:latin typeface="Tw Cen MT" pitchFamily="34" charset="0"/>
                        </a:rPr>
                        <a:t> 2016</a:t>
                      </a:r>
                      <a:endParaRPr lang="es-DO" sz="1400" noProof="0" dirty="0">
                        <a:latin typeface="Tw Cen MT" pitchFamily="34" charset="0"/>
                      </a:endParaRPr>
                    </a:p>
                  </a:txBody>
                  <a:tcPr/>
                </a:tc>
              </a:tr>
              <a:tr h="566530">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DO" sz="1400" dirty="0" smtClean="0">
                          <a:latin typeface="Tw Cen MT" pitchFamily="34" charset="0"/>
                        </a:rPr>
                        <a:t>Modificación del preaviso en solo dos modalidades, siendo las más alta  después</a:t>
                      </a:r>
                      <a:r>
                        <a:rPr lang="es-DO" sz="1400" baseline="0" dirty="0" smtClean="0">
                          <a:latin typeface="Tw Cen MT" pitchFamily="34" charset="0"/>
                        </a:rPr>
                        <a:t> de 1 año continuo, 14 días de anticipación.</a:t>
                      </a:r>
                      <a:endParaRPr lang="es-DO" sz="1400" dirty="0" smtClean="0">
                        <a:latin typeface="Tw Cen MT" pitchFamily="34" charset="0"/>
                      </a:endParaRPr>
                    </a:p>
                  </a:txBody>
                  <a:tcPr/>
                </a:tc>
                <a:tc>
                  <a:txBody>
                    <a:bodyPr/>
                    <a:lstStyle/>
                    <a:p>
                      <a:pPr algn="ctr"/>
                      <a:r>
                        <a:rPr lang="en-US" sz="1400" noProof="0" dirty="0" err="1" smtClean="0">
                          <a:latin typeface="Tw Cen MT" pitchFamily="34" charset="0"/>
                        </a:rPr>
                        <a:t>Modificación</a:t>
                      </a:r>
                      <a:r>
                        <a:rPr lang="en-US" sz="1400" baseline="0" noProof="0" dirty="0" smtClean="0">
                          <a:latin typeface="Tw Cen MT" pitchFamily="34" charset="0"/>
                        </a:rPr>
                        <a:t> de la Ley 16-92</a:t>
                      </a:r>
                      <a:endParaRPr lang="es-DO" sz="1400" noProof="0" dirty="0">
                        <a:latin typeface="Tw Cen MT" pitchFamily="34" charset="0"/>
                      </a:endParaRPr>
                    </a:p>
                  </a:txBody>
                  <a:tcPr/>
                </a:tc>
                <a:tc>
                  <a:txBody>
                    <a:bodyPr/>
                    <a:lstStyle/>
                    <a:p>
                      <a:pPr algn="ctr"/>
                      <a:r>
                        <a:rPr lang="en-US" sz="1400" dirty="0" err="1" smtClean="0">
                          <a:latin typeface="Tw Cen MT" pitchFamily="34" charset="0"/>
                        </a:rPr>
                        <a:t>Sectores</a:t>
                      </a:r>
                      <a:r>
                        <a:rPr lang="en-US" sz="1400" dirty="0" smtClean="0">
                          <a:latin typeface="Tw Cen MT" pitchFamily="34" charset="0"/>
                        </a:rPr>
                        <a:t> </a:t>
                      </a:r>
                      <a:r>
                        <a:rPr lang="en-US" sz="1400" baseline="0" dirty="0" smtClean="0">
                          <a:latin typeface="Tw Cen MT" pitchFamily="34" charset="0"/>
                        </a:rPr>
                        <a:t> del </a:t>
                      </a:r>
                      <a:r>
                        <a:rPr lang="en-US" sz="1400" baseline="0" dirty="0" err="1" smtClean="0">
                          <a:latin typeface="Tw Cen MT" pitchFamily="34" charset="0"/>
                        </a:rPr>
                        <a:t>tripartismo</a:t>
                      </a:r>
                      <a:r>
                        <a:rPr lang="en-US" sz="1400" baseline="0" dirty="0" smtClean="0">
                          <a:latin typeface="Tw Cen MT" pitchFamily="34" charset="0"/>
                        </a:rPr>
                        <a:t>, </a:t>
                      </a:r>
                      <a:r>
                        <a:rPr lang="en-US" sz="1400" baseline="0" dirty="0" err="1" smtClean="0">
                          <a:latin typeface="Tw Cen MT" pitchFamily="34" charset="0"/>
                        </a:rPr>
                        <a:t>Congreso</a:t>
                      </a:r>
                      <a:r>
                        <a:rPr lang="en-US" sz="1400" baseline="0" dirty="0" smtClean="0">
                          <a:latin typeface="Tw Cen MT" pitchFamily="34" charset="0"/>
                        </a:rPr>
                        <a:t> Nacional, </a:t>
                      </a:r>
                      <a:r>
                        <a:rPr lang="en-US" sz="1400" baseline="0" dirty="0" err="1" smtClean="0">
                          <a:latin typeface="Tw Cen MT" pitchFamily="34" charset="0"/>
                        </a:rPr>
                        <a:t>Poder</a:t>
                      </a:r>
                      <a:r>
                        <a:rPr lang="en-US" sz="1400" baseline="0" dirty="0" smtClean="0">
                          <a:latin typeface="Tw Cen MT" pitchFamily="34" charset="0"/>
                        </a:rPr>
                        <a:t> </a:t>
                      </a:r>
                      <a:r>
                        <a:rPr lang="en-US" sz="1400" baseline="0" dirty="0" err="1" smtClean="0">
                          <a:latin typeface="Tw Cen MT" pitchFamily="34" charset="0"/>
                        </a:rPr>
                        <a:t>Ejecutivo</a:t>
                      </a:r>
                      <a:endParaRPr lang="en-US" sz="1400" dirty="0">
                        <a:latin typeface="Tw Cen MT" pitchFamily="34" charset="0"/>
                      </a:endParaRPr>
                    </a:p>
                  </a:txBody>
                  <a:tcPr/>
                </a:tc>
                <a:tc>
                  <a:txBody>
                    <a:bodyPr/>
                    <a:lstStyle/>
                    <a:p>
                      <a:pPr algn="ctr"/>
                      <a:r>
                        <a:rPr lang="en-US" sz="1400" noProof="0" dirty="0" smtClean="0">
                          <a:latin typeface="Tw Cen MT" pitchFamily="34" charset="0"/>
                        </a:rPr>
                        <a:t>Primer</a:t>
                      </a:r>
                      <a:r>
                        <a:rPr lang="en-US" sz="1400" baseline="0" noProof="0" dirty="0" smtClean="0">
                          <a:latin typeface="Tw Cen MT" pitchFamily="34" charset="0"/>
                        </a:rPr>
                        <a:t> </a:t>
                      </a:r>
                      <a:r>
                        <a:rPr lang="en-US" sz="1400" noProof="0" dirty="0" err="1" smtClean="0">
                          <a:latin typeface="Tw Cen MT" pitchFamily="34" charset="0"/>
                        </a:rPr>
                        <a:t>trimestre</a:t>
                      </a:r>
                      <a:r>
                        <a:rPr lang="en-US" sz="1400" baseline="0" noProof="0" dirty="0" smtClean="0">
                          <a:latin typeface="Tw Cen MT" pitchFamily="34" charset="0"/>
                        </a:rPr>
                        <a:t> 2016</a:t>
                      </a:r>
                      <a:endParaRPr lang="es-DO" sz="1400" noProof="0" dirty="0">
                        <a:latin typeface="Tw Cen MT" pitchFamily="34" charset="0"/>
                      </a:endParaRPr>
                    </a:p>
                  </a:txBody>
                  <a:tcPr/>
                </a:tc>
              </a:tr>
            </a:tbl>
          </a:graphicData>
        </a:graphic>
      </p:graphicFrame>
    </p:spTree>
    <p:extLst>
      <p:ext uri="{BB962C8B-B14F-4D97-AF65-F5344CB8AC3E}">
        <p14:creationId xmlns:p14="http://schemas.microsoft.com/office/powerpoint/2010/main" val="395175185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9" name="3 Marcador de contenido"/>
          <p:cNvGraphicFramePr>
            <a:graphicFrameLocks/>
          </p:cNvGraphicFramePr>
          <p:nvPr>
            <p:extLst>
              <p:ext uri="{D42A27DB-BD31-4B8C-83A1-F6EECF244321}">
                <p14:modId xmlns:p14="http://schemas.microsoft.com/office/powerpoint/2010/main" val="2987666266"/>
              </p:ext>
            </p:extLst>
          </p:nvPr>
        </p:nvGraphicFramePr>
        <p:xfrm>
          <a:off x="189152" y="1191904"/>
          <a:ext cx="8848325" cy="5181600"/>
        </p:xfrm>
        <a:graphic>
          <a:graphicData uri="http://schemas.openxmlformats.org/drawingml/2006/table">
            <a:tbl>
              <a:tblPr firstRow="1" bandRow="1">
                <a:tableStyleId>{BC89EF96-8CEA-46FF-86C4-4CE0E7609802}</a:tableStyleId>
              </a:tblPr>
              <a:tblGrid>
                <a:gridCol w="3427730"/>
                <a:gridCol w="1833437"/>
                <a:gridCol w="1992866"/>
                <a:gridCol w="1594292"/>
              </a:tblGrid>
              <a:tr h="224447">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283608">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DO" sz="1400" dirty="0" smtClean="0">
                          <a:latin typeface="Tw Cen MT" pitchFamily="34" charset="0"/>
                        </a:rPr>
                        <a:t>Redefinición del concepto de Jornada Mixta. </a:t>
                      </a:r>
                    </a:p>
                  </a:txBody>
                  <a:tcPr/>
                </a:tc>
                <a:tc>
                  <a:txBody>
                    <a:bodyPr/>
                    <a:lstStyle/>
                    <a:p>
                      <a:pPr algn="ctr"/>
                      <a:r>
                        <a:rPr lang="en-US" sz="1400" noProof="0" dirty="0" err="1" smtClean="0">
                          <a:latin typeface="Tw Cen MT" pitchFamily="34" charset="0"/>
                        </a:rPr>
                        <a:t>Modificación</a:t>
                      </a:r>
                      <a:r>
                        <a:rPr lang="en-US" sz="1400" baseline="0" noProof="0" dirty="0" smtClean="0">
                          <a:latin typeface="Tw Cen MT" pitchFamily="34" charset="0"/>
                        </a:rPr>
                        <a:t> de la Ley 16-92</a:t>
                      </a:r>
                      <a:endParaRPr lang="es-DO" sz="1400" noProof="0" dirty="0">
                        <a:latin typeface="Tw Cen MT" pitchFamily="34" charset="0"/>
                      </a:endParaRPr>
                    </a:p>
                  </a:txBody>
                  <a:tcPr/>
                </a:tc>
                <a:tc>
                  <a:txBody>
                    <a:bodyPr/>
                    <a:lstStyle/>
                    <a:p>
                      <a:pPr algn="ctr"/>
                      <a:r>
                        <a:rPr lang="en-US" sz="1400" dirty="0" err="1" smtClean="0">
                          <a:latin typeface="Tw Cen MT" pitchFamily="34" charset="0"/>
                        </a:rPr>
                        <a:t>Sectores</a:t>
                      </a:r>
                      <a:r>
                        <a:rPr lang="en-US" sz="1400" dirty="0" smtClean="0">
                          <a:latin typeface="Tw Cen MT" pitchFamily="34" charset="0"/>
                        </a:rPr>
                        <a:t> </a:t>
                      </a:r>
                      <a:r>
                        <a:rPr lang="en-US" sz="1400" baseline="0" dirty="0" smtClean="0">
                          <a:latin typeface="Tw Cen MT" pitchFamily="34" charset="0"/>
                        </a:rPr>
                        <a:t> del </a:t>
                      </a:r>
                      <a:r>
                        <a:rPr lang="en-US" sz="1400" baseline="0" dirty="0" err="1" smtClean="0">
                          <a:latin typeface="Tw Cen MT" pitchFamily="34" charset="0"/>
                        </a:rPr>
                        <a:t>tripartismo</a:t>
                      </a:r>
                      <a:r>
                        <a:rPr lang="en-US" sz="1400" baseline="0" dirty="0" smtClean="0">
                          <a:latin typeface="Tw Cen MT" pitchFamily="34" charset="0"/>
                        </a:rPr>
                        <a:t>, </a:t>
                      </a:r>
                      <a:r>
                        <a:rPr lang="en-US" sz="1400" baseline="0" dirty="0" err="1" smtClean="0">
                          <a:latin typeface="Tw Cen MT" pitchFamily="34" charset="0"/>
                        </a:rPr>
                        <a:t>Congreso</a:t>
                      </a:r>
                      <a:r>
                        <a:rPr lang="en-US" sz="1400" baseline="0" dirty="0" smtClean="0">
                          <a:latin typeface="Tw Cen MT" pitchFamily="34" charset="0"/>
                        </a:rPr>
                        <a:t> Nacional, </a:t>
                      </a:r>
                      <a:r>
                        <a:rPr lang="en-US" sz="1400" baseline="0" dirty="0" err="1" smtClean="0">
                          <a:latin typeface="Tw Cen MT" pitchFamily="34" charset="0"/>
                        </a:rPr>
                        <a:t>Poder</a:t>
                      </a:r>
                      <a:r>
                        <a:rPr lang="en-US" sz="1400" baseline="0" dirty="0" smtClean="0">
                          <a:latin typeface="Tw Cen MT" pitchFamily="34" charset="0"/>
                        </a:rPr>
                        <a:t> </a:t>
                      </a:r>
                      <a:r>
                        <a:rPr lang="en-US" sz="1400" baseline="0" dirty="0" err="1" smtClean="0">
                          <a:latin typeface="Tw Cen MT" pitchFamily="34" charset="0"/>
                        </a:rPr>
                        <a:t>Ejecutivo</a:t>
                      </a:r>
                      <a:endParaRPr lang="en-US" sz="1400" dirty="0">
                        <a:latin typeface="Tw Cen MT" pitchFamily="34" charset="0"/>
                      </a:endParaRPr>
                    </a:p>
                  </a:txBody>
                  <a:tcPr/>
                </a:tc>
                <a:tc>
                  <a:txBody>
                    <a:bodyPr/>
                    <a:lstStyle/>
                    <a:p>
                      <a:pPr algn="ctr"/>
                      <a:r>
                        <a:rPr lang="en-US" sz="1400" noProof="0" dirty="0" smtClean="0">
                          <a:latin typeface="Tw Cen MT" pitchFamily="34" charset="0"/>
                        </a:rPr>
                        <a:t>Primer</a:t>
                      </a:r>
                      <a:r>
                        <a:rPr lang="en-US" sz="1400" baseline="0" noProof="0" dirty="0" smtClean="0">
                          <a:latin typeface="Tw Cen MT" pitchFamily="34" charset="0"/>
                        </a:rPr>
                        <a:t> </a:t>
                      </a:r>
                      <a:r>
                        <a:rPr lang="en-US" sz="1400" noProof="0" dirty="0" err="1" smtClean="0">
                          <a:latin typeface="Tw Cen MT" pitchFamily="34" charset="0"/>
                        </a:rPr>
                        <a:t>trimestre</a:t>
                      </a:r>
                      <a:r>
                        <a:rPr lang="en-US" sz="1400" baseline="0" noProof="0" dirty="0" smtClean="0">
                          <a:latin typeface="Tw Cen MT" pitchFamily="34" charset="0"/>
                        </a:rPr>
                        <a:t> 2016</a:t>
                      </a:r>
                      <a:endParaRPr lang="es-DO" sz="1400" noProof="0" dirty="0">
                        <a:latin typeface="Tw Cen MT" pitchFamily="34" charset="0"/>
                      </a:endParaRPr>
                    </a:p>
                  </a:txBody>
                  <a:tcPr/>
                </a:tc>
              </a:tr>
              <a:tr h="283512">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DO" sz="1400" dirty="0" smtClean="0">
                          <a:latin typeface="Tw Cen MT" pitchFamily="34" charset="0"/>
                        </a:rPr>
                        <a:t>Incremento del límite de horas extraordinarias trimestrales de 144 a 195.</a:t>
                      </a:r>
                      <a:endParaRPr lang="es-DO" sz="1400" baseline="0" dirty="0" smtClean="0">
                        <a:latin typeface="Tw Cen MT" pitchFamily="34" charset="0"/>
                      </a:endParaRPr>
                    </a:p>
                  </a:txBody>
                  <a:tcPr/>
                </a:tc>
                <a:tc>
                  <a:txBody>
                    <a:bodyPr/>
                    <a:lstStyle/>
                    <a:p>
                      <a:pPr algn="ctr"/>
                      <a:r>
                        <a:rPr lang="en-US" sz="1400" noProof="0" dirty="0" err="1" smtClean="0">
                          <a:latin typeface="Tw Cen MT" pitchFamily="34" charset="0"/>
                        </a:rPr>
                        <a:t>Modificación</a:t>
                      </a:r>
                      <a:r>
                        <a:rPr lang="en-US" sz="1400" baseline="0" noProof="0" dirty="0" smtClean="0">
                          <a:latin typeface="Tw Cen MT" pitchFamily="34" charset="0"/>
                        </a:rPr>
                        <a:t> de la Ley 16-92</a:t>
                      </a:r>
                      <a:endParaRPr lang="es-DO" sz="1400" noProof="0" dirty="0">
                        <a:latin typeface="Tw Cen MT" pitchFamily="34" charset="0"/>
                      </a:endParaRPr>
                    </a:p>
                  </a:txBody>
                  <a:tcPr/>
                </a:tc>
                <a:tc>
                  <a:txBody>
                    <a:bodyPr/>
                    <a:lstStyle/>
                    <a:p>
                      <a:pPr algn="ctr"/>
                      <a:r>
                        <a:rPr lang="en-US" sz="1400" dirty="0" err="1" smtClean="0">
                          <a:latin typeface="Tw Cen MT" pitchFamily="34" charset="0"/>
                        </a:rPr>
                        <a:t>Sectores</a:t>
                      </a:r>
                      <a:r>
                        <a:rPr lang="en-US" sz="1400" dirty="0" smtClean="0">
                          <a:latin typeface="Tw Cen MT" pitchFamily="34" charset="0"/>
                        </a:rPr>
                        <a:t> </a:t>
                      </a:r>
                      <a:r>
                        <a:rPr lang="en-US" sz="1400" baseline="0" dirty="0" smtClean="0">
                          <a:latin typeface="Tw Cen MT" pitchFamily="34" charset="0"/>
                        </a:rPr>
                        <a:t> del </a:t>
                      </a:r>
                      <a:r>
                        <a:rPr lang="en-US" sz="1400" baseline="0" dirty="0" err="1" smtClean="0">
                          <a:latin typeface="Tw Cen MT" pitchFamily="34" charset="0"/>
                        </a:rPr>
                        <a:t>tripartismo</a:t>
                      </a:r>
                      <a:r>
                        <a:rPr lang="en-US" sz="1400" baseline="0" dirty="0" smtClean="0">
                          <a:latin typeface="Tw Cen MT" pitchFamily="34" charset="0"/>
                        </a:rPr>
                        <a:t>, </a:t>
                      </a:r>
                      <a:r>
                        <a:rPr lang="en-US" sz="1400" baseline="0" dirty="0" err="1" smtClean="0">
                          <a:latin typeface="Tw Cen MT" pitchFamily="34" charset="0"/>
                        </a:rPr>
                        <a:t>Congreso</a:t>
                      </a:r>
                      <a:r>
                        <a:rPr lang="en-US" sz="1400" baseline="0" dirty="0" smtClean="0">
                          <a:latin typeface="Tw Cen MT" pitchFamily="34" charset="0"/>
                        </a:rPr>
                        <a:t> Nacional, </a:t>
                      </a:r>
                      <a:r>
                        <a:rPr lang="en-US" sz="1400" baseline="0" dirty="0" err="1" smtClean="0">
                          <a:latin typeface="Tw Cen MT" pitchFamily="34" charset="0"/>
                        </a:rPr>
                        <a:t>Poder</a:t>
                      </a:r>
                      <a:r>
                        <a:rPr lang="en-US" sz="1400" baseline="0" dirty="0" smtClean="0">
                          <a:latin typeface="Tw Cen MT" pitchFamily="34" charset="0"/>
                        </a:rPr>
                        <a:t> </a:t>
                      </a:r>
                      <a:r>
                        <a:rPr lang="en-US" sz="1400" baseline="0" dirty="0" err="1" smtClean="0">
                          <a:latin typeface="Tw Cen MT" pitchFamily="34" charset="0"/>
                        </a:rPr>
                        <a:t>Ejecutivo</a:t>
                      </a:r>
                      <a:endParaRPr lang="en-US" sz="1400" dirty="0">
                        <a:latin typeface="Tw Cen MT" pitchFamily="34" charset="0"/>
                      </a:endParaRPr>
                    </a:p>
                  </a:txBody>
                  <a:tcPr/>
                </a:tc>
                <a:tc>
                  <a:txBody>
                    <a:bodyPr/>
                    <a:lstStyle/>
                    <a:p>
                      <a:pPr algn="ctr"/>
                      <a:r>
                        <a:rPr lang="en-US" sz="1400" noProof="0" dirty="0" smtClean="0">
                          <a:latin typeface="Tw Cen MT" pitchFamily="34" charset="0"/>
                        </a:rPr>
                        <a:t>Primer</a:t>
                      </a:r>
                      <a:r>
                        <a:rPr lang="en-US" sz="1400" baseline="0" noProof="0" dirty="0" smtClean="0">
                          <a:latin typeface="Tw Cen MT" pitchFamily="34" charset="0"/>
                        </a:rPr>
                        <a:t> </a:t>
                      </a:r>
                      <a:r>
                        <a:rPr lang="en-US" sz="1400" noProof="0" dirty="0" err="1" smtClean="0">
                          <a:latin typeface="Tw Cen MT" pitchFamily="34" charset="0"/>
                        </a:rPr>
                        <a:t>trimestre</a:t>
                      </a:r>
                      <a:r>
                        <a:rPr lang="en-US" sz="1400" baseline="0" noProof="0" dirty="0" smtClean="0">
                          <a:latin typeface="Tw Cen MT" pitchFamily="34" charset="0"/>
                        </a:rPr>
                        <a:t> 2016</a:t>
                      </a:r>
                      <a:endParaRPr lang="es-DO" sz="1400" noProof="0" dirty="0">
                        <a:latin typeface="Tw Cen MT" pitchFamily="34" charset="0"/>
                      </a:endParaRPr>
                    </a:p>
                  </a:txBody>
                  <a:tcPr/>
                </a:tc>
              </a:tr>
              <a:tr h="283608">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ES" sz="1400" baseline="0" noProof="0" dirty="0" smtClean="0">
                          <a:latin typeface="Tw Cen MT" pitchFamily="34" charset="0"/>
                        </a:rPr>
                        <a:t>Extensión del plazo de 48 horas a 3 días para la comunicación  a la otra parte y al Ministerio de Trabajo por despido y dimisión. </a:t>
                      </a:r>
                      <a:endParaRPr lang="es-ES" sz="1400" noProof="0" dirty="0" smtClean="0">
                        <a:latin typeface="Tw Cen MT" pitchFamily="34" charset="0"/>
                      </a:endParaRPr>
                    </a:p>
                  </a:txBody>
                  <a:tcPr/>
                </a:tc>
                <a:tc>
                  <a:txBody>
                    <a:bodyPr/>
                    <a:lstStyle/>
                    <a:p>
                      <a:pPr algn="ctr"/>
                      <a:r>
                        <a:rPr lang="es-ES" sz="1400" noProof="0" smtClean="0">
                          <a:latin typeface="Tw Cen MT" pitchFamily="34" charset="0"/>
                        </a:rPr>
                        <a:t>Modificación</a:t>
                      </a:r>
                      <a:r>
                        <a:rPr lang="es-ES" sz="1400" baseline="0" noProof="0" smtClean="0">
                          <a:latin typeface="Tw Cen MT" pitchFamily="34" charset="0"/>
                        </a:rPr>
                        <a:t> de la Ley 16-92</a:t>
                      </a:r>
                      <a:endParaRPr lang="es-ES" sz="1400" noProof="0">
                        <a:latin typeface="Tw Cen MT" pitchFamily="34" charset="0"/>
                      </a:endParaRPr>
                    </a:p>
                  </a:txBody>
                  <a:tcPr/>
                </a:tc>
                <a:tc>
                  <a:txBody>
                    <a:bodyPr/>
                    <a:lstStyle/>
                    <a:p>
                      <a:pPr algn="ctr"/>
                      <a:r>
                        <a:rPr lang="es-ES" sz="1400" noProof="0" smtClean="0">
                          <a:latin typeface="Tw Cen MT" pitchFamily="34" charset="0"/>
                        </a:rPr>
                        <a:t>Sectores </a:t>
                      </a:r>
                      <a:r>
                        <a:rPr lang="es-ES" sz="1400" baseline="0" noProof="0" smtClean="0">
                          <a:latin typeface="Tw Cen MT" pitchFamily="34" charset="0"/>
                        </a:rPr>
                        <a:t> del tripartismo, Congreso Nacional, Poder Ejecutivo</a:t>
                      </a:r>
                      <a:endParaRPr lang="es-ES" sz="1400" noProof="0">
                        <a:latin typeface="Tw Cen MT" pitchFamily="34" charset="0"/>
                      </a:endParaRPr>
                    </a:p>
                  </a:txBody>
                  <a:tcPr/>
                </a:tc>
                <a:tc>
                  <a:txBody>
                    <a:bodyPr/>
                    <a:lstStyle/>
                    <a:p>
                      <a:pPr algn="ctr"/>
                      <a:r>
                        <a:rPr lang="es-ES" sz="1400" noProof="0" smtClean="0">
                          <a:latin typeface="Tw Cen MT" pitchFamily="34" charset="0"/>
                        </a:rPr>
                        <a:t>Primer</a:t>
                      </a:r>
                      <a:r>
                        <a:rPr lang="es-ES" sz="1400" baseline="0" noProof="0" smtClean="0">
                          <a:latin typeface="Tw Cen MT" pitchFamily="34" charset="0"/>
                        </a:rPr>
                        <a:t> </a:t>
                      </a:r>
                      <a:r>
                        <a:rPr lang="es-ES" sz="1400" noProof="0" smtClean="0">
                          <a:latin typeface="Tw Cen MT" pitchFamily="34" charset="0"/>
                        </a:rPr>
                        <a:t>trimestre</a:t>
                      </a:r>
                      <a:r>
                        <a:rPr lang="es-ES" sz="1400" baseline="0" noProof="0" smtClean="0">
                          <a:latin typeface="Tw Cen MT" pitchFamily="34" charset="0"/>
                        </a:rPr>
                        <a:t> 2016</a:t>
                      </a:r>
                      <a:endParaRPr lang="es-ES" sz="1400" noProof="0">
                        <a:latin typeface="Tw Cen MT" pitchFamily="34" charset="0"/>
                      </a:endParaRPr>
                    </a:p>
                  </a:txBody>
                  <a:tcPr/>
                </a:tc>
              </a:tr>
              <a:tr h="283608">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ES" sz="1400" baseline="0" noProof="0" dirty="0" smtClean="0">
                          <a:latin typeface="Tw Cen MT" pitchFamily="34" charset="0"/>
                        </a:rPr>
                        <a:t>Establecer jornadas laborales flexibles de 44 horas semanales, de común acuerdo con los  trabajadores. </a:t>
                      </a:r>
                    </a:p>
                  </a:txBody>
                  <a:tcPr/>
                </a:tc>
                <a:tc>
                  <a:txBody>
                    <a:bodyPr/>
                    <a:lstStyle/>
                    <a:p>
                      <a:pPr algn="ctr"/>
                      <a:r>
                        <a:rPr lang="es-ES" sz="1400" noProof="0" smtClean="0">
                          <a:latin typeface="Tw Cen MT" pitchFamily="34" charset="0"/>
                        </a:rPr>
                        <a:t>Modificación</a:t>
                      </a:r>
                      <a:r>
                        <a:rPr lang="es-ES" sz="1400" baseline="0" noProof="0" smtClean="0">
                          <a:latin typeface="Tw Cen MT" pitchFamily="34" charset="0"/>
                        </a:rPr>
                        <a:t> de la Ley 16-92</a:t>
                      </a:r>
                      <a:endParaRPr lang="es-ES" sz="1400" noProof="0">
                        <a:latin typeface="Tw Cen MT" pitchFamily="34" charset="0"/>
                      </a:endParaRPr>
                    </a:p>
                  </a:txBody>
                  <a:tcPr/>
                </a:tc>
                <a:tc>
                  <a:txBody>
                    <a:bodyPr/>
                    <a:lstStyle/>
                    <a:p>
                      <a:pPr algn="ctr"/>
                      <a:r>
                        <a:rPr lang="es-ES" sz="1400" noProof="0" smtClean="0">
                          <a:latin typeface="Tw Cen MT" pitchFamily="34" charset="0"/>
                        </a:rPr>
                        <a:t>Sectores </a:t>
                      </a:r>
                      <a:r>
                        <a:rPr lang="es-ES" sz="1400" baseline="0" noProof="0" smtClean="0">
                          <a:latin typeface="Tw Cen MT" pitchFamily="34" charset="0"/>
                        </a:rPr>
                        <a:t> del tripartismo, Congreso Nacional, Poder Ejecutivo</a:t>
                      </a:r>
                      <a:endParaRPr lang="es-ES" sz="1400" noProof="0">
                        <a:latin typeface="Tw Cen MT" pitchFamily="34" charset="0"/>
                      </a:endParaRPr>
                    </a:p>
                  </a:txBody>
                  <a:tcPr/>
                </a:tc>
                <a:tc>
                  <a:txBody>
                    <a:bodyPr/>
                    <a:lstStyle/>
                    <a:p>
                      <a:pPr algn="ctr"/>
                      <a:r>
                        <a:rPr lang="es-ES" sz="1400" noProof="0" smtClean="0">
                          <a:latin typeface="Tw Cen MT" pitchFamily="34" charset="0"/>
                        </a:rPr>
                        <a:t>Primer</a:t>
                      </a:r>
                      <a:r>
                        <a:rPr lang="es-ES" sz="1400" baseline="0" noProof="0" smtClean="0">
                          <a:latin typeface="Tw Cen MT" pitchFamily="34" charset="0"/>
                        </a:rPr>
                        <a:t> </a:t>
                      </a:r>
                      <a:r>
                        <a:rPr lang="es-ES" sz="1400" noProof="0" smtClean="0">
                          <a:latin typeface="Tw Cen MT" pitchFamily="34" charset="0"/>
                        </a:rPr>
                        <a:t>trimestre</a:t>
                      </a:r>
                      <a:r>
                        <a:rPr lang="es-ES" sz="1400" baseline="0" noProof="0" smtClean="0">
                          <a:latin typeface="Tw Cen MT" pitchFamily="34" charset="0"/>
                        </a:rPr>
                        <a:t> 2016</a:t>
                      </a:r>
                      <a:endParaRPr lang="es-ES" sz="1400" noProof="0">
                        <a:latin typeface="Tw Cen MT" pitchFamily="34" charset="0"/>
                      </a:endParaRPr>
                    </a:p>
                  </a:txBody>
                  <a:tcPr/>
                </a:tc>
              </a:tr>
              <a:tr h="283512">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ES" sz="1400" noProof="0" dirty="0" smtClean="0">
                          <a:solidFill>
                            <a:schemeClr val="tx1"/>
                          </a:solidFill>
                          <a:latin typeface="Tw Cen MT" pitchFamily="34" charset="0"/>
                        </a:rPr>
                        <a:t>Modificar el articulo 145 sobre la excepción administrativa al  80-20</a:t>
                      </a:r>
                    </a:p>
                  </a:txBody>
                  <a:tcPr/>
                </a:tc>
                <a:tc>
                  <a:txBody>
                    <a:bodyPr/>
                    <a:lstStyle/>
                    <a:p>
                      <a:pPr algn="ctr"/>
                      <a:r>
                        <a:rPr lang="es-ES" sz="1400" noProof="0" smtClean="0">
                          <a:latin typeface="Tw Cen MT" pitchFamily="34" charset="0"/>
                        </a:rPr>
                        <a:t>Modificación</a:t>
                      </a:r>
                      <a:r>
                        <a:rPr lang="es-ES" sz="1400" baseline="0" noProof="0" smtClean="0">
                          <a:latin typeface="Tw Cen MT" pitchFamily="34" charset="0"/>
                        </a:rPr>
                        <a:t> de la Ley 16-92</a:t>
                      </a:r>
                      <a:endParaRPr lang="es-ES" sz="1400" noProof="0">
                        <a:latin typeface="Tw Cen MT" pitchFamily="34" charset="0"/>
                      </a:endParaRPr>
                    </a:p>
                  </a:txBody>
                  <a:tcPr/>
                </a:tc>
                <a:tc>
                  <a:txBody>
                    <a:bodyPr/>
                    <a:lstStyle/>
                    <a:p>
                      <a:pPr algn="ctr"/>
                      <a:r>
                        <a:rPr lang="es-ES" sz="1400" noProof="0" dirty="0" smtClean="0">
                          <a:latin typeface="Tw Cen MT" pitchFamily="34" charset="0"/>
                        </a:rPr>
                        <a:t>Sectores </a:t>
                      </a:r>
                      <a:r>
                        <a:rPr lang="es-ES" sz="1400" baseline="0" noProof="0" dirty="0" smtClean="0">
                          <a:latin typeface="Tw Cen MT" pitchFamily="34" charset="0"/>
                        </a:rPr>
                        <a:t> del </a:t>
                      </a:r>
                      <a:r>
                        <a:rPr lang="es-ES" sz="1400" baseline="0" noProof="0" dirty="0" err="1" smtClean="0">
                          <a:latin typeface="Tw Cen MT" pitchFamily="34" charset="0"/>
                        </a:rPr>
                        <a:t>tripartismo</a:t>
                      </a:r>
                      <a:r>
                        <a:rPr lang="es-ES" sz="1400" baseline="0" noProof="0" dirty="0" smtClean="0">
                          <a:latin typeface="Tw Cen MT" pitchFamily="34" charset="0"/>
                        </a:rPr>
                        <a:t>, Congreso Nacional, Poder Ejecutivo</a:t>
                      </a:r>
                      <a:endParaRPr lang="es-ES" sz="1400" noProof="0" dirty="0">
                        <a:latin typeface="Tw Cen MT" pitchFamily="34" charset="0"/>
                      </a:endParaRPr>
                    </a:p>
                  </a:txBody>
                  <a:tcPr/>
                </a:tc>
                <a:tc>
                  <a:txBody>
                    <a:bodyPr/>
                    <a:lstStyle/>
                    <a:p>
                      <a:pPr algn="ctr"/>
                      <a:r>
                        <a:rPr lang="es-ES" sz="1400" noProof="0" dirty="0" smtClean="0">
                          <a:latin typeface="Tw Cen MT" pitchFamily="34" charset="0"/>
                        </a:rPr>
                        <a:t>Primer</a:t>
                      </a:r>
                      <a:r>
                        <a:rPr lang="es-ES" sz="1400" baseline="0" noProof="0" dirty="0" smtClean="0">
                          <a:latin typeface="Tw Cen MT" pitchFamily="34" charset="0"/>
                        </a:rPr>
                        <a:t> </a:t>
                      </a:r>
                      <a:r>
                        <a:rPr lang="es-ES" sz="1400" noProof="0" dirty="0" smtClean="0">
                          <a:latin typeface="Tw Cen MT" pitchFamily="34" charset="0"/>
                        </a:rPr>
                        <a:t>trimestre</a:t>
                      </a:r>
                      <a:r>
                        <a:rPr lang="es-ES" sz="1400" baseline="0" noProof="0" dirty="0" smtClean="0">
                          <a:latin typeface="Tw Cen MT" pitchFamily="34" charset="0"/>
                        </a:rPr>
                        <a:t> 2016</a:t>
                      </a:r>
                      <a:endParaRPr lang="es-ES" sz="1400" noProof="0" dirty="0">
                        <a:latin typeface="Tw Cen MT" pitchFamily="34" charset="0"/>
                      </a:endParaRPr>
                    </a:p>
                  </a:txBody>
                  <a:tcPr/>
                </a:tc>
              </a:tr>
              <a:tr h="36620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US" sz="1400" kern="1200" noProof="0" dirty="0" smtClean="0">
                          <a:solidFill>
                            <a:schemeClr val="dk1"/>
                          </a:solidFill>
                          <a:effectLst/>
                          <a:latin typeface="Tw Cen MT" pitchFamily="34" charset="0"/>
                          <a:ea typeface="+mn-ea"/>
                          <a:cs typeface="+mn-cs"/>
                        </a:rPr>
                        <a:t>Imposibilidad de exigir otras indemnizaciones por la terminación del contrato de trabajo que las </a:t>
                      </a:r>
                      <a:r>
                        <a:rPr lang="es-US" sz="1400" kern="1200" baseline="0" noProof="0" dirty="0" smtClean="0">
                          <a:solidFill>
                            <a:schemeClr val="dk1"/>
                          </a:solidFill>
                          <a:effectLst/>
                          <a:latin typeface="Tw Cen MT" pitchFamily="34" charset="0"/>
                          <a:ea typeface="+mn-ea"/>
                          <a:cs typeface="+mn-cs"/>
                        </a:rPr>
                        <a:t> establecidas taxativamente en los artículos  79, 80, 82, 95 y 101.</a:t>
                      </a:r>
                      <a:endParaRPr lang="es-US" sz="1400" kern="1200" noProof="0" dirty="0" smtClean="0">
                        <a:solidFill>
                          <a:schemeClr val="dk1"/>
                        </a:solidFill>
                        <a:effectLst/>
                        <a:latin typeface="Tw Cen MT" pitchFamily="34" charset="0"/>
                        <a:ea typeface="+mn-ea"/>
                        <a:cs typeface="+mn-cs"/>
                      </a:endParaRPr>
                    </a:p>
                  </a:txBody>
                  <a:tcPr/>
                </a:tc>
                <a:tc>
                  <a:txBody>
                    <a:bodyPr/>
                    <a:lstStyle/>
                    <a:p>
                      <a:pPr algn="ctr"/>
                      <a:r>
                        <a:rPr lang="es-US" sz="1400" noProof="0" smtClean="0">
                          <a:latin typeface="Tw Cen MT" pitchFamily="34" charset="0"/>
                        </a:rPr>
                        <a:t>Modificación</a:t>
                      </a:r>
                      <a:r>
                        <a:rPr lang="es-US" sz="1400" baseline="0" noProof="0" smtClean="0">
                          <a:latin typeface="Tw Cen MT" pitchFamily="34" charset="0"/>
                        </a:rPr>
                        <a:t> de la Ley 16-92</a:t>
                      </a:r>
                      <a:endParaRPr lang="es-US" sz="1400" noProof="0">
                        <a:latin typeface="Tw Cen MT" pitchFamily="34" charset="0"/>
                      </a:endParaRPr>
                    </a:p>
                  </a:txBody>
                  <a:tcPr/>
                </a:tc>
                <a:tc>
                  <a:txBody>
                    <a:bodyPr/>
                    <a:lstStyle/>
                    <a:p>
                      <a:pPr algn="ctr"/>
                      <a:r>
                        <a:rPr lang="es-US" sz="1400" noProof="0" smtClean="0">
                          <a:latin typeface="Tw Cen MT" pitchFamily="34" charset="0"/>
                        </a:rPr>
                        <a:t>Sectores </a:t>
                      </a:r>
                      <a:r>
                        <a:rPr lang="es-US" sz="1400" baseline="0" noProof="0" smtClean="0">
                          <a:latin typeface="Tw Cen MT" pitchFamily="34" charset="0"/>
                        </a:rPr>
                        <a:t> del tripartismo, Congreso Nacional, Poder Ejecutivo</a:t>
                      </a:r>
                      <a:endParaRPr lang="es-US" sz="1400" noProof="0">
                        <a:latin typeface="Tw Cen MT" pitchFamily="34" charset="0"/>
                      </a:endParaRPr>
                    </a:p>
                  </a:txBody>
                  <a:tcPr/>
                </a:tc>
                <a:tc>
                  <a:txBody>
                    <a:bodyPr/>
                    <a:lstStyle/>
                    <a:p>
                      <a:pPr algn="ctr"/>
                      <a:r>
                        <a:rPr lang="es-US" sz="1400" noProof="0" dirty="0" smtClean="0">
                          <a:latin typeface="Tw Cen MT" pitchFamily="34" charset="0"/>
                        </a:rPr>
                        <a:t>Primer</a:t>
                      </a:r>
                      <a:r>
                        <a:rPr lang="es-US" sz="1400" baseline="0" noProof="0" dirty="0" smtClean="0">
                          <a:latin typeface="Tw Cen MT" pitchFamily="34" charset="0"/>
                        </a:rPr>
                        <a:t> </a:t>
                      </a:r>
                      <a:r>
                        <a:rPr lang="es-US" sz="1400" noProof="0" dirty="0" smtClean="0">
                          <a:latin typeface="Tw Cen MT" pitchFamily="34" charset="0"/>
                        </a:rPr>
                        <a:t>trimestre</a:t>
                      </a:r>
                      <a:r>
                        <a:rPr lang="es-US" sz="1400" baseline="0" noProof="0" dirty="0" smtClean="0">
                          <a:latin typeface="Tw Cen MT" pitchFamily="34" charset="0"/>
                        </a:rPr>
                        <a:t> 2016</a:t>
                      </a:r>
                      <a:endParaRPr lang="es-US" sz="1400" noProof="0" dirty="0">
                        <a:latin typeface="Tw Cen MT" pitchFamily="34" charset="0"/>
                      </a:endParaRPr>
                    </a:p>
                  </a:txBody>
                  <a:tcPr/>
                </a:tc>
              </a:tr>
            </a:tbl>
          </a:graphicData>
        </a:graphic>
      </p:graphicFrame>
    </p:spTree>
    <p:extLst>
      <p:ext uri="{BB962C8B-B14F-4D97-AF65-F5344CB8AC3E}">
        <p14:creationId xmlns:p14="http://schemas.microsoft.com/office/powerpoint/2010/main" val="313917123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9" name="3 Marcador de contenido"/>
          <p:cNvGraphicFramePr>
            <a:graphicFrameLocks/>
          </p:cNvGraphicFramePr>
          <p:nvPr>
            <p:extLst>
              <p:ext uri="{D42A27DB-BD31-4B8C-83A1-F6EECF244321}">
                <p14:modId xmlns:p14="http://schemas.microsoft.com/office/powerpoint/2010/main" val="1546832760"/>
              </p:ext>
            </p:extLst>
          </p:nvPr>
        </p:nvGraphicFramePr>
        <p:xfrm>
          <a:off x="189152" y="1191904"/>
          <a:ext cx="8848325" cy="1828800"/>
        </p:xfrm>
        <a:graphic>
          <a:graphicData uri="http://schemas.openxmlformats.org/drawingml/2006/table">
            <a:tbl>
              <a:tblPr firstRow="1" bandRow="1">
                <a:tableStyleId>{BC89EF96-8CEA-46FF-86C4-4CE0E7609802}</a:tableStyleId>
              </a:tblPr>
              <a:tblGrid>
                <a:gridCol w="3427730"/>
                <a:gridCol w="1833437"/>
                <a:gridCol w="1992866"/>
                <a:gridCol w="1594292"/>
              </a:tblGrid>
              <a:tr h="224447">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28360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US" sz="1400" kern="1200" noProof="0" dirty="0" smtClean="0">
                          <a:solidFill>
                            <a:schemeClr val="dk1"/>
                          </a:solidFill>
                          <a:effectLst/>
                          <a:latin typeface="Tw Cen MT" pitchFamily="34" charset="0"/>
                          <a:ea typeface="+mn-ea"/>
                          <a:cs typeface="+mn-cs"/>
                        </a:rPr>
                        <a:t>Indexación de anticipos a liquidaciones</a:t>
                      </a:r>
                      <a:r>
                        <a:rPr lang="es-US" sz="1400" kern="1200" baseline="0" noProof="0" dirty="0" smtClean="0">
                          <a:solidFill>
                            <a:schemeClr val="dk1"/>
                          </a:solidFill>
                          <a:effectLst/>
                          <a:latin typeface="Tw Cen MT" pitchFamily="34" charset="0"/>
                          <a:ea typeface="+mn-ea"/>
                          <a:cs typeface="+mn-cs"/>
                        </a:rPr>
                        <a:t> según el artículo 537. </a:t>
                      </a:r>
                      <a:endParaRPr lang="es-US" sz="1400" noProof="0" dirty="0" smtClean="0">
                        <a:latin typeface="Tw Cen MT" pitchFamily="34" charset="0"/>
                      </a:endParaRPr>
                    </a:p>
                  </a:txBody>
                  <a:tcPr/>
                </a:tc>
                <a:tc>
                  <a:txBody>
                    <a:bodyPr/>
                    <a:lstStyle/>
                    <a:p>
                      <a:pPr algn="ctr"/>
                      <a:r>
                        <a:rPr lang="es-US" sz="1400" noProof="0" smtClean="0">
                          <a:latin typeface="Tw Cen MT" pitchFamily="34" charset="0"/>
                        </a:rPr>
                        <a:t>Modificación</a:t>
                      </a:r>
                      <a:r>
                        <a:rPr lang="es-US" sz="1400" baseline="0" noProof="0" smtClean="0">
                          <a:latin typeface="Tw Cen MT" pitchFamily="34" charset="0"/>
                        </a:rPr>
                        <a:t> de la Ley 16-92</a:t>
                      </a:r>
                      <a:endParaRPr lang="es-US" sz="1400" noProof="0">
                        <a:latin typeface="Tw Cen MT" pitchFamily="34" charset="0"/>
                      </a:endParaRPr>
                    </a:p>
                  </a:txBody>
                  <a:tcPr/>
                </a:tc>
                <a:tc>
                  <a:txBody>
                    <a:bodyPr/>
                    <a:lstStyle/>
                    <a:p>
                      <a:pPr algn="ctr"/>
                      <a:r>
                        <a:rPr lang="es-US" sz="1400" noProof="0" smtClean="0">
                          <a:latin typeface="Tw Cen MT" pitchFamily="34" charset="0"/>
                        </a:rPr>
                        <a:t>Sectores </a:t>
                      </a:r>
                      <a:r>
                        <a:rPr lang="es-US" sz="1400" baseline="0" noProof="0" smtClean="0">
                          <a:latin typeface="Tw Cen MT" pitchFamily="34" charset="0"/>
                        </a:rPr>
                        <a:t> del tripartismo, Congreso Nacional, Poder Ejecutivo</a:t>
                      </a:r>
                      <a:endParaRPr lang="es-US" sz="1400" noProof="0">
                        <a:latin typeface="Tw Cen MT" pitchFamily="34" charset="0"/>
                      </a:endParaRPr>
                    </a:p>
                  </a:txBody>
                  <a:tcPr/>
                </a:tc>
                <a:tc>
                  <a:txBody>
                    <a:bodyPr/>
                    <a:lstStyle/>
                    <a:p>
                      <a:pPr algn="ctr"/>
                      <a:r>
                        <a:rPr lang="es-US" sz="1400" noProof="0" smtClean="0">
                          <a:latin typeface="Tw Cen MT" pitchFamily="34" charset="0"/>
                        </a:rPr>
                        <a:t>Primer</a:t>
                      </a:r>
                      <a:r>
                        <a:rPr lang="es-US" sz="1400" baseline="0" noProof="0" smtClean="0">
                          <a:latin typeface="Tw Cen MT" pitchFamily="34" charset="0"/>
                        </a:rPr>
                        <a:t> </a:t>
                      </a:r>
                      <a:r>
                        <a:rPr lang="es-US" sz="1400" noProof="0" smtClean="0">
                          <a:latin typeface="Tw Cen MT" pitchFamily="34" charset="0"/>
                        </a:rPr>
                        <a:t>trimestre</a:t>
                      </a:r>
                      <a:r>
                        <a:rPr lang="es-US" sz="1400" baseline="0" noProof="0" smtClean="0">
                          <a:latin typeface="Tw Cen MT" pitchFamily="34" charset="0"/>
                        </a:rPr>
                        <a:t> 2016</a:t>
                      </a:r>
                      <a:endParaRPr lang="es-US" sz="1400" noProof="0">
                        <a:latin typeface="Tw Cen MT" pitchFamily="34" charset="0"/>
                      </a:endParaRPr>
                    </a:p>
                  </a:txBody>
                  <a:tcPr/>
                </a:tc>
              </a:tr>
              <a:tr h="283512">
                <a:tc>
                  <a:txBody>
                    <a:bodyPr/>
                    <a:lstStyle/>
                    <a:p>
                      <a:r>
                        <a:rPr lang="es-US" sz="1400" noProof="0" dirty="0" smtClean="0">
                          <a:latin typeface="Tw Cen MT" pitchFamily="34" charset="0"/>
                        </a:rPr>
                        <a:t>Aplicación de la Ley 488-08 sobre la clasificación de las </a:t>
                      </a:r>
                      <a:r>
                        <a:rPr lang="es-US" sz="1400" noProof="0" dirty="0" err="1" smtClean="0">
                          <a:latin typeface="Tw Cen MT" pitchFamily="34" charset="0"/>
                        </a:rPr>
                        <a:t>MiPymes</a:t>
                      </a:r>
                      <a:endParaRPr lang="es-US" sz="1400" noProof="0" dirty="0">
                        <a:latin typeface="Tw Cen MT" pitchFamily="34" charset="0"/>
                      </a:endParaRPr>
                    </a:p>
                  </a:txBody>
                  <a:tcPr/>
                </a:tc>
                <a:tc>
                  <a:txBody>
                    <a:bodyPr/>
                    <a:lstStyle/>
                    <a:p>
                      <a:pPr algn="ctr"/>
                      <a:r>
                        <a:rPr lang="es-US" sz="1400" baseline="0" noProof="0" smtClean="0">
                          <a:latin typeface="Tw Cen MT" pitchFamily="34" charset="0"/>
                        </a:rPr>
                        <a:t>Aplicación de la Ley 488-08</a:t>
                      </a:r>
                      <a:endParaRPr lang="es-US" sz="1400" noProof="0">
                        <a:latin typeface="Tw Cen MT" pitchFamily="34" charset="0"/>
                      </a:endParaRPr>
                    </a:p>
                  </a:txBody>
                  <a:tcPr/>
                </a:tc>
                <a:tc>
                  <a:txBody>
                    <a:bodyPr/>
                    <a:lstStyle/>
                    <a:p>
                      <a:pPr algn="ctr"/>
                      <a:r>
                        <a:rPr lang="es-US" sz="1400" noProof="0" smtClean="0">
                          <a:latin typeface="Tw Cen MT" pitchFamily="34" charset="0"/>
                        </a:rPr>
                        <a:t>Tripartismo, </a:t>
                      </a:r>
                      <a:endParaRPr lang="es-US" sz="1400" noProof="0">
                        <a:latin typeface="Tw Cen MT" pitchFamily="34" charset="0"/>
                      </a:endParaRPr>
                    </a:p>
                  </a:txBody>
                  <a:tcPr/>
                </a:tc>
                <a:tc>
                  <a:txBody>
                    <a:bodyPr/>
                    <a:lstStyle/>
                    <a:p>
                      <a:pPr algn="ctr"/>
                      <a:r>
                        <a:rPr lang="es-US" sz="1400" noProof="0" dirty="0" smtClean="0">
                          <a:latin typeface="Tw Cen MT" pitchFamily="34" charset="0"/>
                        </a:rPr>
                        <a:t>Segundo trimestre 2016</a:t>
                      </a:r>
                      <a:endParaRPr lang="es-US" sz="1400" noProof="0" dirty="0">
                        <a:latin typeface="Tw Cen MT" pitchFamily="34" charset="0"/>
                      </a:endParaRPr>
                    </a:p>
                  </a:txBody>
                  <a:tcPr/>
                </a:tc>
              </a:tr>
            </a:tbl>
          </a:graphicData>
        </a:graphic>
      </p:graphicFrame>
    </p:spTree>
    <p:extLst>
      <p:ext uri="{BB962C8B-B14F-4D97-AF65-F5344CB8AC3E}">
        <p14:creationId xmlns:p14="http://schemas.microsoft.com/office/powerpoint/2010/main" val="48671673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2842011073"/>
              </p:ext>
            </p:extLst>
          </p:nvPr>
        </p:nvGraphicFramePr>
        <p:xfrm>
          <a:off x="304800" y="3200400"/>
          <a:ext cx="8458200" cy="1417320"/>
        </p:xfrm>
        <a:graphic>
          <a:graphicData uri="http://schemas.openxmlformats.org/drawingml/2006/table">
            <a:tbl>
              <a:tblPr firstRow="1" bandRow="1">
                <a:tableStyleId>{3B4B98B0-60AC-42C2-AFA5-B58CD77FA1E5}</a:tableStyleId>
              </a:tblPr>
              <a:tblGrid>
                <a:gridCol w="8458200"/>
              </a:tblGrid>
              <a:tr h="1417320">
                <a:tc>
                  <a:txBody>
                    <a:bodyPr/>
                    <a:lstStyle/>
                    <a:p>
                      <a:r>
                        <a:rPr lang="es-ES" sz="1600" b="1" noProof="0" dirty="0" smtClean="0">
                          <a:latin typeface="Tw Cen MT" pitchFamily="34" charset="0"/>
                        </a:rPr>
                        <a:t>Problemática 4/Contexto:</a:t>
                      </a:r>
                    </a:p>
                    <a:p>
                      <a:pPr algn="just"/>
                      <a:r>
                        <a:rPr lang="es-ES" sz="1400" b="0" noProof="0" dirty="0" smtClean="0">
                          <a:latin typeface="Tw Cen MT" pitchFamily="34" charset="0"/>
                        </a:rPr>
                        <a:t>La ausencia de competidores en el aseguramiento de riesgos laborales provoca anquilosamiento en el desarrollo y desempeño de la ARL SS, sobretodo en las áreas de compensaciones y operaciones. </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1994660234"/>
              </p:ext>
            </p:extLst>
          </p:nvPr>
        </p:nvGraphicFramePr>
        <p:xfrm>
          <a:off x="304800" y="4846320"/>
          <a:ext cx="4267200" cy="1615440"/>
        </p:xfrm>
        <a:graphic>
          <a:graphicData uri="http://schemas.openxmlformats.org/drawingml/2006/table">
            <a:tbl>
              <a:tblPr bandRow="1">
                <a:tableStyleId>{3B4B98B0-60AC-42C2-AFA5-B58CD77FA1E5}</a:tableStyleId>
              </a:tblPr>
              <a:tblGrid>
                <a:gridCol w="4267200"/>
              </a:tblGrid>
              <a:tr h="1219200">
                <a:tc>
                  <a:txBody>
                    <a:bodyPr/>
                    <a:lstStyle/>
                    <a:p>
                      <a:pPr algn="just"/>
                      <a:r>
                        <a:rPr lang="en-US" sz="1600" b="1" dirty="0" smtClean="0">
                          <a:latin typeface="Tw Cen MT" pitchFamily="34" charset="0"/>
                        </a:rPr>
                        <a:t>Objetivo 4:</a:t>
                      </a:r>
                    </a:p>
                    <a:p>
                      <a:pPr algn="just"/>
                      <a:r>
                        <a:rPr lang="es-ES" sz="1400" noProof="0" dirty="0" smtClean="0">
                          <a:latin typeface="Tw Cen MT" pitchFamily="34" charset="0"/>
                        </a:rPr>
                        <a:t>Complementar y regular adecuadamente las disposiciones de la ley 87-01, que establecen el reconocimiento y otorgamiento de las prestaciones y beneficios contemplados en el SRL en cuanto a: Afiliación, Financiamiento, Beneficiarios, Prestaciones y Prevención de AT y EP. </a:t>
                      </a:r>
                    </a:p>
                  </a:txBody>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784734373"/>
              </p:ext>
            </p:extLst>
          </p:nvPr>
        </p:nvGraphicFramePr>
        <p:xfrm>
          <a:off x="4724400" y="4846320"/>
          <a:ext cx="4038600" cy="1630680"/>
        </p:xfrm>
        <a:graphic>
          <a:graphicData uri="http://schemas.openxmlformats.org/drawingml/2006/table">
            <a:tbl>
              <a:tblPr firstRow="1" bandRow="1">
                <a:tableStyleId>{3B4B98B0-60AC-42C2-AFA5-B58CD77FA1E5}</a:tableStyleId>
              </a:tblPr>
              <a:tblGrid>
                <a:gridCol w="4038600"/>
              </a:tblGrid>
              <a:tr h="1630680">
                <a:tc>
                  <a:txBody>
                    <a:bodyPr/>
                    <a:lstStyle/>
                    <a:p>
                      <a:r>
                        <a:rPr lang="es-DO" sz="1600" noProof="0" dirty="0" smtClean="0">
                          <a:latin typeface="Tw Cen MT" pitchFamily="34" charset="0"/>
                        </a:rPr>
                        <a:t>Indicadores: </a:t>
                      </a:r>
                    </a:p>
                    <a:p>
                      <a:pPr marL="342900" indent="-342900">
                        <a:buFont typeface="+mj-lt"/>
                        <a:buAutoNum type="arabicParenR"/>
                      </a:pPr>
                      <a:r>
                        <a:rPr lang="es-DO" sz="1400" b="0" noProof="0" dirty="0" smtClean="0">
                          <a:latin typeface="Tw Cen MT" pitchFamily="34" charset="0"/>
                        </a:rPr>
                        <a:t>Número AT y EP cubiertas</a:t>
                      </a:r>
                    </a:p>
                    <a:p>
                      <a:pPr marL="342900" indent="-342900">
                        <a:buFont typeface="+mj-lt"/>
                        <a:buAutoNum type="arabicParenR"/>
                      </a:pPr>
                      <a:r>
                        <a:rPr lang="es-DO" sz="1400" b="0" noProof="0" dirty="0" smtClean="0">
                          <a:latin typeface="Tw Cen MT" pitchFamily="34" charset="0"/>
                        </a:rPr>
                        <a:t>Número de días requeridos</a:t>
                      </a:r>
                      <a:r>
                        <a:rPr lang="es-DO" sz="1400" b="0" baseline="0" noProof="0" dirty="0" smtClean="0">
                          <a:latin typeface="Tw Cen MT" pitchFamily="34" charset="0"/>
                        </a:rPr>
                        <a:t> para evaluación y pago de AT y EP</a:t>
                      </a:r>
                    </a:p>
                    <a:p>
                      <a:pPr marL="342900" indent="-342900">
                        <a:buFont typeface="+mj-lt"/>
                        <a:buAutoNum type="arabicParenR"/>
                      </a:pPr>
                      <a:r>
                        <a:rPr lang="es-DO" sz="1400" b="0" baseline="0" noProof="0" dirty="0" smtClean="0">
                          <a:latin typeface="Tw Cen MT" pitchFamily="34" charset="0"/>
                        </a:rPr>
                        <a:t>Número de reclamos</a:t>
                      </a:r>
                      <a:endParaRPr lang="es-DO" sz="1400" b="0" noProof="0" dirty="0" smtClean="0">
                        <a:latin typeface="Tw Cen MT" pitchFamily="34" charset="0"/>
                      </a:endParaRPr>
                    </a:p>
                    <a:p>
                      <a:endParaRPr lang="es-DO" sz="1600" noProof="0" dirty="0" smtClean="0">
                        <a:latin typeface="Tw Cen MT" pitchFamily="34" charset="0"/>
                      </a:endParaRPr>
                    </a:p>
                  </a:txBody>
                  <a:tcPr/>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11" name="5 Tabla"/>
          <p:cNvGraphicFramePr>
            <a:graphicFrameLocks noGrp="1"/>
          </p:cNvGraphicFramePr>
          <p:nvPr>
            <p:extLst>
              <p:ext uri="{D42A27DB-BD31-4B8C-83A1-F6EECF244321}">
                <p14:modId xmlns:p14="http://schemas.microsoft.com/office/powerpoint/2010/main" val="3135810314"/>
              </p:ext>
            </p:extLst>
          </p:nvPr>
        </p:nvGraphicFramePr>
        <p:xfrm>
          <a:off x="304800" y="2524760"/>
          <a:ext cx="8458200" cy="370840"/>
        </p:xfrm>
        <a:graphic>
          <a:graphicData uri="http://schemas.openxmlformats.org/drawingml/2006/table">
            <a:tbl>
              <a:tblPr firstRow="1" bandRow="1">
                <a:tableStyleId>{5C22544A-7EE6-4342-B048-85BDC9FD1C3A}</a:tableStyleId>
              </a:tblPr>
              <a:tblGrid>
                <a:gridCol w="1524000"/>
                <a:gridCol w="3048000"/>
                <a:gridCol w="1600200"/>
                <a:gridCol w="2286000"/>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Joel Santos</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Jaime Aybar</a:t>
                      </a:r>
                      <a:endParaRPr lang="en-US" sz="1600" dirty="0">
                        <a:solidFill>
                          <a:schemeClr val="tx1">
                            <a:lumMod val="85000"/>
                            <a:lumOff val="15000"/>
                          </a:schemeClr>
                        </a:solidFill>
                        <a:latin typeface="Tw Cen MT" pitchFamily="34" charset="0"/>
                      </a:endParaRPr>
                    </a:p>
                  </a:txBody>
                  <a:tcPr>
                    <a:solidFill>
                      <a:schemeClr val="bg2"/>
                    </a:solidFill>
                  </a:tcPr>
                </a:tc>
              </a:tr>
            </a:tbl>
          </a:graphicData>
        </a:graphic>
      </p:graphicFrame>
      <p:graphicFrame>
        <p:nvGraphicFramePr>
          <p:cNvPr id="12" name="12 Tabla"/>
          <p:cNvGraphicFramePr>
            <a:graphicFrameLocks noGrp="1"/>
          </p:cNvGraphicFramePr>
          <p:nvPr>
            <p:extLst>
              <p:ext uri="{D42A27DB-BD31-4B8C-83A1-F6EECF244321}">
                <p14:modId xmlns:p14="http://schemas.microsoft.com/office/powerpoint/2010/main" val="1339262004"/>
              </p:ext>
            </p:extLst>
          </p:nvPr>
        </p:nvGraphicFramePr>
        <p:xfrm>
          <a:off x="304800" y="1219200"/>
          <a:ext cx="8458200" cy="1310640"/>
        </p:xfrm>
        <a:graphic>
          <a:graphicData uri="http://schemas.openxmlformats.org/drawingml/2006/table">
            <a:tbl>
              <a:tblPr firstRow="1" bandRow="1">
                <a:tableStyleId>{5C22544A-7EE6-4342-B048-85BDC9FD1C3A}</a:tableStyleId>
              </a:tblPr>
              <a:tblGrid>
                <a:gridCol w="1524000"/>
                <a:gridCol w="3048000"/>
                <a:gridCol w="1600200"/>
                <a:gridCol w="2286000"/>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DO" sz="1600" b="1" kern="1200" dirty="0" smtClean="0">
                          <a:solidFill>
                            <a:schemeClr val="tx1"/>
                          </a:solidFill>
                          <a:effectLst/>
                          <a:latin typeface="Tw Cen MT" pitchFamily="34" charset="0"/>
                          <a:ea typeface="+mn-ea"/>
                          <a:cs typeface="+mn-cs"/>
                        </a:rPr>
                        <a:t>Estimular la innovación, el espíritu empresarial y desarrollar nuestro capital humano</a:t>
                      </a:r>
                      <a:endParaRPr lang="en-US" sz="1600" dirty="0">
                        <a:solidFill>
                          <a:schemeClr val="tx1"/>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Mejoría en reconocimiento y otorgamiento de prestaciones y exceso de financiamiento</a:t>
                      </a:r>
                      <a:r>
                        <a:rPr lang="es-ES" sz="1600" b="1" kern="1200" baseline="0" dirty="0" smtClean="0">
                          <a:solidFill>
                            <a:schemeClr val="tx1">
                              <a:lumMod val="85000"/>
                              <a:lumOff val="15000"/>
                            </a:schemeClr>
                          </a:solidFill>
                          <a:effectLst/>
                          <a:latin typeface="Tw Cen MT" pitchFamily="34" charset="0"/>
                          <a:ea typeface="+mn-ea"/>
                          <a:cs typeface="+mn-cs"/>
                        </a:rPr>
                        <a:t> del SRL</a:t>
                      </a:r>
                      <a:endParaRPr lang="es-ES" sz="1600" b="1" kern="1200" dirty="0" smtClean="0">
                        <a:solidFill>
                          <a:schemeClr val="tx1">
                            <a:lumMod val="85000"/>
                            <a:lumOff val="15000"/>
                          </a:schemeClr>
                        </a:solidFill>
                        <a:effectLst/>
                        <a:latin typeface="Tw Cen MT" pitchFamily="34" charset="0"/>
                        <a:ea typeface="+mn-ea"/>
                        <a:cs typeface="+mn-cs"/>
                      </a:endParaRPr>
                    </a:p>
                  </a:txBody>
                  <a:tcPr>
                    <a:solidFill>
                      <a:schemeClr val="bg2"/>
                    </a:solidFill>
                  </a:tcPr>
                </a:tc>
              </a:tr>
            </a:tbl>
          </a:graphicData>
        </a:graphic>
      </p:graphicFrame>
    </p:spTree>
    <p:extLst>
      <p:ext uri="{BB962C8B-B14F-4D97-AF65-F5344CB8AC3E}">
        <p14:creationId xmlns:p14="http://schemas.microsoft.com/office/powerpoint/2010/main" val="70555946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9" name="3 Marcador de contenido"/>
          <p:cNvGraphicFramePr>
            <a:graphicFrameLocks/>
          </p:cNvGraphicFramePr>
          <p:nvPr>
            <p:extLst>
              <p:ext uri="{D42A27DB-BD31-4B8C-83A1-F6EECF244321}">
                <p14:modId xmlns:p14="http://schemas.microsoft.com/office/powerpoint/2010/main" val="1682423737"/>
              </p:ext>
            </p:extLst>
          </p:nvPr>
        </p:nvGraphicFramePr>
        <p:xfrm>
          <a:off x="189152" y="1191905"/>
          <a:ext cx="8848325" cy="5608320"/>
        </p:xfrm>
        <a:graphic>
          <a:graphicData uri="http://schemas.openxmlformats.org/drawingml/2006/table">
            <a:tbl>
              <a:tblPr firstRow="1" bandRow="1">
                <a:tableStyleId>{BC89EF96-8CEA-46FF-86C4-4CE0E7609802}</a:tableStyleId>
              </a:tblPr>
              <a:tblGrid>
                <a:gridCol w="3427730"/>
                <a:gridCol w="1833437"/>
                <a:gridCol w="1992866"/>
                <a:gridCol w="1594292"/>
              </a:tblGrid>
              <a:tr h="226894">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286603">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DO" sz="1400" i="0" kern="1200" dirty="0" smtClean="0">
                          <a:solidFill>
                            <a:schemeClr val="dk1"/>
                          </a:solidFill>
                          <a:effectLst/>
                          <a:latin typeface="Tw Cen MT" pitchFamily="34" charset="0"/>
                          <a:ea typeface="+mn-ea"/>
                          <a:cs typeface="+mn-cs"/>
                        </a:rPr>
                        <a:t>Incorporar</a:t>
                      </a:r>
                      <a:r>
                        <a:rPr lang="es-DO" sz="1400" i="0" kern="1200" baseline="0" dirty="0" smtClean="0">
                          <a:solidFill>
                            <a:schemeClr val="dk1"/>
                          </a:solidFill>
                          <a:effectLst/>
                          <a:latin typeface="Tw Cen MT" pitchFamily="34" charset="0"/>
                          <a:ea typeface="+mn-ea"/>
                          <a:cs typeface="+mn-cs"/>
                        </a:rPr>
                        <a:t> al sistema de aseguramiento de riesgos laborales entidades de capital privado.</a:t>
                      </a:r>
                    </a:p>
                  </a:txBody>
                  <a:tcPr/>
                </a:tc>
                <a:tc>
                  <a:txBody>
                    <a:bodyPr/>
                    <a:lstStyle/>
                    <a:p>
                      <a:pPr algn="ctr"/>
                      <a:r>
                        <a:rPr lang="es-DO" sz="1400" noProof="0" dirty="0" smtClean="0">
                          <a:latin typeface="Tw Cen MT" pitchFamily="34" charset="0"/>
                        </a:rPr>
                        <a:t>Número</a:t>
                      </a:r>
                      <a:r>
                        <a:rPr lang="es-DO" sz="1400" baseline="0" noProof="0" dirty="0" smtClean="0">
                          <a:latin typeface="Tw Cen MT" pitchFamily="34" charset="0"/>
                        </a:rPr>
                        <a:t> aseguradoras RL públicas y privadas</a:t>
                      </a:r>
                    </a:p>
                  </a:txBody>
                  <a:tcPr/>
                </a:tc>
                <a:tc>
                  <a:txBody>
                    <a:bodyPr/>
                    <a:lstStyle/>
                    <a:p>
                      <a:pPr algn="ctr"/>
                      <a:r>
                        <a:rPr lang="en-US" sz="1400" dirty="0" smtClean="0">
                          <a:latin typeface="Tw Cen MT" pitchFamily="34" charset="0"/>
                        </a:rPr>
                        <a:t>CNSS-</a:t>
                      </a:r>
                      <a:r>
                        <a:rPr lang="en-US" sz="1400" dirty="0" err="1" smtClean="0">
                          <a:latin typeface="Tw Cen MT" pitchFamily="34" charset="0"/>
                        </a:rPr>
                        <a:t>Congreso</a:t>
                      </a:r>
                      <a:r>
                        <a:rPr lang="en-US" sz="1400" dirty="0" smtClean="0">
                          <a:latin typeface="Tw Cen MT" pitchFamily="34" charset="0"/>
                        </a:rPr>
                        <a:t> Nacional-COPARDOM-CONEP-OTs</a:t>
                      </a:r>
                    </a:p>
                  </a:txBody>
                  <a:tcPr/>
                </a:tc>
                <a:tc>
                  <a:txBody>
                    <a:bodyPr/>
                    <a:lstStyle/>
                    <a:p>
                      <a:pPr algn="ctr"/>
                      <a:r>
                        <a:rPr lang="es-DO" sz="1400" noProof="0" dirty="0" smtClean="0">
                          <a:latin typeface="Tw Cen MT" pitchFamily="34" charset="0"/>
                        </a:rPr>
                        <a:t>Diciembre 2016 </a:t>
                      </a:r>
                    </a:p>
                  </a:txBody>
                  <a:tcPr/>
                </a:tc>
              </a:tr>
              <a:tr h="370195">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DO" sz="1400" i="0" kern="1200" dirty="0" smtClean="0">
                          <a:solidFill>
                            <a:schemeClr val="dk1"/>
                          </a:solidFill>
                          <a:effectLst/>
                          <a:latin typeface="Tw Cen MT" pitchFamily="34" charset="0"/>
                          <a:ea typeface="+mn-ea"/>
                          <a:cs typeface="+mn-cs"/>
                        </a:rPr>
                        <a:t>Realizar estudio de modelo de gestión óptimo  que facilite la transformación de la ARL SS en una entidad altamente eficiente.</a:t>
                      </a:r>
                    </a:p>
                  </a:txBody>
                  <a:tcPr/>
                </a:tc>
                <a:tc>
                  <a:txBody>
                    <a:bodyPr/>
                    <a:lstStyle/>
                    <a:p>
                      <a:pPr algn="ctr"/>
                      <a:r>
                        <a:rPr lang="es-DO" sz="1400" baseline="0" noProof="0" dirty="0" smtClean="0">
                          <a:latin typeface="Tw Cen MT" pitchFamily="34" charset="0"/>
                        </a:rPr>
                        <a:t>Estudio elaborado</a:t>
                      </a:r>
                    </a:p>
                  </a:txBody>
                  <a:tcPr/>
                </a:tc>
                <a:tc>
                  <a:txBody>
                    <a:bodyPr/>
                    <a:lstStyle/>
                    <a:p>
                      <a:pPr algn="ctr"/>
                      <a:r>
                        <a:rPr lang="en-US" sz="1400" dirty="0" smtClean="0">
                          <a:latin typeface="Tw Cen MT" pitchFamily="34" charset="0"/>
                        </a:rPr>
                        <a:t>CNSS-COPARDOM-CONEP-</a:t>
                      </a:r>
                      <a:r>
                        <a:rPr lang="en-US" sz="1400" dirty="0" err="1" smtClean="0">
                          <a:latin typeface="Tw Cen MT" pitchFamily="34" charset="0"/>
                        </a:rPr>
                        <a:t>Ots</a:t>
                      </a:r>
                      <a:endParaRPr lang="en-US" sz="1400" dirty="0" smtClean="0">
                        <a:latin typeface="Tw Cen MT" pitchFamily="34" charset="0"/>
                      </a:endParaRPr>
                    </a:p>
                  </a:txBody>
                  <a:tcPr/>
                </a:tc>
                <a:tc>
                  <a:txBody>
                    <a:bodyPr/>
                    <a:lstStyle/>
                    <a:p>
                      <a:pPr algn="ctr"/>
                      <a:r>
                        <a:rPr lang="es-DO" sz="1400" noProof="0" dirty="0" smtClean="0">
                          <a:latin typeface="Tw Cen MT" pitchFamily="34" charset="0"/>
                        </a:rPr>
                        <a:t>Marzo 2016</a:t>
                      </a:r>
                    </a:p>
                  </a:txBody>
                  <a:tcPr/>
                </a:tc>
              </a:tr>
              <a:tr h="286603">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DO" sz="1400" baseline="0" dirty="0" smtClean="0">
                          <a:latin typeface="Tw Cen MT" pitchFamily="34" charset="0"/>
                        </a:rPr>
                        <a:t>Reducir el monto de las cotizaciones por concepto del SRL. Realizar estudio actuarial.  </a:t>
                      </a:r>
                      <a:endParaRPr lang="es-DO" sz="1400" dirty="0" smtClean="0">
                        <a:latin typeface="Tw Cen MT"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400" baseline="0" noProof="0" dirty="0" smtClean="0">
                          <a:latin typeface="Tw Cen MT" pitchFamily="34" charset="0"/>
                        </a:rPr>
                        <a:t>Monto de las cotizaciones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w Cen MT" pitchFamily="34" charset="0"/>
                        </a:rPr>
                        <a:t>CNSS-COPARDOM-CONEP-OTs-CD</a:t>
                      </a:r>
                      <a:r>
                        <a:rPr lang="en-US" sz="1400" baseline="0" dirty="0" smtClean="0">
                          <a:latin typeface="Tw Cen MT" pitchFamily="34" charset="0"/>
                        </a:rPr>
                        <a:t> IDSS</a:t>
                      </a:r>
                      <a:endParaRPr lang="en-US" sz="1400" dirty="0" smtClean="0">
                        <a:latin typeface="Tw Cen MT" pitchFamily="34" charset="0"/>
                      </a:endParaRPr>
                    </a:p>
                  </a:txBody>
                  <a:tcPr/>
                </a:tc>
                <a:tc>
                  <a:txBody>
                    <a:bodyPr/>
                    <a:lstStyle/>
                    <a:p>
                      <a:pPr algn="ctr"/>
                      <a:r>
                        <a:rPr lang="es-DO" sz="1400" noProof="0" dirty="0" smtClean="0">
                          <a:latin typeface="Tw Cen MT" pitchFamily="34" charset="0"/>
                        </a:rPr>
                        <a:t>Cuarto trimestre 2015 </a:t>
                      </a:r>
                    </a:p>
                  </a:txBody>
                  <a:tcPr/>
                </a:tc>
              </a:tr>
              <a:tr h="286603">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effectLst/>
                          <a:latin typeface="Tw Cen MT" panose="020B0602020104020603" pitchFamily="34" charset="0"/>
                          <a:ea typeface="+mn-ea"/>
                          <a:cs typeface="+mn-cs"/>
                        </a:rPr>
                        <a:t>Aplicar incentivos o penalizaciones económicos a todas las empresas por la implementación y desempeño de sus programas de gestión de seguridad y salud ocupacional</a:t>
                      </a:r>
                      <a:endParaRPr lang="es-DO" sz="1400" kern="1200" dirty="0" smtClean="0">
                        <a:solidFill>
                          <a:schemeClr val="dk1"/>
                        </a:solidFill>
                        <a:effectLst/>
                        <a:latin typeface="Tw Cen MT" panose="020B0602020104020603" pitchFamily="34" charset="0"/>
                        <a:ea typeface="+mn-ea"/>
                        <a:cs typeface="+mn-cs"/>
                      </a:endParaRPr>
                    </a:p>
                  </a:txBody>
                  <a:tcPr/>
                </a:tc>
                <a:tc>
                  <a:txBody>
                    <a:bodyPr/>
                    <a:lstStyle/>
                    <a:p>
                      <a:pPr algn="ctr"/>
                      <a:r>
                        <a:rPr lang="es-DO" sz="1400" noProof="0" dirty="0" smtClean="0">
                          <a:latin typeface="Tw Cen MT" panose="020B0602020104020603" pitchFamily="34" charset="0"/>
                        </a:rPr>
                        <a:t>Número de empresas evaluadas </a:t>
                      </a:r>
                    </a:p>
                    <a:p>
                      <a:pPr algn="ctr"/>
                      <a:endParaRPr lang="es-DO" sz="1400" noProof="0" dirty="0" smtClean="0">
                        <a:latin typeface="Tw Cen MT" panose="020B0602020104020603" pitchFamily="34" charset="0"/>
                      </a:endParaRPr>
                    </a:p>
                    <a:p>
                      <a:pPr algn="ctr"/>
                      <a:r>
                        <a:rPr lang="es-DO" sz="1400" noProof="0" dirty="0" smtClean="0">
                          <a:latin typeface="Tw Cen MT" panose="020B0602020104020603" pitchFamily="34" charset="0"/>
                        </a:rPr>
                        <a:t>Número incentivos aplicados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w Cen MT" panose="020B0602020104020603" pitchFamily="34" charset="0"/>
                        </a:rPr>
                        <a:t>CNSS-CD</a:t>
                      </a:r>
                      <a:r>
                        <a:rPr lang="en-US" sz="1400" baseline="0" dirty="0" smtClean="0">
                          <a:latin typeface="Tw Cen MT" panose="020B0602020104020603" pitchFamily="34" charset="0"/>
                        </a:rPr>
                        <a:t> IDSS-COPARDOM-CONEP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400" noProof="0" dirty="0" smtClean="0">
                          <a:latin typeface="Tw Cen MT" panose="020B0602020104020603" pitchFamily="34" charset="0"/>
                        </a:rPr>
                        <a:t>Junio 2016</a:t>
                      </a:r>
                    </a:p>
                  </a:txBody>
                  <a:tcPr/>
                </a:tc>
              </a:tr>
              <a:tr h="286603">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DO" sz="1400" dirty="0" smtClean="0">
                          <a:latin typeface="Tw Cen MT" panose="020B0602020104020603" pitchFamily="34" charset="0"/>
                        </a:rPr>
                        <a:t>Revisión del Reglamento</a:t>
                      </a:r>
                      <a:r>
                        <a:rPr lang="es-DO" sz="1400" baseline="0" dirty="0" smtClean="0">
                          <a:latin typeface="Tw Cen MT" panose="020B0602020104020603" pitchFamily="34" charset="0"/>
                        </a:rPr>
                        <a:t> que crea el SRL como Norma Complementaria de la Ley 87-01</a:t>
                      </a:r>
                      <a:endParaRPr lang="es-DO" sz="1400" dirty="0" smtClean="0">
                        <a:latin typeface="Tw Cen MT" pitchFamily="34" charset="0"/>
                      </a:endParaRPr>
                    </a:p>
                    <a:p>
                      <a:pPr marL="285750" marR="0" lvl="2" indent="-285750" algn="just" defTabSz="914400" rtl="0" eaLnBrk="1" fontAlgn="auto" latinLnBrk="0" hangingPunct="1">
                        <a:lnSpc>
                          <a:spcPct val="100000"/>
                        </a:lnSpc>
                        <a:spcBef>
                          <a:spcPts val="0"/>
                        </a:spcBef>
                        <a:spcAft>
                          <a:spcPts val="0"/>
                        </a:spcAft>
                        <a:buClrTx/>
                        <a:buSzTx/>
                        <a:buFontTx/>
                        <a:buChar char="-"/>
                        <a:tabLst/>
                        <a:defRPr/>
                      </a:pPr>
                      <a:endParaRPr lang="es-DO" sz="1400" dirty="0" smtClean="0">
                        <a:latin typeface="Tw Cen MT"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400" noProof="0" dirty="0" smtClean="0">
                          <a:latin typeface="Tw Cen MT" panose="020B0602020104020603" pitchFamily="34" charset="0"/>
                        </a:rPr>
                        <a:t>Reglamento Concertado y </a:t>
                      </a:r>
                      <a:r>
                        <a:rPr lang="es-DO" sz="1400" baseline="0" noProof="0" dirty="0" smtClean="0">
                          <a:latin typeface="Tw Cen MT" panose="020B0602020104020603" pitchFamily="34" charset="0"/>
                        </a:rPr>
                        <a:t>Modificación inmediata del Artículo 14</a:t>
                      </a:r>
                      <a:endParaRPr lang="es-DO" sz="1400" noProof="0" dirty="0" smtClean="0">
                        <a:latin typeface="Tw Cen MT" panose="020B0602020104020603"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Tw Cen MT" panose="020B0602020104020603" pitchFamily="34" charset="0"/>
                        </a:rPr>
                        <a:t>CNSS-COPARDOM-CONEP-OTs-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Tw Cen MT" panose="020B0602020104020603" pitchFamily="34" charset="0"/>
                        </a:rPr>
                        <a:t>CD IDSS- </a:t>
                      </a:r>
                      <a:r>
                        <a:rPr lang="en-US" sz="1400" dirty="0" err="1" smtClean="0">
                          <a:latin typeface="Tw Cen MT" panose="020B0602020104020603" pitchFamily="34" charset="0"/>
                        </a:rPr>
                        <a:t>Consultoría</a:t>
                      </a:r>
                      <a:r>
                        <a:rPr lang="en-US" sz="1400" dirty="0" smtClean="0">
                          <a:latin typeface="Tw Cen MT" panose="020B0602020104020603" pitchFamily="34" charset="0"/>
                        </a:rPr>
                        <a:t> </a:t>
                      </a:r>
                      <a:r>
                        <a:rPr lang="en-US" sz="1400" dirty="0" err="1" smtClean="0">
                          <a:latin typeface="Tw Cen MT" panose="020B0602020104020603" pitchFamily="34" charset="0"/>
                        </a:rPr>
                        <a:t>Jurídica</a:t>
                      </a:r>
                      <a:r>
                        <a:rPr lang="en-US" sz="1400" dirty="0" smtClean="0">
                          <a:latin typeface="Tw Cen MT" panose="020B0602020104020603" pitchFamily="34" charset="0"/>
                        </a:rPr>
                        <a:t> del </a:t>
                      </a:r>
                      <a:r>
                        <a:rPr lang="en-US" sz="1400" dirty="0" err="1" smtClean="0">
                          <a:latin typeface="Tw Cen MT" panose="020B0602020104020603" pitchFamily="34" charset="0"/>
                        </a:rPr>
                        <a:t>Poder</a:t>
                      </a:r>
                      <a:r>
                        <a:rPr lang="en-US" sz="1400" dirty="0" smtClean="0">
                          <a:latin typeface="Tw Cen MT" panose="020B0602020104020603" pitchFamily="34" charset="0"/>
                        </a:rPr>
                        <a:t> </a:t>
                      </a:r>
                      <a:r>
                        <a:rPr lang="en-US" sz="1400" dirty="0" err="1" smtClean="0">
                          <a:latin typeface="Tw Cen MT" panose="020B0602020104020603" pitchFamily="34" charset="0"/>
                        </a:rPr>
                        <a:t>Ejecutivo</a:t>
                      </a:r>
                      <a:endParaRPr lang="en-US" sz="1400" dirty="0" smtClean="0">
                        <a:latin typeface="Tw Cen MT" panose="020B0602020104020603"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400" noProof="0" dirty="0" smtClean="0">
                          <a:latin typeface="Tw Cen MT" panose="020B0602020104020603" pitchFamily="34" charset="0"/>
                        </a:rPr>
                        <a:t>Marzo 2016 </a:t>
                      </a:r>
                    </a:p>
                  </a:txBody>
                  <a:tcPr/>
                </a:tc>
              </a:tr>
              <a:tr h="286603">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DO" sz="1400" dirty="0" smtClean="0">
                          <a:latin typeface="Tw Cen MT" panose="020B0602020104020603" pitchFamily="34" charset="0"/>
                        </a:rPr>
                        <a:t>Ampliar el monto del pago de las pensiones y</a:t>
                      </a:r>
                      <a:r>
                        <a:rPr lang="es-DO" sz="1400" baseline="0" dirty="0" smtClean="0">
                          <a:latin typeface="Tw Cen MT" panose="020B0602020104020603" pitchFamily="34" charset="0"/>
                        </a:rPr>
                        <a:t> discapacidades generadas por AT y EP a los niveles del SVDS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400" noProof="0" dirty="0" smtClean="0">
                          <a:latin typeface="Tw Cen MT" panose="020B0602020104020603" pitchFamily="34" charset="0"/>
                        </a:rPr>
                        <a:t>Monto pensiones</a:t>
                      </a:r>
                      <a:r>
                        <a:rPr lang="es-DO" sz="1400" baseline="0" noProof="0" dirty="0" smtClean="0">
                          <a:latin typeface="Tw Cen MT" panose="020B0602020104020603" pitchFamily="34" charset="0"/>
                        </a:rPr>
                        <a:t> y discapacidades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w Cen MT" panose="020B0602020104020603" pitchFamily="34" charset="0"/>
                        </a:rPr>
                        <a:t>CNSS-COPARDOM-CONEP-OTs-CD</a:t>
                      </a:r>
                      <a:r>
                        <a:rPr lang="en-US" sz="1400" baseline="0" dirty="0" smtClean="0">
                          <a:latin typeface="Tw Cen MT" panose="020B0602020104020603" pitchFamily="34" charset="0"/>
                        </a:rPr>
                        <a:t> IDSS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400" noProof="0" dirty="0" smtClean="0">
                          <a:latin typeface="Tw Cen MT" panose="020B0602020104020603" pitchFamily="34" charset="0"/>
                        </a:rPr>
                        <a:t>Marzo 2016</a:t>
                      </a:r>
                    </a:p>
                  </a:txBody>
                  <a:tcPr/>
                </a:tc>
              </a:tr>
            </a:tbl>
          </a:graphicData>
        </a:graphic>
      </p:graphicFrame>
    </p:spTree>
    <p:extLst>
      <p:ext uri="{BB962C8B-B14F-4D97-AF65-F5344CB8AC3E}">
        <p14:creationId xmlns:p14="http://schemas.microsoft.com/office/powerpoint/2010/main" val="210230849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1659799532"/>
              </p:ext>
            </p:extLst>
          </p:nvPr>
        </p:nvGraphicFramePr>
        <p:xfrm>
          <a:off x="35257" y="2743200"/>
          <a:ext cx="9052618" cy="2133600"/>
        </p:xfrm>
        <a:graphic>
          <a:graphicData uri="http://schemas.openxmlformats.org/drawingml/2006/table">
            <a:tbl>
              <a:tblPr firstRow="1" bandRow="1">
                <a:tableStyleId>{3B4B98B0-60AC-42C2-AFA5-B58CD77FA1E5}</a:tableStyleId>
              </a:tblPr>
              <a:tblGrid>
                <a:gridCol w="9052618"/>
              </a:tblGrid>
              <a:tr h="1143000">
                <a:tc>
                  <a:txBody>
                    <a:bodyPr/>
                    <a:lstStyle/>
                    <a:p>
                      <a:r>
                        <a:rPr lang="es-ES" sz="1400" b="1" noProof="0" dirty="0" smtClean="0">
                          <a:latin typeface="Tw Cen MT" pitchFamily="34" charset="0"/>
                        </a:rPr>
                        <a:t>Problemática 5/Contexto:</a:t>
                      </a:r>
                    </a:p>
                    <a:p>
                      <a:pPr algn="just"/>
                      <a:r>
                        <a:rPr lang="es-ES" sz="1200" b="0" noProof="0" dirty="0" smtClean="0">
                          <a:latin typeface="Tw Cen MT" pitchFamily="34" charset="0"/>
                        </a:rPr>
                        <a:t>El comportamiento y evolución que ha tenido el Sistema Dominicano de Pensiones ha evidenciado que  los elevados niveles de evasión y elusión; la baja densidad de cotización; los bajos niveles de aportes o ahorro a la Cuenta de Capitalización Individual (CCI); la no determinación y entrega del Bono de Reconocimiento a que tienen derecho los antiguos afiliados amparados por las leyes 1896 y 379; la edad de retiro no ajustada a las expectativas de vida de la población dominicana; provocan que las tasas de reemplazo que se proyectan no sean suficientes para alcanzar niveles que permitan a los afiliados lograr pensiones acordes con su nivel de vida.</a:t>
                      </a:r>
                    </a:p>
                    <a:p>
                      <a:pPr algn="just"/>
                      <a:r>
                        <a:rPr lang="es-ES" sz="1200" b="0" noProof="0" dirty="0" smtClean="0">
                          <a:latin typeface="Tw Cen MT" pitchFamily="34" charset="0"/>
                        </a:rPr>
                        <a:t>Los planes de pensiones sectoriales que no se han acogido a las disposiciones de la Ley 87-01 evidencian la falta de institucionalidad provocando doble cotización.</a:t>
                      </a:r>
                    </a:p>
                    <a:p>
                      <a:pPr algn="just"/>
                      <a:r>
                        <a:rPr lang="es-ES" sz="1200" b="0" noProof="0" dirty="0" smtClean="0">
                          <a:latin typeface="Tw Cen MT" pitchFamily="34" charset="0"/>
                        </a:rPr>
                        <a:t>La estructura de comisiones de las AFP establecida en la Ley amerita conocimientos técnicos especializados y genera confusión, lo que limita su compresión al público en general. </a:t>
                      </a:r>
                      <a:r>
                        <a:rPr lang="es-DO" sz="1200" b="0" noProof="0" dirty="0" smtClean="0">
                          <a:latin typeface="Tw Cen MT" pitchFamily="34" charset="0"/>
                        </a:rPr>
                        <a:t>Y es evidente asimismo la falta de conocimiento de la población en cuanto a los derechos y  deberes  en la seguridad social.</a:t>
                      </a:r>
                      <a:endParaRPr lang="es-ES" sz="1200" b="0" noProof="0" dirty="0" smtClean="0">
                        <a:latin typeface="Tw Cen MT" pitchFamily="34" charset="0"/>
                      </a:endParaRPr>
                    </a:p>
                  </a:txBody>
                  <a:tcPr marL="0" marR="0"/>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954171399"/>
              </p:ext>
            </p:extLst>
          </p:nvPr>
        </p:nvGraphicFramePr>
        <p:xfrm>
          <a:off x="76199" y="4876800"/>
          <a:ext cx="6400801" cy="1615440"/>
        </p:xfrm>
        <a:graphic>
          <a:graphicData uri="http://schemas.openxmlformats.org/drawingml/2006/table">
            <a:tbl>
              <a:tblPr bandRow="1">
                <a:tableStyleId>{3B4B98B0-60AC-42C2-AFA5-B58CD77FA1E5}</a:tableStyleId>
              </a:tblPr>
              <a:tblGrid>
                <a:gridCol w="6400801"/>
              </a:tblGrid>
              <a:tr h="1396392">
                <a:tc>
                  <a:txBody>
                    <a:bodyPr/>
                    <a:lstStyle/>
                    <a:p>
                      <a:pPr algn="just"/>
                      <a:r>
                        <a:rPr lang="en-US" sz="1600" b="1" dirty="0" smtClean="0">
                          <a:latin typeface="Tw Cen MT" pitchFamily="34" charset="0"/>
                        </a:rPr>
                        <a:t>Objetivo 5:</a:t>
                      </a:r>
                    </a:p>
                    <a:p>
                      <a:pPr algn="just"/>
                      <a:r>
                        <a:rPr lang="es-DO" sz="1400" kern="1200" dirty="0" smtClean="0">
                          <a:solidFill>
                            <a:schemeClr val="tx1"/>
                          </a:solidFill>
                          <a:effectLst/>
                          <a:latin typeface="+mn-lt"/>
                          <a:ea typeface="+mn-ea"/>
                          <a:cs typeface="+mn-cs"/>
                        </a:rPr>
                        <a:t>Incrementar el número de cotizantes al sistema</a:t>
                      </a:r>
                      <a:r>
                        <a:rPr lang="es-DO" sz="1400" kern="1200" baseline="0" dirty="0" smtClean="0">
                          <a:solidFill>
                            <a:schemeClr val="tx1"/>
                          </a:solidFill>
                          <a:effectLst/>
                          <a:latin typeface="+mn-lt"/>
                          <a:ea typeface="+mn-ea"/>
                          <a:cs typeface="+mn-cs"/>
                        </a:rPr>
                        <a:t> a través de </a:t>
                      </a:r>
                      <a:r>
                        <a:rPr lang="es-DO" sz="1400" kern="1200" dirty="0" smtClean="0">
                          <a:solidFill>
                            <a:schemeClr val="tx1"/>
                          </a:solidFill>
                          <a:effectLst/>
                          <a:latin typeface="+mn-lt"/>
                          <a:ea typeface="+mn-ea"/>
                          <a:cs typeface="+mn-cs"/>
                        </a:rPr>
                        <a:t>la generación de empleo formal y la inclusión de los trabajadores independientes que tienen capacidad contributiva</a:t>
                      </a:r>
                      <a:r>
                        <a:rPr lang="es-DO" sz="1400" kern="1200" baseline="0" dirty="0" smtClean="0">
                          <a:solidFill>
                            <a:schemeClr val="tx1"/>
                          </a:solidFill>
                          <a:effectLst/>
                          <a:latin typeface="+mn-lt"/>
                          <a:ea typeface="+mn-ea"/>
                          <a:cs typeface="+mn-cs"/>
                        </a:rPr>
                        <a:t> así como </a:t>
                      </a:r>
                      <a:r>
                        <a:rPr lang="es-DO" sz="1400" kern="1200" dirty="0" smtClean="0">
                          <a:solidFill>
                            <a:schemeClr val="tx1"/>
                          </a:solidFill>
                          <a:effectLst/>
                          <a:latin typeface="+mn-lt"/>
                          <a:ea typeface="+mn-ea"/>
                          <a:cs typeface="+mn-cs"/>
                        </a:rPr>
                        <a:t>la eliminación de la evasión y elusión.</a:t>
                      </a:r>
                      <a:r>
                        <a:rPr lang="es-DO" sz="1400" kern="1200" baseline="0" dirty="0" smtClean="0">
                          <a:solidFill>
                            <a:schemeClr val="tx1"/>
                          </a:solidFill>
                          <a:effectLst/>
                          <a:latin typeface="+mn-lt"/>
                          <a:ea typeface="+mn-ea"/>
                          <a:cs typeface="+mn-cs"/>
                        </a:rPr>
                        <a:t>  Asimismo, efectuar </a:t>
                      </a:r>
                      <a:r>
                        <a:rPr lang="es-DO" sz="1400" kern="1200" dirty="0" smtClean="0">
                          <a:solidFill>
                            <a:schemeClr val="tx1"/>
                          </a:solidFill>
                          <a:effectLst/>
                          <a:latin typeface="+mn-lt"/>
                          <a:ea typeface="+mn-ea"/>
                          <a:cs typeface="+mn-cs"/>
                        </a:rPr>
                        <a:t>de manera gradual los ajustes paramétricos de la edad de retiro conforme las expectativas de vida</a:t>
                      </a:r>
                      <a:r>
                        <a:rPr lang="es-DO" sz="1400" kern="1200" baseline="0" dirty="0" smtClean="0">
                          <a:solidFill>
                            <a:schemeClr val="tx1"/>
                          </a:solidFill>
                          <a:effectLst/>
                          <a:latin typeface="+mn-lt"/>
                          <a:ea typeface="+mn-ea"/>
                          <a:cs typeface="+mn-cs"/>
                        </a:rPr>
                        <a:t> de la </a:t>
                      </a:r>
                      <a:r>
                        <a:rPr lang="es-DO" sz="1400" kern="1200" dirty="0" smtClean="0">
                          <a:solidFill>
                            <a:schemeClr val="tx1"/>
                          </a:solidFill>
                          <a:effectLst/>
                          <a:latin typeface="+mn-lt"/>
                          <a:ea typeface="+mn-ea"/>
                          <a:cs typeface="+mn-cs"/>
                        </a:rPr>
                        <a:t>población</a:t>
                      </a:r>
                      <a:r>
                        <a:rPr lang="es-DO" sz="1400" kern="1200" baseline="0" dirty="0" smtClean="0">
                          <a:solidFill>
                            <a:schemeClr val="tx1"/>
                          </a:solidFill>
                          <a:effectLst/>
                          <a:latin typeface="+mn-lt"/>
                          <a:ea typeface="+mn-ea"/>
                          <a:cs typeface="+mn-cs"/>
                        </a:rPr>
                        <a:t> y s</a:t>
                      </a:r>
                      <a:r>
                        <a:rPr lang="es-DO" sz="1400" kern="1200" dirty="0" smtClean="0">
                          <a:solidFill>
                            <a:schemeClr val="tx1"/>
                          </a:solidFill>
                          <a:effectLst/>
                          <a:latin typeface="+mn-lt"/>
                          <a:ea typeface="+mn-ea"/>
                          <a:cs typeface="+mn-cs"/>
                        </a:rPr>
                        <a:t>implificar el esquema de cobro de comisiones por las AFP para facilitar su comprensión por parte de los afiliados y entes en general.</a:t>
                      </a:r>
                      <a:endParaRPr lang="en-US" sz="1400" b="1" dirty="0" smtClean="0">
                        <a:solidFill>
                          <a:schemeClr val="tx1"/>
                        </a:solidFill>
                        <a:latin typeface="Tw Cen MT" pitchFamily="34" charset="0"/>
                      </a:endParaRPr>
                    </a:p>
                  </a:txBody>
                  <a:tcPr marL="9144" marR="9144"/>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1052075722"/>
              </p:ext>
            </p:extLst>
          </p:nvPr>
        </p:nvGraphicFramePr>
        <p:xfrm>
          <a:off x="6629400" y="4876800"/>
          <a:ext cx="2499417" cy="1981200"/>
        </p:xfrm>
        <a:graphic>
          <a:graphicData uri="http://schemas.openxmlformats.org/drawingml/2006/table">
            <a:tbl>
              <a:tblPr firstRow="1" bandRow="1">
                <a:tableStyleId>{3B4B98B0-60AC-42C2-AFA5-B58CD77FA1E5}</a:tableStyleId>
              </a:tblPr>
              <a:tblGrid>
                <a:gridCol w="2499417"/>
              </a:tblGrid>
              <a:tr h="1981200">
                <a:tc>
                  <a:txBody>
                    <a:bodyPr/>
                    <a:lstStyle/>
                    <a:p>
                      <a:r>
                        <a:rPr lang="es-DO" sz="1600" noProof="0" dirty="0" smtClean="0">
                          <a:latin typeface="Tw Cen MT" pitchFamily="34" charset="0"/>
                        </a:rPr>
                        <a:t>Indicadores: </a:t>
                      </a:r>
                    </a:p>
                    <a:p>
                      <a:pPr marL="177800" lvl="0" indent="-177800">
                        <a:buFont typeface="+mj-lt"/>
                        <a:buAutoNum type="arabicParenR"/>
                      </a:pPr>
                      <a:r>
                        <a:rPr lang="es-ES" sz="1400" b="0" kern="1200" dirty="0" smtClean="0">
                          <a:solidFill>
                            <a:schemeClr val="tx1"/>
                          </a:solidFill>
                          <a:effectLst/>
                          <a:latin typeface="Tw Cen MT" pitchFamily="34" charset="0"/>
                          <a:ea typeface="+mn-ea"/>
                          <a:cs typeface="+mn-cs"/>
                        </a:rPr>
                        <a:t>Incremento del monto de las Pensiones.</a:t>
                      </a:r>
                    </a:p>
                    <a:p>
                      <a:pPr marL="177800" lvl="0" indent="-177800">
                        <a:buFont typeface="+mj-lt"/>
                        <a:buNone/>
                      </a:pPr>
                      <a:endParaRPr lang="es-ES" sz="1400" b="0" kern="1200" dirty="0" smtClean="0">
                        <a:solidFill>
                          <a:schemeClr val="tx1"/>
                        </a:solidFill>
                        <a:effectLst/>
                        <a:latin typeface="Tw Cen MT" pitchFamily="34" charset="0"/>
                        <a:ea typeface="+mn-ea"/>
                        <a:cs typeface="+mn-cs"/>
                      </a:endParaRPr>
                    </a:p>
                    <a:p>
                      <a:pPr marL="177800" lvl="0" indent="-177800">
                        <a:buFont typeface="+mj-lt"/>
                        <a:buAutoNum type="arabicParenR" startAt="2"/>
                      </a:pPr>
                      <a:r>
                        <a:rPr lang="es-ES" sz="1400" b="0" kern="1200" dirty="0" smtClean="0">
                          <a:solidFill>
                            <a:schemeClr val="tx1"/>
                          </a:solidFill>
                          <a:effectLst/>
                          <a:latin typeface="Tw Cen MT" pitchFamily="34" charset="0"/>
                          <a:ea typeface="+mn-ea"/>
                          <a:cs typeface="+mn-cs"/>
                        </a:rPr>
                        <a:t>Índice de niveles de satisfacción de los</a:t>
                      </a:r>
                      <a:r>
                        <a:rPr lang="es-ES" sz="1400" b="0" kern="1200" baseline="0" dirty="0" smtClean="0">
                          <a:solidFill>
                            <a:schemeClr val="tx1"/>
                          </a:solidFill>
                          <a:effectLst/>
                          <a:latin typeface="Tw Cen MT" pitchFamily="34" charset="0"/>
                          <a:ea typeface="+mn-ea"/>
                          <a:cs typeface="+mn-cs"/>
                        </a:rPr>
                        <a:t> </a:t>
                      </a:r>
                      <a:r>
                        <a:rPr lang="es-ES" sz="1400" b="0" kern="1200" dirty="0" smtClean="0">
                          <a:solidFill>
                            <a:schemeClr val="tx1"/>
                          </a:solidFill>
                          <a:effectLst/>
                          <a:latin typeface="Tw Cen MT" pitchFamily="34" charset="0"/>
                          <a:ea typeface="+mn-ea"/>
                          <a:cs typeface="+mn-cs"/>
                        </a:rPr>
                        <a:t>afiliados. Niveles de percepción y Valoración del sistema. </a:t>
                      </a:r>
                    </a:p>
                  </a:txBody>
                  <a:tcPr marL="0" marR="0"/>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11" name="5 Tabla"/>
          <p:cNvGraphicFramePr>
            <a:graphicFrameLocks noGrp="1"/>
          </p:cNvGraphicFramePr>
          <p:nvPr>
            <p:extLst>
              <p:ext uri="{D42A27DB-BD31-4B8C-83A1-F6EECF244321}">
                <p14:modId xmlns:p14="http://schemas.microsoft.com/office/powerpoint/2010/main" val="1532629955"/>
              </p:ext>
            </p:extLst>
          </p:nvPr>
        </p:nvGraphicFramePr>
        <p:xfrm>
          <a:off x="48903" y="2452048"/>
          <a:ext cx="9052619" cy="370840"/>
        </p:xfrm>
        <a:graphic>
          <a:graphicData uri="http://schemas.openxmlformats.org/drawingml/2006/table">
            <a:tbl>
              <a:tblPr firstRow="1" bandRow="1">
                <a:tableStyleId>{5C22544A-7EE6-4342-B048-85BDC9FD1C3A}</a:tableStyleId>
              </a:tblPr>
              <a:tblGrid>
                <a:gridCol w="1631102"/>
                <a:gridCol w="3262205"/>
                <a:gridCol w="1712658"/>
                <a:gridCol w="2446654"/>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Joel Santos</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Jaime Aybar</a:t>
                      </a:r>
                    </a:p>
                  </a:txBody>
                  <a:tcPr>
                    <a:solidFill>
                      <a:schemeClr val="bg2"/>
                    </a:solidFill>
                  </a:tcPr>
                </a:tc>
              </a:tr>
            </a:tbl>
          </a:graphicData>
        </a:graphic>
      </p:graphicFrame>
      <p:graphicFrame>
        <p:nvGraphicFramePr>
          <p:cNvPr id="12" name="12 Tabla"/>
          <p:cNvGraphicFramePr>
            <a:graphicFrameLocks noGrp="1"/>
          </p:cNvGraphicFramePr>
          <p:nvPr>
            <p:extLst>
              <p:ext uri="{D42A27DB-BD31-4B8C-83A1-F6EECF244321}">
                <p14:modId xmlns:p14="http://schemas.microsoft.com/office/powerpoint/2010/main" val="2010405070"/>
              </p:ext>
            </p:extLst>
          </p:nvPr>
        </p:nvGraphicFramePr>
        <p:xfrm>
          <a:off x="48903" y="1123664"/>
          <a:ext cx="9052619" cy="1310640"/>
        </p:xfrm>
        <a:graphic>
          <a:graphicData uri="http://schemas.openxmlformats.org/drawingml/2006/table">
            <a:tbl>
              <a:tblPr firstRow="1" bandRow="1">
                <a:tableStyleId>{5C22544A-7EE6-4342-B048-85BDC9FD1C3A}</a:tableStyleId>
              </a:tblPr>
              <a:tblGrid>
                <a:gridCol w="1631102"/>
                <a:gridCol w="3262205"/>
                <a:gridCol w="1712658"/>
                <a:gridCol w="2446654"/>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DO" sz="1600" b="1" kern="1200" dirty="0" smtClean="0">
                          <a:solidFill>
                            <a:schemeClr val="tx1"/>
                          </a:solidFill>
                          <a:effectLst/>
                          <a:latin typeface="Tw Cen MT" pitchFamily="34" charset="0"/>
                          <a:ea typeface="+mn-ea"/>
                          <a:cs typeface="+mn-cs"/>
                        </a:rPr>
                        <a:t>Estimular la innovación, el espíritu empresarial y desarrollar nuestro capital humano</a:t>
                      </a:r>
                      <a:endParaRPr lang="en-US" sz="1600" dirty="0">
                        <a:solidFill>
                          <a:schemeClr val="tx1"/>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Mejorar los niveles de pensiones de los afiliados y lograr el respeto y garantía de legalidad del sistema. </a:t>
                      </a:r>
                    </a:p>
                  </a:txBody>
                  <a:tcPr>
                    <a:solidFill>
                      <a:schemeClr val="bg2"/>
                    </a:solidFill>
                  </a:tcPr>
                </a:tc>
              </a:tr>
            </a:tbl>
          </a:graphicData>
        </a:graphic>
      </p:graphicFrame>
    </p:spTree>
    <p:extLst>
      <p:ext uri="{BB962C8B-B14F-4D97-AF65-F5344CB8AC3E}">
        <p14:creationId xmlns:p14="http://schemas.microsoft.com/office/powerpoint/2010/main" val="180944861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61592" y="1698581"/>
            <a:ext cx="635124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DO" sz="2000" b="1" dirty="0">
                <a:solidFill>
                  <a:prstClr val="black"/>
                </a:solidFill>
                <a:latin typeface="Tw Cen MT" pitchFamily="34" charset="0"/>
              </a:rPr>
              <a:t>Definir el Plan Estratégico del sector empresarial para el período 2016-2020</a:t>
            </a:r>
          </a:p>
        </p:txBody>
      </p:sp>
      <p:sp>
        <p:nvSpPr>
          <p:cNvPr id="5" name="3 Rectángulo"/>
          <p:cNvSpPr/>
          <p:nvPr/>
        </p:nvSpPr>
        <p:spPr>
          <a:xfrm>
            <a:off x="2261592" y="3114787"/>
            <a:ext cx="6351240" cy="1323439"/>
          </a:xfrm>
          <a:prstGeom prst="rect">
            <a:avLst/>
          </a:prstGeom>
        </p:spPr>
        <p:txBody>
          <a:bodyPr wrap="square">
            <a:spAutoFit/>
          </a:bodyPr>
          <a:lstStyle/>
          <a:p>
            <a:pPr algn="just"/>
            <a:r>
              <a:rPr lang="es-DO" sz="2000" b="1" dirty="0" smtClean="0">
                <a:solidFill>
                  <a:prstClr val="black"/>
                </a:solidFill>
                <a:latin typeface="Tw Cen MT" pitchFamily="34" charset="0"/>
              </a:rPr>
              <a:t>La 8va </a:t>
            </a:r>
            <a:r>
              <a:rPr lang="es-DO" sz="2000" b="1" dirty="0">
                <a:solidFill>
                  <a:prstClr val="black"/>
                </a:solidFill>
                <a:latin typeface="Tw Cen MT" pitchFamily="34" charset="0"/>
              </a:rPr>
              <a:t>versión de la Gran Convención Empresarial </a:t>
            </a:r>
            <a:r>
              <a:rPr lang="es-DO" sz="2000" b="1" dirty="0" smtClean="0">
                <a:solidFill>
                  <a:prstClr val="black"/>
                </a:solidFill>
                <a:latin typeface="Tw Cen MT" pitchFamily="34" charset="0"/>
              </a:rPr>
              <a:t>se inserta dentro </a:t>
            </a:r>
            <a:r>
              <a:rPr lang="es-DO" sz="2000" b="1" dirty="0">
                <a:solidFill>
                  <a:prstClr val="black"/>
                </a:solidFill>
                <a:latin typeface="Tw Cen MT" pitchFamily="34" charset="0"/>
              </a:rPr>
              <a:t>del contexto de la 2da. Cumbre Empresarial de las Américas y del Diálogo Empresarial con la inclusión de los ejes definidos en la misma</a:t>
            </a:r>
          </a:p>
        </p:txBody>
      </p:sp>
      <p:sp>
        <p:nvSpPr>
          <p:cNvPr id="6" name="4 Rectángulo"/>
          <p:cNvSpPr/>
          <p:nvPr/>
        </p:nvSpPr>
        <p:spPr>
          <a:xfrm>
            <a:off x="2261592" y="4830638"/>
            <a:ext cx="6351240" cy="1015663"/>
          </a:xfrm>
          <a:prstGeom prst="rect">
            <a:avLst/>
          </a:prstGeom>
        </p:spPr>
        <p:txBody>
          <a:bodyPr wrap="square">
            <a:spAutoFit/>
          </a:bodyPr>
          <a:lstStyle/>
          <a:p>
            <a:pPr algn="just"/>
            <a:r>
              <a:rPr lang="es-DO" sz="2000" b="1" dirty="0">
                <a:solidFill>
                  <a:prstClr val="black"/>
                </a:solidFill>
                <a:latin typeface="Tw Cen MT" pitchFamily="34" charset="0"/>
              </a:rPr>
              <a:t>Recomendaciones específicas y precisas cuya implementación pueda ser objeto de medición y evaluación periódica</a:t>
            </a:r>
          </a:p>
        </p:txBody>
      </p:sp>
      <p:sp>
        <p:nvSpPr>
          <p:cNvPr id="7" name="7 Rectángulo redondeado"/>
          <p:cNvSpPr/>
          <p:nvPr/>
        </p:nvSpPr>
        <p:spPr>
          <a:xfrm>
            <a:off x="533400" y="1634704"/>
            <a:ext cx="1584176" cy="7717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DO" dirty="0" smtClean="0">
                <a:solidFill>
                  <a:prstClr val="white"/>
                </a:solidFill>
                <a:effectLst>
                  <a:outerShdw blurRad="38100" dist="38100" dir="2700000" algn="tl">
                    <a:srgbClr val="000000">
                      <a:alpha val="43137"/>
                    </a:srgbClr>
                  </a:outerShdw>
                </a:effectLst>
                <a:latin typeface="Tw Cen MT" pitchFamily="34" charset="0"/>
              </a:rPr>
              <a:t>Propósito de la Convención</a:t>
            </a:r>
            <a:endParaRPr lang="es-DO" dirty="0">
              <a:solidFill>
                <a:prstClr val="white"/>
              </a:solidFill>
              <a:effectLst>
                <a:outerShdw blurRad="38100" dist="38100" dir="2700000" algn="tl">
                  <a:srgbClr val="000000">
                    <a:alpha val="43137"/>
                  </a:srgbClr>
                </a:outerShdw>
              </a:effectLst>
              <a:latin typeface="Tw Cen MT" pitchFamily="34" charset="0"/>
            </a:endParaRPr>
          </a:p>
        </p:txBody>
      </p:sp>
      <p:sp>
        <p:nvSpPr>
          <p:cNvPr id="8" name="9 Rectángulo redondeado"/>
          <p:cNvSpPr/>
          <p:nvPr/>
        </p:nvSpPr>
        <p:spPr>
          <a:xfrm>
            <a:off x="533400" y="3290888"/>
            <a:ext cx="1584176" cy="7717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DO" dirty="0">
                <a:solidFill>
                  <a:prstClr val="white"/>
                </a:solidFill>
                <a:effectLst>
                  <a:outerShdw blurRad="38100" dist="38100" dir="2700000" algn="tl">
                    <a:srgbClr val="000000">
                      <a:alpha val="43137"/>
                    </a:srgbClr>
                  </a:outerShdw>
                </a:effectLst>
                <a:latin typeface="Tw Cen MT" pitchFamily="34" charset="0"/>
              </a:rPr>
              <a:t>Marco Conceptual</a:t>
            </a:r>
          </a:p>
        </p:txBody>
      </p:sp>
      <p:sp>
        <p:nvSpPr>
          <p:cNvPr id="9" name="10 Rectángulo redondeado"/>
          <p:cNvSpPr/>
          <p:nvPr/>
        </p:nvSpPr>
        <p:spPr>
          <a:xfrm>
            <a:off x="533400" y="4875064"/>
            <a:ext cx="1584176" cy="7717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DO" dirty="0">
                <a:solidFill>
                  <a:prstClr val="white"/>
                </a:solidFill>
                <a:effectLst>
                  <a:outerShdw blurRad="38100" dist="38100" dir="2700000" algn="tl">
                    <a:srgbClr val="000000">
                      <a:alpha val="43137"/>
                    </a:srgbClr>
                  </a:outerShdw>
                </a:effectLst>
                <a:latin typeface="Tw Cen MT" pitchFamily="34" charset="0"/>
              </a:rPr>
              <a:t>Expectativas</a:t>
            </a:r>
          </a:p>
        </p:txBody>
      </p:sp>
      <p:cxnSp>
        <p:nvCxnSpPr>
          <p:cNvPr id="10" name="11 Conector recto"/>
          <p:cNvCxnSpPr/>
          <p:nvPr/>
        </p:nvCxnSpPr>
        <p:spPr>
          <a:xfrm>
            <a:off x="2261592" y="1600200"/>
            <a:ext cx="0" cy="771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3 Conector recto"/>
          <p:cNvCxnSpPr/>
          <p:nvPr/>
        </p:nvCxnSpPr>
        <p:spPr>
          <a:xfrm rot="5400000">
            <a:off x="2647474" y="1991104"/>
            <a:ext cx="0" cy="771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4 Conector recto"/>
          <p:cNvCxnSpPr/>
          <p:nvPr/>
        </p:nvCxnSpPr>
        <p:spPr>
          <a:xfrm>
            <a:off x="2281916" y="3284211"/>
            <a:ext cx="0" cy="1097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5 Conector recto"/>
          <p:cNvCxnSpPr/>
          <p:nvPr/>
        </p:nvCxnSpPr>
        <p:spPr>
          <a:xfrm rot="5400000">
            <a:off x="2667798" y="3995609"/>
            <a:ext cx="0" cy="771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6 Conector recto"/>
          <p:cNvCxnSpPr/>
          <p:nvPr/>
        </p:nvCxnSpPr>
        <p:spPr>
          <a:xfrm>
            <a:off x="2281916" y="4967883"/>
            <a:ext cx="0" cy="822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7 Conector recto"/>
          <p:cNvCxnSpPr/>
          <p:nvPr/>
        </p:nvCxnSpPr>
        <p:spPr>
          <a:xfrm rot="5400000">
            <a:off x="2667798" y="5404961"/>
            <a:ext cx="0" cy="771763"/>
          </a:xfrm>
          <a:prstGeom prst="line">
            <a:avLst/>
          </a:prstGeom>
        </p:spPr>
        <p:style>
          <a:lnRef idx="1">
            <a:schemeClr val="accent1"/>
          </a:lnRef>
          <a:fillRef idx="0">
            <a:schemeClr val="accent1"/>
          </a:fillRef>
          <a:effectRef idx="0">
            <a:schemeClr val="accent1"/>
          </a:effectRef>
          <a:fontRef idx="minor">
            <a:schemeClr val="tx1"/>
          </a:fontRef>
        </p:style>
      </p:cxnSp>
      <p:sp>
        <p:nvSpPr>
          <p:cNvPr id="16"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17"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18" name="3 CuadroTexto"/>
          <p:cNvSpPr txBox="1">
            <a:spLocks noChangeArrowheads="1"/>
          </p:cNvSpPr>
          <p:nvPr/>
        </p:nvSpPr>
        <p:spPr bwMode="auto">
          <a:xfrm>
            <a:off x="76200" y="152400"/>
            <a:ext cx="4235262"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Aspectos Generales</a:t>
            </a:r>
            <a:endParaRPr lang="en-US" altLang="en-US" sz="4000" dirty="0">
              <a:solidFill>
                <a:prstClr val="white"/>
              </a:solidFill>
              <a:latin typeface="Tw Cen MT" pitchFamily="34" charset="0"/>
            </a:endParaRPr>
          </a:p>
        </p:txBody>
      </p:sp>
      <p:pic>
        <p:nvPicPr>
          <p:cNvPr id="19"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882337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9" name="3 Marcador de contenido"/>
          <p:cNvGraphicFramePr>
            <a:graphicFrameLocks/>
          </p:cNvGraphicFramePr>
          <p:nvPr>
            <p:extLst>
              <p:ext uri="{D42A27DB-BD31-4B8C-83A1-F6EECF244321}">
                <p14:modId xmlns:p14="http://schemas.microsoft.com/office/powerpoint/2010/main" val="2829511525"/>
              </p:ext>
            </p:extLst>
          </p:nvPr>
        </p:nvGraphicFramePr>
        <p:xfrm>
          <a:off x="189152" y="1191905"/>
          <a:ext cx="8848327" cy="5580888"/>
        </p:xfrm>
        <a:graphic>
          <a:graphicData uri="http://schemas.openxmlformats.org/drawingml/2006/table">
            <a:tbl>
              <a:tblPr firstRow="1" bandRow="1">
                <a:tableStyleId>{BC89EF96-8CEA-46FF-86C4-4CE0E7609802}</a:tableStyleId>
              </a:tblPr>
              <a:tblGrid>
                <a:gridCol w="3163648"/>
                <a:gridCol w="2667000"/>
                <a:gridCol w="1423387"/>
                <a:gridCol w="1594292"/>
              </a:tblGrid>
              <a:tr h="226894">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286603">
                <a:tc>
                  <a:txBody>
                    <a:bodyPr/>
                    <a:lstStyle/>
                    <a:p>
                      <a:pPr algn="just">
                        <a:lnSpc>
                          <a:spcPct val="115000"/>
                        </a:lnSpc>
                        <a:spcAft>
                          <a:spcPts val="1000"/>
                        </a:spcAft>
                        <a:buFontTx/>
                        <a:buNone/>
                      </a:pPr>
                      <a:r>
                        <a:rPr lang="es-DO" sz="1200" dirty="0" smtClean="0">
                          <a:effectLst/>
                          <a:latin typeface="Tw Cen MT" panose="020B0602020104020603" pitchFamily="34" charset="0"/>
                          <a:ea typeface="Times New Roman"/>
                          <a:cs typeface="Times New Roman"/>
                        </a:rPr>
                        <a:t>1) Que las contribuciones a la Seguridad Social conforme a la Ley</a:t>
                      </a:r>
                      <a:r>
                        <a:rPr lang="es-DO" sz="1200" baseline="0" dirty="0" smtClean="0">
                          <a:effectLst/>
                          <a:latin typeface="Tw Cen MT" panose="020B0602020104020603" pitchFamily="34" charset="0"/>
                          <a:ea typeface="Times New Roman"/>
                          <a:cs typeface="Times New Roman"/>
                        </a:rPr>
                        <a:t> sean a partir del salario mínimo legal, según sector económico</a:t>
                      </a:r>
                      <a:endParaRPr lang="es-DO" sz="1200" dirty="0">
                        <a:effectLst/>
                        <a:latin typeface="Tw Cen MT" pitchFamily="34" charset="0"/>
                        <a:ea typeface="Times New Roman"/>
                        <a:cs typeface="Times New Roman"/>
                      </a:endParaRP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200" dirty="0" smtClean="0">
                          <a:effectLst/>
                          <a:latin typeface="Tw Cen MT" panose="020B0602020104020603" pitchFamily="34" charset="0"/>
                          <a:ea typeface="Times New Roman"/>
                          <a:cs typeface="Times New Roman"/>
                        </a:rPr>
                        <a:t>-</a:t>
                      </a:r>
                      <a:r>
                        <a:rPr lang="es-DO" sz="1200" baseline="0" dirty="0" smtClean="0">
                          <a:effectLst/>
                          <a:latin typeface="Tw Cen MT" panose="020B0602020104020603" pitchFamily="34" charset="0"/>
                          <a:ea typeface="Times New Roman"/>
                          <a:cs typeface="Times New Roman"/>
                        </a:rPr>
                        <a:t>Modificar resoluciones No.293-01 del CNSS. </a:t>
                      </a:r>
                    </a:p>
                  </a:txBody>
                  <a:tcPr/>
                </a:tc>
                <a:tc>
                  <a:txBody>
                    <a:bodyPr/>
                    <a:lstStyle/>
                    <a:p>
                      <a:pPr algn="ctr">
                        <a:lnSpc>
                          <a:spcPct val="115000"/>
                        </a:lnSpc>
                        <a:spcAft>
                          <a:spcPts val="0"/>
                        </a:spcAft>
                      </a:pPr>
                      <a:r>
                        <a:rPr lang="es-DO" sz="1200" dirty="0" smtClean="0">
                          <a:effectLst/>
                          <a:latin typeface="Tw Cen MT" panose="020B0602020104020603" pitchFamily="34" charset="0"/>
                          <a:ea typeface="Times New Roman"/>
                          <a:cs typeface="Times New Roman"/>
                        </a:rPr>
                        <a:t>CNSS</a:t>
                      </a:r>
                    </a:p>
                    <a:p>
                      <a:pPr algn="ctr">
                        <a:lnSpc>
                          <a:spcPct val="115000"/>
                        </a:lnSpc>
                        <a:spcAft>
                          <a:spcPts val="0"/>
                        </a:spcAft>
                      </a:pPr>
                      <a:r>
                        <a:rPr lang="es-DO" sz="1200" dirty="0" smtClean="0">
                          <a:effectLst/>
                          <a:latin typeface="Tw Cen MT" panose="020B0602020104020603" pitchFamily="34" charset="0"/>
                          <a:ea typeface="Times New Roman"/>
                          <a:cs typeface="Times New Roman"/>
                        </a:rPr>
                        <a:t>TSS</a:t>
                      </a:r>
                    </a:p>
                    <a:p>
                      <a:pPr algn="ctr">
                        <a:lnSpc>
                          <a:spcPct val="115000"/>
                        </a:lnSpc>
                        <a:spcAft>
                          <a:spcPts val="1000"/>
                        </a:spcAft>
                      </a:pPr>
                      <a:endParaRPr lang="es-DO" sz="1200" dirty="0">
                        <a:effectLst/>
                        <a:latin typeface="Tw Cen MT" pitchFamily="34" charset="0"/>
                        <a:ea typeface="Times New Roman"/>
                        <a:cs typeface="Times New Roman"/>
                      </a:endParaRP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200" dirty="0" smtClean="0">
                          <a:effectLst/>
                          <a:latin typeface="Tw Cen MT" panose="020B0602020104020603" pitchFamily="34" charset="0"/>
                          <a:ea typeface="Times New Roman"/>
                          <a:cs typeface="Times New Roman"/>
                        </a:rPr>
                        <a:t>Inmediata</a:t>
                      </a:r>
                    </a:p>
                    <a:p>
                      <a:pPr algn="ctr">
                        <a:lnSpc>
                          <a:spcPct val="115000"/>
                        </a:lnSpc>
                        <a:spcAft>
                          <a:spcPts val="1000"/>
                        </a:spcAft>
                      </a:pPr>
                      <a:endParaRPr lang="es-DO" sz="1200" dirty="0">
                        <a:effectLst/>
                        <a:latin typeface="Tw Cen MT" pitchFamily="34" charset="0"/>
                        <a:ea typeface="Times New Roman"/>
                        <a:cs typeface="Times New Roman"/>
                      </a:endParaRPr>
                    </a:p>
                  </a:txBody>
                  <a:tcPr/>
                </a:tc>
              </a:tr>
              <a:tr h="370195">
                <a:tc>
                  <a:txBody>
                    <a:bodyPr/>
                    <a:lstStyle/>
                    <a:p>
                      <a:pPr algn="just">
                        <a:lnSpc>
                          <a:spcPct val="115000"/>
                        </a:lnSpc>
                        <a:spcAft>
                          <a:spcPts val="1000"/>
                        </a:spcAft>
                        <a:buFontTx/>
                        <a:buNone/>
                      </a:pPr>
                      <a:r>
                        <a:rPr lang="es-DO" sz="1200" baseline="0" dirty="0" smtClean="0">
                          <a:effectLst/>
                          <a:latin typeface="Tw Cen MT" panose="020B0602020104020603" pitchFamily="34" charset="0"/>
                          <a:ea typeface="Times New Roman"/>
                          <a:cs typeface="Times New Roman"/>
                        </a:rPr>
                        <a:t>2) Unificar el reporte de nómina mensual de la TSS con el que se remite a la DGII para reporte y pago del Impuesto Sobre la Renta (IR-13)</a:t>
                      </a:r>
                      <a:endParaRPr lang="es-DO" sz="1200" dirty="0">
                        <a:effectLst/>
                        <a:latin typeface="Tw Cen MT" pitchFamily="34" charset="0"/>
                        <a:ea typeface="Times New Roman"/>
                        <a:cs typeface="Times New Roman"/>
                      </a:endParaRP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200" baseline="0" dirty="0" smtClean="0">
                          <a:effectLst/>
                          <a:latin typeface="Tw Cen MT" panose="020B0602020104020603" pitchFamily="34" charset="0"/>
                          <a:ea typeface="Times New Roman"/>
                          <a:cs typeface="Times New Roman"/>
                        </a:rPr>
                        <a:t>-Aplicación en la pagina web de la TSS</a:t>
                      </a:r>
                    </a:p>
                    <a:p>
                      <a:pPr algn="ctr">
                        <a:lnSpc>
                          <a:spcPct val="115000"/>
                        </a:lnSpc>
                        <a:spcAft>
                          <a:spcPts val="1000"/>
                        </a:spcAft>
                      </a:pPr>
                      <a:endParaRPr lang="es-DO" sz="1200" dirty="0">
                        <a:effectLst/>
                        <a:latin typeface="Tw Cen MT" pitchFamily="34" charset="0"/>
                        <a:ea typeface="Times New Roman"/>
                        <a:cs typeface="Times New Roman"/>
                      </a:endParaRPr>
                    </a:p>
                  </a:txBody>
                  <a:tcPr/>
                </a:tc>
                <a:tc>
                  <a:txBody>
                    <a:bodyPr/>
                    <a:lstStyle/>
                    <a:p>
                      <a:pPr algn="ctr">
                        <a:lnSpc>
                          <a:spcPct val="100000"/>
                        </a:lnSpc>
                        <a:spcBef>
                          <a:spcPts val="0"/>
                        </a:spcBef>
                        <a:spcAft>
                          <a:spcPts val="0"/>
                        </a:spcAft>
                      </a:pPr>
                      <a:r>
                        <a:rPr lang="es-DO" sz="1200" dirty="0" smtClean="0">
                          <a:effectLst/>
                          <a:latin typeface="Tw Cen MT" panose="020B0602020104020603" pitchFamily="34" charset="0"/>
                          <a:ea typeface="Times New Roman"/>
                          <a:cs typeface="Times New Roman"/>
                        </a:rPr>
                        <a:t>CNSS</a:t>
                      </a:r>
                    </a:p>
                    <a:p>
                      <a:pPr algn="ctr">
                        <a:lnSpc>
                          <a:spcPct val="100000"/>
                        </a:lnSpc>
                        <a:spcBef>
                          <a:spcPts val="0"/>
                        </a:spcBef>
                        <a:spcAft>
                          <a:spcPts val="0"/>
                        </a:spcAft>
                      </a:pPr>
                      <a:r>
                        <a:rPr lang="es-DO" sz="1200" dirty="0" smtClean="0">
                          <a:effectLst/>
                          <a:latin typeface="Tw Cen MT" panose="020B0602020104020603" pitchFamily="34" charset="0"/>
                          <a:ea typeface="Times New Roman"/>
                          <a:cs typeface="Times New Roman"/>
                        </a:rPr>
                        <a:t>TSS</a:t>
                      </a:r>
                      <a:endParaRPr lang="es-DO" sz="1200" baseline="0" dirty="0" smtClean="0">
                        <a:effectLst/>
                        <a:latin typeface="Tw Cen MT" panose="020B0602020104020603" pitchFamily="34" charset="0"/>
                        <a:ea typeface="Times New Roman"/>
                        <a:cs typeface="Times New Roman"/>
                      </a:endParaRPr>
                    </a:p>
                    <a:p>
                      <a:pPr algn="ctr">
                        <a:lnSpc>
                          <a:spcPct val="100000"/>
                        </a:lnSpc>
                        <a:spcBef>
                          <a:spcPts val="0"/>
                        </a:spcBef>
                        <a:spcAft>
                          <a:spcPts val="0"/>
                        </a:spcAft>
                      </a:pPr>
                      <a:r>
                        <a:rPr lang="es-DO" sz="1200" baseline="0" dirty="0" smtClean="0">
                          <a:effectLst/>
                          <a:latin typeface="Tw Cen MT" panose="020B0602020104020603" pitchFamily="34" charset="0"/>
                          <a:ea typeface="Times New Roman"/>
                          <a:cs typeface="Times New Roman"/>
                        </a:rPr>
                        <a:t>DGII</a:t>
                      </a:r>
                    </a:p>
                    <a:p>
                      <a:pPr algn="ctr">
                        <a:lnSpc>
                          <a:spcPct val="115000"/>
                        </a:lnSpc>
                        <a:spcAft>
                          <a:spcPts val="1000"/>
                        </a:spcAft>
                      </a:pPr>
                      <a:endParaRPr lang="es-DO" sz="1200" dirty="0">
                        <a:effectLst/>
                        <a:latin typeface="Tw Cen MT" pitchFamily="34" charset="0"/>
                        <a:ea typeface="Times New Roman"/>
                        <a:cs typeface="Times New Roman"/>
                      </a:endParaRP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200" dirty="0" smtClean="0">
                          <a:effectLst/>
                          <a:latin typeface="Tw Cen MT" panose="020B0602020104020603" pitchFamily="34" charset="0"/>
                          <a:ea typeface="Times New Roman"/>
                          <a:cs typeface="Times New Roman"/>
                        </a:rPr>
                        <a:t>Inmediata</a:t>
                      </a:r>
                    </a:p>
                    <a:p>
                      <a:pPr algn="ctr">
                        <a:lnSpc>
                          <a:spcPct val="115000"/>
                        </a:lnSpc>
                        <a:spcAft>
                          <a:spcPts val="1000"/>
                        </a:spcAft>
                      </a:pPr>
                      <a:endParaRPr lang="es-DO" sz="1200" dirty="0">
                        <a:effectLst/>
                        <a:latin typeface="Tw Cen MT" pitchFamily="34" charset="0"/>
                        <a:ea typeface="Times New Roman"/>
                        <a:cs typeface="Times New Roman"/>
                      </a:endParaRPr>
                    </a:p>
                  </a:txBody>
                  <a:tcPr/>
                </a:tc>
              </a:tr>
              <a:tr h="286603">
                <a:tc>
                  <a:txBody>
                    <a:bodyPr/>
                    <a:lstStyle/>
                    <a:p>
                      <a:pPr algn="just">
                        <a:lnSpc>
                          <a:spcPct val="115000"/>
                        </a:lnSpc>
                        <a:spcAft>
                          <a:spcPts val="1000"/>
                        </a:spcAft>
                        <a:buFontTx/>
                        <a:buNone/>
                      </a:pPr>
                      <a:r>
                        <a:rPr lang="es-DO" sz="1200" baseline="0" dirty="0" smtClean="0">
                          <a:effectLst/>
                          <a:latin typeface="Tw Cen MT" panose="020B0602020104020603" pitchFamily="34" charset="0"/>
                          <a:ea typeface="Times New Roman"/>
                          <a:cs typeface="Times New Roman"/>
                        </a:rPr>
                        <a:t>3) Otorgar personería jurídica, autonomía y financiamiento a la TSS.</a:t>
                      </a:r>
                      <a:endParaRPr lang="es-DO" sz="1200" dirty="0" smtClean="0">
                        <a:effectLst/>
                        <a:latin typeface="Tw Cen MT" panose="020B0602020104020603" pitchFamily="34" charset="0"/>
                        <a:ea typeface="Times New Roman"/>
                        <a:cs typeface="Times New Roman"/>
                      </a:endParaRP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200" baseline="0" dirty="0" smtClean="0">
                          <a:effectLst/>
                          <a:latin typeface="Tw Cen MT" panose="020B0602020104020603" pitchFamily="34" charset="0"/>
                          <a:ea typeface="Times New Roman"/>
                          <a:cs typeface="Times New Roman"/>
                        </a:rPr>
                        <a:t>Modificar ley 87-01</a:t>
                      </a: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200" dirty="0" smtClean="0">
                          <a:effectLst/>
                          <a:latin typeface="Tw Cen MT" panose="020B0602020104020603" pitchFamily="34" charset="0"/>
                          <a:ea typeface="Times New Roman"/>
                          <a:cs typeface="Times New Roman"/>
                        </a:rPr>
                        <a:t>CNSS con los 3 sectores,</a:t>
                      </a:r>
                      <a:r>
                        <a:rPr lang="es-DO" sz="1200" baseline="0" dirty="0" smtClean="0">
                          <a:effectLst/>
                          <a:latin typeface="Tw Cen MT" panose="020B0602020104020603" pitchFamily="34" charset="0"/>
                          <a:ea typeface="Times New Roman"/>
                          <a:cs typeface="Times New Roman"/>
                        </a:rPr>
                        <a:t> SIPEN, ADAFP, ARS, Congreso Nacional, Poder Ejecutivo</a:t>
                      </a: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200" dirty="0" smtClean="0">
                          <a:effectLst/>
                          <a:latin typeface="Tw Cen MT" panose="020B0602020104020603" pitchFamily="34" charset="0"/>
                          <a:ea typeface="Times New Roman"/>
                          <a:cs typeface="Times New Roman"/>
                        </a:rPr>
                        <a:t>Inmediata</a:t>
                      </a:r>
                    </a:p>
                    <a:p>
                      <a:pPr algn="ctr">
                        <a:lnSpc>
                          <a:spcPct val="115000"/>
                        </a:lnSpc>
                        <a:spcAft>
                          <a:spcPts val="1000"/>
                        </a:spcAft>
                      </a:pPr>
                      <a:endParaRPr lang="es-DO" sz="1200" dirty="0">
                        <a:effectLst/>
                        <a:latin typeface="Tw Cen MT" pitchFamily="34" charset="0"/>
                        <a:ea typeface="Times New Roman"/>
                        <a:cs typeface="Times New Roman"/>
                      </a:endParaRPr>
                    </a:p>
                  </a:txBody>
                  <a:tcPr/>
                </a:tc>
              </a:tr>
              <a:tr h="286603">
                <a:tc>
                  <a:txBody>
                    <a:bodyPr/>
                    <a:lstStyle/>
                    <a:p>
                      <a:pPr algn="just">
                        <a:lnSpc>
                          <a:spcPct val="115000"/>
                        </a:lnSpc>
                        <a:spcAft>
                          <a:spcPts val="1000"/>
                        </a:spcAft>
                        <a:buFontTx/>
                        <a:buNone/>
                      </a:pPr>
                      <a:r>
                        <a:rPr lang="es-DO" sz="1200" b="0" u="none" baseline="0" dirty="0" smtClean="0">
                          <a:solidFill>
                            <a:schemeClr val="tx1"/>
                          </a:solidFill>
                          <a:effectLst/>
                          <a:latin typeface="Tw Cen MT" panose="020B0602020104020603" pitchFamily="34" charset="0"/>
                          <a:ea typeface="Times New Roman"/>
                          <a:cs typeface="Times New Roman"/>
                        </a:rPr>
                        <a:t>4) Penalizar la evasión a la seguridad social similar a las sanciones contra  la evasión fiscal.</a:t>
                      </a:r>
                      <a:endParaRPr lang="es-DO" sz="1200" dirty="0">
                        <a:effectLst/>
                        <a:latin typeface="Tw Cen MT" pitchFamily="34" charset="0"/>
                        <a:ea typeface="Times New Roman"/>
                        <a:cs typeface="Times New Roman"/>
                      </a:endParaRP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200" dirty="0" smtClean="0">
                          <a:effectLst/>
                          <a:latin typeface="Tw Cen MT" panose="020B0602020104020603" pitchFamily="34" charset="0"/>
                          <a:ea typeface="Times New Roman"/>
                          <a:cs typeface="Times New Roman"/>
                        </a:rPr>
                        <a:t>Implementar una ley que criminalizar</a:t>
                      </a:r>
                      <a:r>
                        <a:rPr lang="es-DO" sz="1200" baseline="0" dirty="0" smtClean="0">
                          <a:effectLst/>
                          <a:latin typeface="Tw Cen MT" panose="020B0602020104020603" pitchFamily="34" charset="0"/>
                          <a:ea typeface="Times New Roman"/>
                          <a:cs typeface="Times New Roman"/>
                        </a:rPr>
                        <a:t> la practica  de evasión y elusión a la Seguridad Social con sanciones similares a la evasión fiscal.</a:t>
                      </a: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200" baseline="0" dirty="0" smtClean="0">
                          <a:effectLst/>
                          <a:latin typeface="Tw Cen MT" panose="020B0602020104020603" pitchFamily="34" charset="0"/>
                          <a:ea typeface="Times New Roman"/>
                          <a:cs typeface="Times New Roman"/>
                        </a:rPr>
                        <a:t>CNSS, TSS, DGII, SIPEN, SISALRIL, ADAFP, ADARS, Ministerio de Trabajo, Congreso Nacional, Poder Ejecutivo</a:t>
                      </a:r>
                      <a:endParaRPr lang="es-DO" sz="1200" dirty="0" smtClean="0">
                        <a:effectLst/>
                        <a:latin typeface="Tw Cen MT" panose="020B0602020104020603" pitchFamily="34" charset="0"/>
                        <a:ea typeface="Times New Roman"/>
                        <a:cs typeface="Times New Roman"/>
                      </a:endParaRP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200" dirty="0" smtClean="0">
                          <a:effectLst/>
                          <a:latin typeface="Tw Cen MT" panose="020B0602020104020603" pitchFamily="34" charset="0"/>
                          <a:ea typeface="Times New Roman"/>
                          <a:cs typeface="Times New Roman"/>
                        </a:rPr>
                        <a:t>Inmediata</a:t>
                      </a:r>
                    </a:p>
                    <a:p>
                      <a:pPr algn="ctr">
                        <a:lnSpc>
                          <a:spcPct val="115000"/>
                        </a:lnSpc>
                        <a:spcAft>
                          <a:spcPts val="1000"/>
                        </a:spcAft>
                      </a:pPr>
                      <a:endParaRPr lang="es-DO" sz="1200" dirty="0">
                        <a:effectLst/>
                        <a:latin typeface="Tw Cen MT" pitchFamily="34" charset="0"/>
                        <a:ea typeface="Times New Roman"/>
                        <a:cs typeface="Times New Roman"/>
                      </a:endParaRPr>
                    </a:p>
                  </a:txBody>
                  <a:tcPr/>
                </a:tc>
              </a:tr>
              <a:tr h="286603">
                <a:tc>
                  <a:txBody>
                    <a:bodyPr/>
                    <a:lstStyle/>
                    <a:p>
                      <a:pPr algn="just">
                        <a:lnSpc>
                          <a:spcPct val="115000"/>
                        </a:lnSpc>
                        <a:spcAft>
                          <a:spcPts val="1000"/>
                        </a:spcAft>
                        <a:buFontTx/>
                        <a:buNone/>
                      </a:pPr>
                      <a:r>
                        <a:rPr lang="es-DO" sz="1200" b="0" u="none" baseline="0" dirty="0" smtClean="0">
                          <a:solidFill>
                            <a:schemeClr val="tx1"/>
                          </a:solidFill>
                          <a:effectLst/>
                          <a:latin typeface="Tw Cen MT" panose="020B0602020104020603" pitchFamily="34" charset="0"/>
                          <a:ea typeface="Times New Roman"/>
                          <a:cs typeface="Times New Roman"/>
                        </a:rPr>
                        <a:t>5) Establecer niveles de recargos y mora con proporcionalidad y racionabilidad respecto a su impacto al SDSS. </a:t>
                      </a:r>
                      <a:endParaRPr lang="es-DO" sz="1200" dirty="0">
                        <a:effectLst/>
                        <a:latin typeface="Tw Cen MT" pitchFamily="34" charset="0"/>
                        <a:ea typeface="Times New Roman"/>
                        <a:cs typeface="Times New Roman"/>
                      </a:endParaRP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200" dirty="0" smtClean="0">
                          <a:effectLst/>
                          <a:latin typeface="Tw Cen MT" panose="020B0602020104020603" pitchFamily="34" charset="0"/>
                          <a:ea typeface="Times New Roman"/>
                          <a:cs typeface="Times New Roman"/>
                        </a:rPr>
                        <a:t>Modificar Ley 87-01 en cuanto a los recargos y mora por atrasos en el pago a la seguridad</a:t>
                      </a:r>
                      <a:r>
                        <a:rPr lang="es-DO" sz="1200" baseline="0" dirty="0" smtClean="0">
                          <a:effectLst/>
                          <a:latin typeface="Tw Cen MT" panose="020B0602020104020603" pitchFamily="34" charset="0"/>
                          <a:ea typeface="Times New Roman"/>
                          <a:cs typeface="Times New Roman"/>
                        </a:rPr>
                        <a:t> social.</a:t>
                      </a:r>
                      <a:endParaRPr lang="es-DO" sz="1200" dirty="0" smtClean="0">
                        <a:effectLst/>
                        <a:latin typeface="Tw Cen MT" panose="020B0602020104020603" pitchFamily="34" charset="0"/>
                        <a:ea typeface="Times New Roman"/>
                        <a:cs typeface="Times New Roman"/>
                      </a:endParaRPr>
                    </a:p>
                  </a:txBody>
                  <a:tcPr/>
                </a:tc>
                <a:tc>
                  <a:txBody>
                    <a:bodyPr/>
                    <a:lstStyle/>
                    <a:p>
                      <a:pPr algn="ctr">
                        <a:lnSpc>
                          <a:spcPct val="115000"/>
                        </a:lnSpc>
                        <a:spcAft>
                          <a:spcPts val="1000"/>
                        </a:spcAft>
                      </a:pPr>
                      <a:endParaRPr lang="es-DO" sz="1200">
                        <a:effectLst/>
                        <a:latin typeface="Tw Cen MT" pitchFamily="34" charset="0"/>
                        <a:ea typeface="Times New Roman"/>
                        <a:cs typeface="Times New Roman"/>
                      </a:endParaRPr>
                    </a:p>
                  </a:txBody>
                  <a:tcPr/>
                </a:tc>
                <a:tc>
                  <a:txBody>
                    <a:bodyPr/>
                    <a:lstStyle/>
                    <a:p>
                      <a:pPr algn="ctr">
                        <a:lnSpc>
                          <a:spcPct val="115000"/>
                        </a:lnSpc>
                        <a:spcAft>
                          <a:spcPts val="1000"/>
                        </a:spcAft>
                      </a:pPr>
                      <a:endParaRPr lang="es-DO" sz="1200" dirty="0">
                        <a:effectLst/>
                        <a:latin typeface="Tw Cen MT" pitchFamily="34" charset="0"/>
                        <a:ea typeface="Times New Roman"/>
                        <a:cs typeface="Times New Roman"/>
                      </a:endParaRPr>
                    </a:p>
                  </a:txBody>
                  <a:tcPr/>
                </a:tc>
              </a:tr>
            </a:tbl>
          </a:graphicData>
        </a:graphic>
      </p:graphicFrame>
    </p:spTree>
    <p:extLst>
      <p:ext uri="{BB962C8B-B14F-4D97-AF65-F5344CB8AC3E}">
        <p14:creationId xmlns:p14="http://schemas.microsoft.com/office/powerpoint/2010/main" val="249412137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9" name="3 Marcador de contenido"/>
          <p:cNvGraphicFramePr>
            <a:graphicFrameLocks/>
          </p:cNvGraphicFramePr>
          <p:nvPr>
            <p:extLst>
              <p:ext uri="{D42A27DB-BD31-4B8C-83A1-F6EECF244321}">
                <p14:modId xmlns:p14="http://schemas.microsoft.com/office/powerpoint/2010/main" val="3474781867"/>
              </p:ext>
            </p:extLst>
          </p:nvPr>
        </p:nvGraphicFramePr>
        <p:xfrm>
          <a:off x="189152" y="1191905"/>
          <a:ext cx="8848325" cy="5561330"/>
        </p:xfrm>
        <a:graphic>
          <a:graphicData uri="http://schemas.openxmlformats.org/drawingml/2006/table">
            <a:tbl>
              <a:tblPr firstRow="1" bandRow="1">
                <a:tableStyleId>{BC89EF96-8CEA-46FF-86C4-4CE0E7609802}</a:tableStyleId>
              </a:tblPr>
              <a:tblGrid>
                <a:gridCol w="3427730"/>
                <a:gridCol w="1833437"/>
                <a:gridCol w="1992866"/>
                <a:gridCol w="1594292"/>
              </a:tblGrid>
              <a:tr h="226894">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370195">
                <a:tc>
                  <a:txBody>
                    <a:bodyPr/>
                    <a:lstStyle/>
                    <a:p>
                      <a:pPr algn="just">
                        <a:lnSpc>
                          <a:spcPct val="115000"/>
                        </a:lnSpc>
                        <a:spcAft>
                          <a:spcPts val="1000"/>
                        </a:spcAft>
                      </a:pPr>
                      <a:r>
                        <a:rPr lang="es-DO" sz="1200" kern="1200" baseline="0" dirty="0" smtClean="0">
                          <a:solidFill>
                            <a:schemeClr val="tx1"/>
                          </a:solidFill>
                          <a:effectLst/>
                          <a:latin typeface="Tw Cen MT" panose="020B0602020104020603" pitchFamily="34" charset="0"/>
                          <a:ea typeface="Times New Roman"/>
                          <a:cs typeface="Times New Roman"/>
                        </a:rPr>
                        <a:t>6) Incentivar el </a:t>
                      </a:r>
                      <a:r>
                        <a:rPr lang="es-DO" sz="1200" kern="1200" baseline="0" dirty="0">
                          <a:solidFill>
                            <a:schemeClr val="tx1"/>
                          </a:solidFill>
                          <a:effectLst/>
                          <a:latin typeface="Tw Cen MT" panose="020B0602020104020603" pitchFamily="34" charset="0"/>
                          <a:ea typeface="Times New Roman"/>
                          <a:cs typeface="Times New Roman"/>
                        </a:rPr>
                        <a:t>ahorro previsional voluntario, mediante mecanismos que faciliten el </a:t>
                      </a:r>
                      <a:r>
                        <a:rPr lang="es-DO" sz="1200" kern="1200" baseline="0" dirty="0" smtClean="0">
                          <a:solidFill>
                            <a:schemeClr val="tx1"/>
                          </a:solidFill>
                          <a:effectLst/>
                          <a:latin typeface="Tw Cen MT" panose="020B0602020104020603" pitchFamily="34" charset="0"/>
                          <a:ea typeface="Times New Roman"/>
                          <a:cs typeface="Times New Roman"/>
                        </a:rPr>
                        <a:t>mismo, y que se contemple además la creación de la  </a:t>
                      </a:r>
                      <a:r>
                        <a:rPr lang="es-DO" sz="1200" kern="1200" baseline="0" dirty="0">
                          <a:solidFill>
                            <a:schemeClr val="tx1"/>
                          </a:solidFill>
                          <a:effectLst/>
                          <a:latin typeface="Tw Cen MT" panose="020B0602020104020603" pitchFamily="34" charset="0"/>
                          <a:ea typeface="Times New Roman"/>
                          <a:cs typeface="Times New Roman"/>
                        </a:rPr>
                        <a:t>cuenta </a:t>
                      </a:r>
                      <a:r>
                        <a:rPr lang="es-DO" sz="1200" kern="1200" baseline="0" dirty="0" smtClean="0">
                          <a:solidFill>
                            <a:schemeClr val="tx1"/>
                          </a:solidFill>
                          <a:effectLst/>
                          <a:latin typeface="Tw Cen MT" panose="020B0602020104020603" pitchFamily="34" charset="0"/>
                          <a:ea typeface="Times New Roman"/>
                          <a:cs typeface="Times New Roman"/>
                        </a:rPr>
                        <a:t>complementaria, aplicando el mismo tratamiento fiscal (Impositivo) que se da a los aportes obligatorios, extensivo para los trabajadores independientes.</a:t>
                      </a:r>
                    </a:p>
                  </a:txBody>
                  <a:tcPr/>
                </a:tc>
                <a:tc rowSpan="3">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200" kern="1200" baseline="0" dirty="0" smtClean="0">
                          <a:solidFill>
                            <a:srgbClr val="FF0000"/>
                          </a:solidFill>
                          <a:effectLst/>
                          <a:latin typeface="Tw Cen MT" panose="020B0602020104020603" pitchFamily="34" charset="0"/>
                          <a:ea typeface="Times New Roman"/>
                          <a:cs typeface="Times New Roman"/>
                        </a:rPr>
                        <a:t>Crear una aplicación en el SUIR que permita el ahorro voluntario. Resolución de la SIPEN. Exención impositiva para ahorro previsional voluntario. Modificación Ley 87-01 (reajuste actual estructura de financiamiento SVDS, aumento tope y edad)</a:t>
                      </a:r>
                    </a:p>
                  </a:txBody>
                  <a:tcPr/>
                </a:tc>
                <a:tc rowSpan="3">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s-DO" sz="1200" kern="1200" baseline="0" dirty="0" smtClean="0">
                          <a:solidFill>
                            <a:schemeClr val="tx1"/>
                          </a:solidFill>
                          <a:effectLst/>
                          <a:latin typeface="Tw Cen MT" panose="020B0602020104020603" pitchFamily="34" charset="0"/>
                          <a:ea typeface="Times New Roman"/>
                          <a:cs typeface="Times New Roman"/>
                        </a:rPr>
                        <a:t>CNSS, TSS, SIPEN, Red Bancaria, Congreso Nacional, Poder Ejecutivo, DGII, SIPEN, ADAFP.</a:t>
                      </a:r>
                    </a:p>
                    <a:p>
                      <a:pPr marL="0" marR="0" indent="0" algn="just" defTabSz="914400" rtl="0" eaLnBrk="1" fontAlgn="auto" latinLnBrk="0" hangingPunct="1">
                        <a:lnSpc>
                          <a:spcPct val="115000"/>
                        </a:lnSpc>
                        <a:spcBef>
                          <a:spcPts val="0"/>
                        </a:spcBef>
                        <a:spcAft>
                          <a:spcPts val="1000"/>
                        </a:spcAft>
                        <a:buClrTx/>
                        <a:buSzTx/>
                        <a:buFontTx/>
                        <a:buNone/>
                        <a:tabLst/>
                        <a:defRPr/>
                      </a:pPr>
                      <a:endParaRPr lang="en-US" sz="1200" kern="1200" baseline="0" dirty="0" smtClean="0">
                        <a:solidFill>
                          <a:schemeClr val="tx1"/>
                        </a:solidFill>
                        <a:effectLst/>
                        <a:latin typeface="Tw Cen MT" panose="020B0602020104020603" pitchFamily="34" charset="0"/>
                        <a:ea typeface="Times New Roman"/>
                        <a:cs typeface="Times New Roman"/>
                      </a:endParaRPr>
                    </a:p>
                  </a:txBody>
                  <a:tcPr/>
                </a:tc>
                <a:tc rowSpan="3">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es-DO" sz="1400" noProof="0" dirty="0" smtClean="0">
                        <a:latin typeface="Tw Cen MT" pitchFamily="34" charset="0"/>
                      </a:endParaRPr>
                    </a:p>
                    <a:p>
                      <a:pPr marL="0" marR="0" indent="0" algn="ctr" defTabSz="914400" rtl="0" eaLnBrk="1" fontAlgn="auto" latinLnBrk="0" hangingPunct="1">
                        <a:lnSpc>
                          <a:spcPct val="115000"/>
                        </a:lnSpc>
                        <a:spcBef>
                          <a:spcPts val="0"/>
                        </a:spcBef>
                        <a:spcAft>
                          <a:spcPts val="1000"/>
                        </a:spcAft>
                        <a:buClrTx/>
                        <a:buSzTx/>
                        <a:buFontTx/>
                        <a:buNone/>
                        <a:tabLst/>
                        <a:defRPr/>
                      </a:pPr>
                      <a:endParaRPr lang="es-DO" sz="1400" noProof="0" dirty="0" smtClean="0">
                        <a:latin typeface="Tw Cen MT" pitchFamily="34" charset="0"/>
                      </a:endParaRPr>
                    </a:p>
                    <a:p>
                      <a:pPr marL="0" marR="0" indent="0" algn="ctr" defTabSz="914400" rtl="0" eaLnBrk="1" fontAlgn="auto" latinLnBrk="0" hangingPunct="1">
                        <a:lnSpc>
                          <a:spcPct val="115000"/>
                        </a:lnSpc>
                        <a:spcBef>
                          <a:spcPts val="0"/>
                        </a:spcBef>
                        <a:spcAft>
                          <a:spcPts val="1000"/>
                        </a:spcAft>
                        <a:buClrTx/>
                        <a:buSzTx/>
                        <a:buFontTx/>
                        <a:buNone/>
                        <a:tabLst/>
                        <a:defRPr/>
                      </a:pPr>
                      <a:endParaRPr lang="es-DO" sz="1400" noProof="0" dirty="0" smtClean="0">
                        <a:latin typeface="Tw Cen MT" pitchFamily="34" charset="0"/>
                      </a:endParaRPr>
                    </a:p>
                    <a:p>
                      <a:pPr marL="0" marR="0" indent="0" algn="ctr" defTabSz="914400" rtl="0" eaLnBrk="1" fontAlgn="auto" latinLnBrk="0" hangingPunct="1">
                        <a:lnSpc>
                          <a:spcPct val="115000"/>
                        </a:lnSpc>
                        <a:spcBef>
                          <a:spcPts val="0"/>
                        </a:spcBef>
                        <a:spcAft>
                          <a:spcPts val="1000"/>
                        </a:spcAft>
                        <a:buClrTx/>
                        <a:buSzTx/>
                        <a:buFontTx/>
                        <a:buNone/>
                        <a:tabLst/>
                        <a:defRPr/>
                      </a:pPr>
                      <a:r>
                        <a:rPr lang="es-DO" sz="1400" noProof="0" dirty="0" smtClean="0">
                          <a:latin typeface="Tw Cen MT" pitchFamily="34" charset="0"/>
                        </a:rPr>
                        <a:t>Inmediata</a:t>
                      </a:r>
                    </a:p>
                    <a:p>
                      <a:pPr marL="0" marR="0" indent="0" algn="ctr" defTabSz="914400" rtl="0" eaLnBrk="1" fontAlgn="auto" latinLnBrk="0" hangingPunct="1">
                        <a:lnSpc>
                          <a:spcPct val="115000"/>
                        </a:lnSpc>
                        <a:spcBef>
                          <a:spcPts val="0"/>
                        </a:spcBef>
                        <a:spcAft>
                          <a:spcPts val="1000"/>
                        </a:spcAft>
                        <a:buClrTx/>
                        <a:buSzTx/>
                        <a:buFontTx/>
                        <a:buNone/>
                        <a:tabLst/>
                        <a:defRPr/>
                      </a:pPr>
                      <a:endParaRPr lang="es-DO" sz="1400" noProof="0" dirty="0" smtClean="0">
                        <a:latin typeface="Tw Cen MT" pitchFamily="34" charset="0"/>
                      </a:endParaRPr>
                    </a:p>
                  </a:txBody>
                  <a:tcPr/>
                </a:tc>
              </a:tr>
              <a:tr h="286603">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s-ES" sz="1200" b="0" noProof="0" dirty="0" smtClean="0">
                          <a:latin typeface="Tw Cen MT" pitchFamily="34" charset="0"/>
                        </a:rPr>
                        <a:t>7) Que lo</a:t>
                      </a:r>
                      <a:r>
                        <a:rPr lang="es-ES" sz="1200" b="0" baseline="0" noProof="0" dirty="0" smtClean="0">
                          <a:latin typeface="Tw Cen MT" pitchFamily="34" charset="0"/>
                        </a:rPr>
                        <a:t>s planes de pensiones sectoriales se acojan a </a:t>
                      </a:r>
                      <a:r>
                        <a:rPr lang="es-ES" sz="1200" b="0" noProof="0" dirty="0" smtClean="0">
                          <a:latin typeface="Tw Cen MT" pitchFamily="34" charset="0"/>
                        </a:rPr>
                        <a:t> las disposiciones de la Ley 87-01 para evitar la falta de institucionalidad y la doble cotización.</a:t>
                      </a:r>
                    </a:p>
                    <a:p>
                      <a:pPr algn="just">
                        <a:lnSpc>
                          <a:spcPct val="115000"/>
                        </a:lnSpc>
                        <a:spcAft>
                          <a:spcPts val="1000"/>
                        </a:spcAft>
                      </a:pPr>
                      <a:endParaRPr lang="es-DO" sz="1200" kern="1200" baseline="0" dirty="0" smtClean="0">
                        <a:solidFill>
                          <a:schemeClr val="tx1"/>
                        </a:solidFill>
                        <a:effectLst/>
                        <a:latin typeface="Tw Cen MT" panose="020B0602020104020603" pitchFamily="34" charset="0"/>
                        <a:ea typeface="Times New Roman"/>
                        <a:cs typeface="Times New Roman"/>
                      </a:endParaRPr>
                    </a:p>
                  </a:txBody>
                  <a:tcPr/>
                </a:tc>
                <a:tc vMerge="1">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es-DO" sz="1400" noProof="0" dirty="0" smtClean="0">
                        <a:latin typeface="Tw Cen MT" pitchFamily="34" charset="0"/>
                      </a:endParaRPr>
                    </a:p>
                  </a:txBody>
                  <a:tcPr/>
                </a:tc>
                <a:tc vMerge="1">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en-US" sz="1400" dirty="0" smtClean="0">
                        <a:latin typeface="Tw Cen MT" pitchFamily="34" charset="0"/>
                      </a:endParaRPr>
                    </a:p>
                  </a:txBody>
                  <a:tcPr/>
                </a:tc>
                <a:tc vMerge="1">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es-DO" sz="1400" noProof="0" dirty="0" smtClean="0">
                        <a:latin typeface="Tw Cen MT" pitchFamily="34" charset="0"/>
                      </a:endParaRPr>
                    </a:p>
                  </a:txBody>
                  <a:tcPr/>
                </a:tc>
              </a:tr>
              <a:tr h="286603">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s-DO" sz="1200" kern="1200" baseline="0" dirty="0" smtClean="0">
                          <a:solidFill>
                            <a:schemeClr val="tx1"/>
                          </a:solidFill>
                          <a:effectLst/>
                          <a:latin typeface="Tw Cen MT" panose="020B0602020104020603" pitchFamily="34" charset="0"/>
                          <a:ea typeface="Times New Roman"/>
                          <a:cs typeface="Times New Roman"/>
                        </a:rPr>
                        <a:t>8) Ajuste gradual para aumento de la edad de retiro., conforme a las expectativas de vida de la población</a:t>
                      </a:r>
                    </a:p>
                  </a:txBody>
                  <a:tcPr/>
                </a:tc>
                <a:tc vMerge="1">
                  <a:txBody>
                    <a:bodyPr/>
                    <a:lstStyle/>
                    <a:p>
                      <a:pPr algn="ctr"/>
                      <a:endParaRPr lang="es-DO" sz="1400" noProof="0" dirty="0" smtClean="0">
                        <a:latin typeface="Tw Cen MT" pitchFamily="34" charset="0"/>
                      </a:endParaRPr>
                    </a:p>
                  </a:txBody>
                  <a:tcPr/>
                </a:tc>
                <a:tc vMerge="1">
                  <a:txBody>
                    <a:bodyPr/>
                    <a:lstStyle/>
                    <a:p>
                      <a:pPr algn="ctr"/>
                      <a:endParaRPr lang="en-US" sz="1400" baseline="0" dirty="0" smtClean="0">
                        <a:latin typeface="Tw Cen MT" pitchFamily="34" charset="0"/>
                      </a:endParaRPr>
                    </a:p>
                  </a:txBody>
                  <a:tcPr/>
                </a:tc>
                <a:tc vMerge="1">
                  <a:txBody>
                    <a:bodyPr/>
                    <a:lstStyle/>
                    <a:p>
                      <a:pPr algn="ctr">
                        <a:lnSpc>
                          <a:spcPct val="115000"/>
                        </a:lnSpc>
                        <a:spcAft>
                          <a:spcPts val="1000"/>
                        </a:spcAft>
                      </a:pPr>
                      <a:endParaRPr lang="es-DO" sz="1400" dirty="0">
                        <a:effectLst/>
                        <a:latin typeface="Tw Cen MT" pitchFamily="34" charset="0"/>
                        <a:ea typeface="Times New Roman"/>
                        <a:cs typeface="Times New Roman"/>
                      </a:endParaRPr>
                    </a:p>
                  </a:txBody>
                  <a:tcPr/>
                </a:tc>
              </a:tr>
              <a:tr h="286603">
                <a:tc>
                  <a:txBody>
                    <a:bodyPr/>
                    <a:lstStyle/>
                    <a:p>
                      <a:pPr algn="just">
                        <a:lnSpc>
                          <a:spcPct val="115000"/>
                        </a:lnSpc>
                        <a:spcAft>
                          <a:spcPts val="1000"/>
                        </a:spcAft>
                      </a:pPr>
                      <a:r>
                        <a:rPr lang="es-DO" sz="1200" kern="1200" baseline="0" dirty="0" smtClean="0">
                          <a:solidFill>
                            <a:schemeClr val="tx1"/>
                          </a:solidFill>
                          <a:effectLst/>
                          <a:latin typeface="Tw Cen MT" panose="020B0602020104020603" pitchFamily="34" charset="0"/>
                          <a:ea typeface="Times New Roman"/>
                          <a:cs typeface="Times New Roman"/>
                        </a:rPr>
                        <a:t>9) Simplificar el esquema de cobro de comisión de las AFP, sustituyéndolo por una comisión única aplicada al total de fondos administrados. </a:t>
                      </a:r>
                      <a:endParaRPr lang="es-DO" sz="1200" kern="1200" baseline="0" dirty="0">
                        <a:solidFill>
                          <a:schemeClr val="tx1"/>
                        </a:solidFill>
                        <a:effectLst/>
                        <a:latin typeface="Tw Cen MT" panose="020B0602020104020603" pitchFamily="34" charset="0"/>
                        <a:ea typeface="Times New Roman"/>
                        <a:cs typeface="Times New Roman"/>
                      </a:endParaRP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400" dirty="0" smtClean="0">
                          <a:effectLst/>
                          <a:latin typeface="Calibri Light"/>
                          <a:ea typeface="Times New Roman"/>
                          <a:cs typeface="Times New Roman"/>
                        </a:rPr>
                        <a:t>Modificar Ley 87-01</a:t>
                      </a:r>
                      <a:endParaRPr lang="es-DO" sz="1400" dirty="0" smtClean="0">
                        <a:effectLst/>
                        <a:latin typeface="+mn-lt"/>
                        <a:ea typeface="Times New Roman"/>
                        <a:cs typeface="Times New Roman"/>
                      </a:endParaRPr>
                    </a:p>
                    <a:p>
                      <a:pPr algn="ctr">
                        <a:lnSpc>
                          <a:spcPct val="115000"/>
                        </a:lnSpc>
                        <a:spcAft>
                          <a:spcPts val="1000"/>
                        </a:spcAft>
                      </a:pPr>
                      <a:endParaRPr lang="es-DO" sz="1400" dirty="0" smtClean="0">
                        <a:effectLst/>
                        <a:latin typeface="Tw Cen MT" pitchFamily="34" charset="0"/>
                        <a:ea typeface="Times New Roman"/>
                        <a:cs typeface="Times New Roman"/>
                      </a:endParaRPr>
                    </a:p>
                  </a:txBody>
                  <a:tcPr/>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s-DO" sz="1200" kern="1200" baseline="0" dirty="0" smtClean="0">
                          <a:solidFill>
                            <a:schemeClr val="tx1"/>
                          </a:solidFill>
                          <a:effectLst/>
                          <a:latin typeface="Tw Cen MT" panose="020B0602020104020603" pitchFamily="34" charset="0"/>
                          <a:ea typeface="Times New Roman"/>
                          <a:cs typeface="Times New Roman"/>
                        </a:rPr>
                        <a:t>CNSS con los 3 sectores, SIPEN, ADAFP, Congreso Nacional, Poder Ejecutivo</a:t>
                      </a:r>
                      <a:endParaRPr lang="en-US" sz="1200" kern="1200" baseline="0" dirty="0" smtClean="0">
                        <a:solidFill>
                          <a:schemeClr val="tx1"/>
                        </a:solidFill>
                        <a:effectLst/>
                        <a:latin typeface="Tw Cen MT" panose="020B0602020104020603" pitchFamily="34" charset="0"/>
                        <a:ea typeface="Times New Roman"/>
                        <a:cs typeface="Times New Roman"/>
                      </a:endParaRP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200" kern="1200" baseline="0" dirty="0" smtClean="0">
                          <a:solidFill>
                            <a:schemeClr val="tx1"/>
                          </a:solidFill>
                          <a:effectLst/>
                          <a:latin typeface="Tw Cen MT" panose="020B0602020104020603" pitchFamily="34" charset="0"/>
                          <a:ea typeface="Times New Roman"/>
                          <a:cs typeface="Times New Roman"/>
                        </a:rPr>
                        <a:t>Inmediata</a:t>
                      </a:r>
                    </a:p>
                    <a:p>
                      <a:pPr marL="0" marR="0" indent="0" algn="ctr" defTabSz="914400" rtl="0" eaLnBrk="1" fontAlgn="auto" latinLnBrk="0" hangingPunct="1">
                        <a:lnSpc>
                          <a:spcPct val="115000"/>
                        </a:lnSpc>
                        <a:spcBef>
                          <a:spcPts val="0"/>
                        </a:spcBef>
                        <a:spcAft>
                          <a:spcPts val="1000"/>
                        </a:spcAft>
                        <a:buClrTx/>
                        <a:buSzTx/>
                        <a:buFontTx/>
                        <a:buNone/>
                        <a:tabLst/>
                        <a:defRPr/>
                      </a:pPr>
                      <a:endParaRPr lang="es-DO" sz="1200" kern="1200" baseline="0" noProof="0" dirty="0" smtClean="0">
                        <a:solidFill>
                          <a:schemeClr val="tx1"/>
                        </a:solidFill>
                        <a:effectLst/>
                        <a:latin typeface="Tw Cen MT" panose="020B0602020104020603" pitchFamily="34" charset="0"/>
                        <a:ea typeface="Times New Roman"/>
                        <a:cs typeface="Times New Roman"/>
                      </a:endParaRPr>
                    </a:p>
                  </a:txBody>
                  <a:tcPr/>
                </a:tc>
              </a:tr>
              <a:tr h="286603">
                <a:tc>
                  <a:txBody>
                    <a:bodyPr/>
                    <a:lstStyle/>
                    <a:p>
                      <a:pPr algn="just">
                        <a:lnSpc>
                          <a:spcPct val="115000"/>
                        </a:lnSpc>
                        <a:spcAft>
                          <a:spcPts val="1000"/>
                        </a:spcAft>
                      </a:pPr>
                      <a:r>
                        <a:rPr lang="es-DO" sz="1200" kern="1200" baseline="0" dirty="0" smtClean="0">
                          <a:solidFill>
                            <a:schemeClr val="tx1"/>
                          </a:solidFill>
                          <a:effectLst/>
                          <a:latin typeface="Tw Cen MT" panose="020B0602020104020603" pitchFamily="34" charset="0"/>
                          <a:ea typeface="Times New Roman"/>
                          <a:cs typeface="Times New Roman"/>
                        </a:rPr>
                        <a:t>10) Estudio </a:t>
                      </a:r>
                      <a:r>
                        <a:rPr lang="es-DO" sz="1200" kern="1200" baseline="0" dirty="0">
                          <a:solidFill>
                            <a:schemeClr val="tx1"/>
                          </a:solidFill>
                          <a:effectLst/>
                          <a:latin typeface="Tw Cen MT" panose="020B0602020104020603" pitchFamily="34" charset="0"/>
                          <a:ea typeface="Times New Roman"/>
                          <a:cs typeface="Times New Roman"/>
                        </a:rPr>
                        <a:t>actuarial para calcular el Bono de </a:t>
                      </a:r>
                      <a:r>
                        <a:rPr lang="es-DO" sz="1200" kern="1200" baseline="0" dirty="0" smtClean="0">
                          <a:solidFill>
                            <a:schemeClr val="tx1"/>
                          </a:solidFill>
                          <a:effectLst/>
                          <a:latin typeface="Tw Cen MT" panose="020B0602020104020603" pitchFamily="34" charset="0"/>
                          <a:ea typeface="Times New Roman"/>
                          <a:cs typeface="Times New Roman"/>
                        </a:rPr>
                        <a:t>Reconocimiento y su </a:t>
                      </a:r>
                      <a:r>
                        <a:rPr lang="es-DO" sz="1200" kern="1200" baseline="0" dirty="0">
                          <a:solidFill>
                            <a:schemeClr val="tx1"/>
                          </a:solidFill>
                          <a:effectLst/>
                          <a:latin typeface="Tw Cen MT" panose="020B0602020104020603" pitchFamily="34" charset="0"/>
                          <a:ea typeface="Times New Roman"/>
                          <a:cs typeface="Times New Roman"/>
                        </a:rPr>
                        <a:t>Registro </a:t>
                      </a:r>
                      <a:r>
                        <a:rPr lang="es-DO" sz="1200" kern="1200" baseline="0" dirty="0" smtClean="0">
                          <a:solidFill>
                            <a:schemeClr val="tx1"/>
                          </a:solidFill>
                          <a:effectLst/>
                          <a:latin typeface="Tw Cen MT" panose="020B0602020104020603" pitchFamily="34" charset="0"/>
                          <a:ea typeface="Times New Roman"/>
                          <a:cs typeface="Times New Roman"/>
                        </a:rPr>
                        <a:t>del pasivo correspondiente para su entrega a los afiliados con derechos adquiridos.</a:t>
                      </a: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400" dirty="0" smtClean="0">
                          <a:effectLst/>
                          <a:latin typeface="Calibri Light"/>
                          <a:ea typeface="Times New Roman"/>
                          <a:cs typeface="Times New Roman"/>
                        </a:rPr>
                        <a:t>Contratación firma independiente</a:t>
                      </a:r>
                    </a:p>
                    <a:p>
                      <a:pPr algn="ctr">
                        <a:lnSpc>
                          <a:spcPct val="115000"/>
                        </a:lnSpc>
                        <a:spcAft>
                          <a:spcPts val="1000"/>
                        </a:spcAft>
                      </a:pPr>
                      <a:endParaRPr lang="es-DO" sz="1400" dirty="0" smtClean="0">
                        <a:effectLst/>
                        <a:latin typeface="Tw Cen MT" pitchFamily="34" charset="0"/>
                        <a:ea typeface="Times New Roman"/>
                        <a:cs typeface="Times New Roman"/>
                      </a:endParaRPr>
                    </a:p>
                  </a:txBody>
                  <a:tcPr/>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s-DO" sz="1200" kern="1200" baseline="0" dirty="0" smtClean="0">
                          <a:solidFill>
                            <a:schemeClr val="tx1"/>
                          </a:solidFill>
                          <a:effectLst/>
                          <a:latin typeface="Tw Cen MT" panose="020B0602020104020603" pitchFamily="34" charset="0"/>
                          <a:ea typeface="Times New Roman"/>
                          <a:cs typeface="Times New Roman"/>
                        </a:rPr>
                        <a:t>CNSS, SIPEN, Hacienda</a:t>
                      </a:r>
                    </a:p>
                    <a:p>
                      <a:pPr marL="0" marR="0" indent="0" algn="just" defTabSz="914400" rtl="0" eaLnBrk="1" fontAlgn="auto" latinLnBrk="0" hangingPunct="1">
                        <a:lnSpc>
                          <a:spcPct val="115000"/>
                        </a:lnSpc>
                        <a:spcBef>
                          <a:spcPts val="0"/>
                        </a:spcBef>
                        <a:spcAft>
                          <a:spcPts val="1000"/>
                        </a:spcAft>
                        <a:buClrTx/>
                        <a:buSzTx/>
                        <a:buFontTx/>
                        <a:buNone/>
                        <a:tabLst/>
                        <a:defRPr/>
                      </a:pPr>
                      <a:endParaRPr lang="en-US" sz="1200" kern="1200" baseline="0" dirty="0" smtClean="0">
                        <a:solidFill>
                          <a:schemeClr val="tx1"/>
                        </a:solidFill>
                        <a:effectLst/>
                        <a:latin typeface="Tw Cen MT" panose="020B0602020104020603" pitchFamily="34" charset="0"/>
                        <a:ea typeface="Times New Roman"/>
                        <a:cs typeface="Times New Roman"/>
                      </a:endParaRP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200" kern="1200" baseline="0" dirty="0" smtClean="0">
                          <a:solidFill>
                            <a:schemeClr val="tx1"/>
                          </a:solidFill>
                          <a:effectLst/>
                          <a:latin typeface="Tw Cen MT" panose="020B0602020104020603" pitchFamily="34" charset="0"/>
                          <a:ea typeface="Times New Roman"/>
                          <a:cs typeface="Times New Roman"/>
                        </a:rPr>
                        <a:t>Inmediata</a:t>
                      </a:r>
                    </a:p>
                    <a:p>
                      <a:pPr marL="0" marR="0" indent="0" algn="ctr" defTabSz="914400" rtl="0" eaLnBrk="1" fontAlgn="auto" latinLnBrk="0" hangingPunct="1">
                        <a:lnSpc>
                          <a:spcPct val="115000"/>
                        </a:lnSpc>
                        <a:spcBef>
                          <a:spcPts val="0"/>
                        </a:spcBef>
                        <a:spcAft>
                          <a:spcPts val="1000"/>
                        </a:spcAft>
                        <a:buClrTx/>
                        <a:buSzTx/>
                        <a:buFontTx/>
                        <a:buNone/>
                        <a:tabLst/>
                        <a:defRPr/>
                      </a:pPr>
                      <a:endParaRPr lang="es-DO" sz="1200" kern="1200" baseline="0" noProof="0" dirty="0" smtClean="0">
                        <a:solidFill>
                          <a:schemeClr val="tx1"/>
                        </a:solidFill>
                        <a:effectLst/>
                        <a:latin typeface="Tw Cen MT" panose="020B0602020104020603" pitchFamily="34" charset="0"/>
                        <a:ea typeface="Times New Roman"/>
                        <a:cs typeface="Times New Roman"/>
                      </a:endParaRPr>
                    </a:p>
                  </a:txBody>
                  <a:tcPr/>
                </a:tc>
              </a:tr>
            </a:tbl>
          </a:graphicData>
        </a:graphic>
      </p:graphicFrame>
    </p:spTree>
    <p:extLst>
      <p:ext uri="{BB962C8B-B14F-4D97-AF65-F5344CB8AC3E}">
        <p14:creationId xmlns:p14="http://schemas.microsoft.com/office/powerpoint/2010/main" val="298511240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9" name="3 Marcador de contenido"/>
          <p:cNvGraphicFramePr>
            <a:graphicFrameLocks/>
          </p:cNvGraphicFramePr>
          <p:nvPr>
            <p:extLst>
              <p:ext uri="{D42A27DB-BD31-4B8C-83A1-F6EECF244321}">
                <p14:modId xmlns:p14="http://schemas.microsoft.com/office/powerpoint/2010/main" val="1444239187"/>
              </p:ext>
            </p:extLst>
          </p:nvPr>
        </p:nvGraphicFramePr>
        <p:xfrm>
          <a:off x="189152" y="1191905"/>
          <a:ext cx="8848325" cy="4197096"/>
        </p:xfrm>
        <a:graphic>
          <a:graphicData uri="http://schemas.openxmlformats.org/drawingml/2006/table">
            <a:tbl>
              <a:tblPr firstRow="1" bandRow="1">
                <a:tableStyleId>{BC89EF96-8CEA-46FF-86C4-4CE0E7609802}</a:tableStyleId>
              </a:tblPr>
              <a:tblGrid>
                <a:gridCol w="3427730"/>
                <a:gridCol w="1833437"/>
                <a:gridCol w="1992866"/>
                <a:gridCol w="1594292"/>
              </a:tblGrid>
              <a:tr h="226894">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286603">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s-DO" sz="1400" dirty="0" smtClean="0">
                          <a:effectLst/>
                          <a:latin typeface="Tw Cen MT" pitchFamily="34" charset="0"/>
                          <a:ea typeface="Times New Roman"/>
                          <a:cs typeface="Times New Roman"/>
                        </a:rPr>
                        <a:t>Establecer dos (2) regímenes de financiamiento: Régimen  Contributivo y Régimen Subsidiado, lo que implica la eliminación del Régimen Contributivo-Subsidiado. Elaborar reglamentaciones correspondientes. Permitir, estimular y facilitar el ahorro previsional de los trabajadores independientes con capacidad contributiva.</a:t>
                      </a: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400" noProof="0" dirty="0" smtClean="0">
                          <a:latin typeface="Tw Cen MT" pitchFamily="34" charset="0"/>
                        </a:rPr>
                        <a:t>Modificar ley 87-01 e implementar una aplicación a nivel del SUIR para comenzar a permitir el ahorro de  estos trabajadores independientes.</a:t>
                      </a: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s-DO" sz="1400" dirty="0" smtClean="0">
                          <a:latin typeface="Tw Cen MT" pitchFamily="34" charset="0"/>
                        </a:rPr>
                        <a:t>CNSS,TSS, SIPEN SISALRIL Red Bancaria, ADAF, ADARS, Congreso Nacional y Poder Ejecutivo</a:t>
                      </a: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es-DO" sz="1400" noProof="0" dirty="0" smtClean="0">
                        <a:latin typeface="Tw Cen MT" pitchFamily="34" charset="0"/>
                      </a:endParaRPr>
                    </a:p>
                  </a:txBody>
                  <a:tcPr/>
                </a:tc>
              </a:tr>
              <a:tr h="370195">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s-DO" sz="1400" dirty="0" smtClean="0">
                          <a:effectLst/>
                          <a:latin typeface="Tw Cen MT" pitchFamily="34" charset="0"/>
                          <a:ea typeface="Times New Roman"/>
                          <a:cs typeface="Times New Roman"/>
                        </a:rPr>
                        <a:t>Establecer estrategias de divulgación y educación de los beneficios del SDSS, con énfasis en los derechos y deberes, así como en los diferentes procesos y mecanismos de acceso que dispone.</a:t>
                      </a: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es-DO" sz="1400" baseline="0" noProof="0" dirty="0" smtClean="0">
                        <a:latin typeface="Tw Cen MT" pitchFamily="34" charset="0"/>
                      </a:endParaRP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en-US" sz="1400" dirty="0" smtClean="0">
                        <a:latin typeface="Tw Cen MT" pitchFamily="34" charset="0"/>
                      </a:endParaRP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es-DO" sz="1400" noProof="0" dirty="0" smtClean="0">
                        <a:latin typeface="Tw Cen MT" pitchFamily="34" charset="0"/>
                      </a:endParaRPr>
                    </a:p>
                  </a:txBody>
                  <a:tcPr/>
                </a:tc>
              </a:tr>
            </a:tbl>
          </a:graphicData>
        </a:graphic>
      </p:graphicFrame>
    </p:spTree>
    <p:extLst>
      <p:ext uri="{BB962C8B-B14F-4D97-AF65-F5344CB8AC3E}">
        <p14:creationId xmlns:p14="http://schemas.microsoft.com/office/powerpoint/2010/main" val="203387356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7238999" y="4640871"/>
            <a:ext cx="1682704"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a:r>
              <a:rPr lang="en-US" b="1" dirty="0">
                <a:solidFill>
                  <a:prstClr val="black">
                    <a:lumMod val="85000"/>
                    <a:lumOff val="15000"/>
                  </a:prstClr>
                </a:solidFill>
                <a:latin typeface="Tw Cen MT" pitchFamily="34" charset="0"/>
              </a:rPr>
              <a:t>Jaime Aybar</a:t>
            </a:r>
          </a:p>
        </p:txBody>
      </p:sp>
      <p:sp>
        <p:nvSpPr>
          <p:cNvPr id="31" name="Rounded Rectangle 30"/>
          <p:cNvSpPr/>
          <p:nvPr/>
        </p:nvSpPr>
        <p:spPr>
          <a:xfrm>
            <a:off x="7239000" y="5737076"/>
            <a:ext cx="1682703"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pPr algn="ctr" fontAlgn="ctr"/>
            <a:r>
              <a:rPr lang="es-DO" b="1" dirty="0">
                <a:solidFill>
                  <a:prstClr val="black"/>
                </a:solidFill>
                <a:latin typeface="Tw Cen MT" pitchFamily="34" charset="0"/>
              </a:rPr>
              <a:t>Elena Viyella</a:t>
            </a:r>
          </a:p>
        </p:txBody>
      </p:sp>
      <p:sp>
        <p:nvSpPr>
          <p:cNvPr id="14" name="Rounded Rectangle 13"/>
          <p:cNvSpPr/>
          <p:nvPr/>
        </p:nvSpPr>
        <p:spPr>
          <a:xfrm>
            <a:off x="152400" y="5527344"/>
            <a:ext cx="6858000" cy="838200"/>
          </a:xfrm>
          <a:prstGeom prst="roundRect">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17" name="10 Marcador de contenido"/>
          <p:cNvSpPr>
            <a:spLocks noGrp="1"/>
          </p:cNvSpPr>
          <p:nvPr>
            <p:ph idx="1"/>
          </p:nvPr>
        </p:nvSpPr>
        <p:spPr>
          <a:xfrm>
            <a:off x="-1" y="1752600"/>
            <a:ext cx="7606173" cy="1280995"/>
          </a:xfrm>
          <a:prstGeom prst="homePlate">
            <a:avLst/>
          </a:prstGeom>
          <a:solidFill>
            <a:srgbClr val="0070C0"/>
          </a:solidFill>
        </p:spPr>
        <p:txBody>
          <a:bodyPr anchor="ctr">
            <a:noAutofit/>
          </a:bodyPr>
          <a:lstStyle/>
          <a:p>
            <a:pPr marL="0" indent="0" algn="ctr">
              <a:buNone/>
            </a:pPr>
            <a:r>
              <a:rPr lang="es-ES" sz="2200" b="1" dirty="0" smtClean="0">
                <a:solidFill>
                  <a:schemeClr val="bg1"/>
                </a:solidFill>
                <a:effectLst>
                  <a:outerShdw blurRad="38100" dist="38100" dir="2700000" algn="tl">
                    <a:srgbClr val="000000">
                      <a:alpha val="43137"/>
                    </a:srgbClr>
                  </a:outerShdw>
                </a:effectLst>
                <a:latin typeface="Tw Cen MT" pitchFamily="34" charset="0"/>
              </a:rPr>
              <a:t>ESTIMULAR LA INNOVACIÓN, EL ESPÍRITU EMPRESARIAL Y DESARROLLAR NUESTRO CAPITAL HUMANO</a:t>
            </a:r>
          </a:p>
          <a:p>
            <a:pPr marL="0" lvl="0" indent="0" algn="ctr">
              <a:spcBef>
                <a:spcPts val="0"/>
              </a:spcBef>
              <a:buNone/>
            </a:pPr>
            <a:r>
              <a:rPr lang="en-US" sz="2000" dirty="0" smtClean="0">
                <a:solidFill>
                  <a:schemeClr val="bg1">
                    <a:lumMod val="95000"/>
                  </a:schemeClr>
                </a:solidFill>
                <a:latin typeface="Tw Cen MT" pitchFamily="34" charset="0"/>
              </a:rPr>
              <a:t>Líder</a:t>
            </a:r>
            <a:r>
              <a:rPr lang="en-US" sz="2000" dirty="0">
                <a:solidFill>
                  <a:schemeClr val="bg1">
                    <a:lumMod val="95000"/>
                  </a:schemeClr>
                </a:solidFill>
                <a:latin typeface="Tw Cen MT" pitchFamily="34" charset="0"/>
              </a:rPr>
              <a:t>: </a:t>
            </a:r>
            <a:r>
              <a:rPr lang="en-US" sz="2000" dirty="0" smtClean="0">
                <a:solidFill>
                  <a:schemeClr val="bg1">
                    <a:lumMod val="95000"/>
                  </a:schemeClr>
                </a:solidFill>
                <a:latin typeface="Tw Cen MT" pitchFamily="34" charset="0"/>
              </a:rPr>
              <a:t>Joel Santos</a:t>
            </a:r>
            <a:endParaRPr lang="en-US" sz="2000" dirty="0">
              <a:solidFill>
                <a:schemeClr val="bg1">
                  <a:lumMod val="95000"/>
                </a:schemeClr>
              </a:solidFill>
              <a:latin typeface="Tw Cen MT" pitchFamily="34" charset="0"/>
            </a:endParaRPr>
          </a:p>
        </p:txBody>
      </p:sp>
      <p:sp>
        <p:nvSpPr>
          <p:cNvPr id="18" name="3 Elipse"/>
          <p:cNvSpPr/>
          <p:nvPr/>
        </p:nvSpPr>
        <p:spPr>
          <a:xfrm>
            <a:off x="304800" y="3518848"/>
            <a:ext cx="512064" cy="51206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prstClr val="white"/>
                </a:solidFill>
                <a:latin typeface="Tw Cen MT" pitchFamily="34" charset="0"/>
              </a:rPr>
              <a:t>1</a:t>
            </a:r>
          </a:p>
        </p:txBody>
      </p:sp>
      <p:sp>
        <p:nvSpPr>
          <p:cNvPr id="19" name="11 CuadroTexto"/>
          <p:cNvSpPr txBox="1"/>
          <p:nvPr/>
        </p:nvSpPr>
        <p:spPr>
          <a:xfrm>
            <a:off x="838201" y="4511573"/>
            <a:ext cx="6172199" cy="707886"/>
          </a:xfrm>
          <a:prstGeom prst="rect">
            <a:avLst/>
          </a:prstGeom>
          <a:noFill/>
        </p:spPr>
        <p:txBody>
          <a:bodyPr wrap="square" rtlCol="0">
            <a:spAutoFit/>
          </a:bodyPr>
          <a:lstStyle/>
          <a:p>
            <a:pPr defTabSz="457200"/>
            <a:r>
              <a:rPr lang="es-ES" sz="2000" b="1" dirty="0">
                <a:solidFill>
                  <a:prstClr val="black"/>
                </a:solidFill>
                <a:latin typeface="Tw Cen MT" pitchFamily="34" charset="0"/>
              </a:rPr>
              <a:t>Mercado Laboral: Reforma laboral, Ley de Seguridad Social e Inmigración</a:t>
            </a:r>
          </a:p>
        </p:txBody>
      </p:sp>
      <p:sp>
        <p:nvSpPr>
          <p:cNvPr id="21" name="12 Elipse"/>
          <p:cNvSpPr/>
          <p:nvPr/>
        </p:nvSpPr>
        <p:spPr>
          <a:xfrm>
            <a:off x="304800" y="4560940"/>
            <a:ext cx="512064" cy="512064"/>
          </a:xfrm>
          <a:prstGeom prst="ellipse">
            <a:avLst/>
          </a:prstGeom>
          <a:solidFill>
            <a:schemeClr val="accent5">
              <a:lumMod val="60000"/>
              <a:lumOff val="4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en-US" sz="3200" b="1" dirty="0">
                <a:solidFill>
                  <a:prstClr val="white"/>
                </a:solidFill>
                <a:latin typeface="Tw Cen MT" pitchFamily="34" charset="0"/>
              </a:rPr>
              <a:t>2</a:t>
            </a:r>
          </a:p>
        </p:txBody>
      </p:sp>
      <p:sp>
        <p:nvSpPr>
          <p:cNvPr id="22" name="13 CuadroTexto"/>
          <p:cNvSpPr txBox="1"/>
          <p:nvPr/>
        </p:nvSpPr>
        <p:spPr>
          <a:xfrm>
            <a:off x="838201" y="5575491"/>
            <a:ext cx="6172199" cy="707886"/>
          </a:xfrm>
          <a:prstGeom prst="rect">
            <a:avLst/>
          </a:prstGeom>
          <a:noFill/>
        </p:spPr>
        <p:txBody>
          <a:bodyPr wrap="square" rtlCol="0">
            <a:spAutoFit/>
          </a:bodyPr>
          <a:lstStyle/>
          <a:p>
            <a:pPr defTabSz="457200"/>
            <a:r>
              <a:rPr lang="es-ES" sz="2000" b="1" dirty="0">
                <a:solidFill>
                  <a:prstClr val="black"/>
                </a:solidFill>
                <a:latin typeface="Tw Cen MT" pitchFamily="34" charset="0"/>
              </a:rPr>
              <a:t>Formación para el trabajo y alineación con los objetivos  de desarrollo nacional </a:t>
            </a:r>
          </a:p>
        </p:txBody>
      </p:sp>
      <p:sp>
        <p:nvSpPr>
          <p:cNvPr id="23" name="14 Elipse"/>
          <p:cNvSpPr/>
          <p:nvPr/>
        </p:nvSpPr>
        <p:spPr>
          <a:xfrm>
            <a:off x="304800" y="5685356"/>
            <a:ext cx="512064" cy="512064"/>
          </a:xfrm>
          <a:prstGeom prst="ellipse">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3200" b="1" dirty="0">
                <a:solidFill>
                  <a:prstClr val="white"/>
                </a:solidFill>
                <a:latin typeface="Tw Cen MT" pitchFamily="34" charset="0"/>
              </a:rPr>
              <a:t>3</a:t>
            </a:r>
          </a:p>
        </p:txBody>
      </p:sp>
      <p:sp>
        <p:nvSpPr>
          <p:cNvPr id="24" name="19 CuadroTexto"/>
          <p:cNvSpPr txBox="1"/>
          <p:nvPr/>
        </p:nvSpPr>
        <p:spPr>
          <a:xfrm>
            <a:off x="904933" y="3434007"/>
            <a:ext cx="6105467" cy="707886"/>
          </a:xfrm>
          <a:prstGeom prst="rect">
            <a:avLst/>
          </a:prstGeom>
          <a:noFill/>
        </p:spPr>
        <p:txBody>
          <a:bodyPr wrap="square" rtlCol="0">
            <a:spAutoFit/>
          </a:bodyPr>
          <a:lstStyle/>
          <a:p>
            <a:pPr defTabSz="457200"/>
            <a:r>
              <a:rPr lang="es-ES" sz="2000" b="1" dirty="0">
                <a:solidFill>
                  <a:prstClr val="black"/>
                </a:solidFill>
                <a:latin typeface="Tw Cen MT" pitchFamily="34" charset="0"/>
              </a:rPr>
              <a:t>Desarrollo Productivo: Emprendimiento, innovación, PYMES y crecimiento empresarial</a:t>
            </a:r>
          </a:p>
        </p:txBody>
      </p:sp>
      <p:sp>
        <p:nvSpPr>
          <p:cNvPr id="25" name="1 Rectángulo"/>
          <p:cNvSpPr/>
          <p:nvPr/>
        </p:nvSpPr>
        <p:spPr>
          <a:xfrm>
            <a:off x="7560392" y="1941860"/>
            <a:ext cx="1523174" cy="861774"/>
          </a:xfrm>
          <a:prstGeom prst="rect">
            <a:avLst/>
          </a:prstGeom>
          <a:noFill/>
        </p:spPr>
        <p:txBody>
          <a:bodyPr wrap="none" lIns="91440" tIns="45720" rIns="91440" bIns="45720">
            <a:spAutoFit/>
          </a:bodyPr>
          <a:lstStyle/>
          <a:p>
            <a:pPr algn="ctr" defTabSz="457200"/>
            <a:r>
              <a:rPr lang="es-ES" sz="5000" dirty="0">
                <a:ln w="10160">
                  <a:solidFill>
                    <a:srgbClr val="4F81BD"/>
                  </a:solidFill>
                  <a:prstDash val="solid"/>
                </a:ln>
                <a:solidFill>
                  <a:srgbClr val="FFFFFF"/>
                </a:solidFill>
                <a:effectLst>
                  <a:outerShdw blurRad="38100" dist="32000" dir="5400000" algn="tl">
                    <a:srgbClr val="000000">
                      <a:alpha val="30000"/>
                    </a:srgbClr>
                  </a:outerShdw>
                </a:effectLst>
                <a:latin typeface="Tw Cen MT" pitchFamily="34" charset="0"/>
              </a:rPr>
              <a:t>EJE 1</a:t>
            </a:r>
          </a:p>
        </p:txBody>
      </p:sp>
      <p:sp>
        <p:nvSpPr>
          <p:cNvPr id="20"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6"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7"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28"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29" name="Rounded Rectangle 28"/>
          <p:cNvSpPr/>
          <p:nvPr/>
        </p:nvSpPr>
        <p:spPr>
          <a:xfrm>
            <a:off x="7239000" y="3590214"/>
            <a:ext cx="1682703" cy="408623"/>
          </a:xfrm>
          <a:prstGeom prst="roundRect">
            <a:avLst/>
          </a:prstGeom>
        </p:spPr>
        <p:style>
          <a:lnRef idx="2">
            <a:schemeClr val="accent1"/>
          </a:lnRef>
          <a:fillRef idx="1">
            <a:schemeClr val="lt1"/>
          </a:fillRef>
          <a:effectRef idx="0">
            <a:schemeClr val="accent1"/>
          </a:effectRef>
          <a:fontRef idx="minor">
            <a:schemeClr val="dk1"/>
          </a:fontRef>
        </p:style>
        <p:txBody>
          <a:bodyPr wrap="none">
            <a:noAutofit/>
          </a:bodyPr>
          <a:lstStyle/>
          <a:p>
            <a:r>
              <a:rPr lang="en-US" b="1" dirty="0" err="1">
                <a:solidFill>
                  <a:prstClr val="black">
                    <a:lumMod val="85000"/>
                    <a:lumOff val="15000"/>
                  </a:prstClr>
                </a:solidFill>
                <a:latin typeface="Tw Cen MT" pitchFamily="34" charset="0"/>
              </a:rPr>
              <a:t>Biviana</a:t>
            </a:r>
            <a:r>
              <a:rPr lang="en-US" b="1" dirty="0">
                <a:solidFill>
                  <a:prstClr val="black">
                    <a:lumMod val="85000"/>
                    <a:lumOff val="15000"/>
                  </a:prstClr>
                </a:solidFill>
                <a:latin typeface="Tw Cen MT" pitchFamily="34" charset="0"/>
              </a:rPr>
              <a:t> </a:t>
            </a:r>
            <a:r>
              <a:rPr lang="en-US" b="1" dirty="0" err="1">
                <a:solidFill>
                  <a:prstClr val="black">
                    <a:lumMod val="85000"/>
                    <a:lumOff val="15000"/>
                  </a:prstClr>
                </a:solidFill>
                <a:latin typeface="Tw Cen MT" pitchFamily="34" charset="0"/>
              </a:rPr>
              <a:t>Riveiro</a:t>
            </a:r>
            <a:endParaRPr lang="en-US" b="1" dirty="0">
              <a:solidFill>
                <a:prstClr val="black">
                  <a:lumMod val="85000"/>
                  <a:lumOff val="15000"/>
                </a:prstClr>
              </a:solidFill>
              <a:latin typeface="Tw Cen MT" pitchFamily="34" charset="0"/>
            </a:endParaRPr>
          </a:p>
        </p:txBody>
      </p:sp>
      <p:sp>
        <p:nvSpPr>
          <p:cNvPr id="32" name="Rectangle 31"/>
          <p:cNvSpPr/>
          <p:nvPr/>
        </p:nvSpPr>
        <p:spPr>
          <a:xfrm>
            <a:off x="152400" y="3276599"/>
            <a:ext cx="8885077" cy="1942859"/>
          </a:xfrm>
          <a:prstGeom prst="rect">
            <a:avLst/>
          </a:prstGeom>
          <a:solidFill>
            <a:srgbClr val="FFFFF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Tree>
    <p:extLst>
      <p:ext uri="{BB962C8B-B14F-4D97-AF65-F5344CB8AC3E}">
        <p14:creationId xmlns:p14="http://schemas.microsoft.com/office/powerpoint/2010/main" val="382984403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1906648545"/>
              </p:ext>
            </p:extLst>
          </p:nvPr>
        </p:nvGraphicFramePr>
        <p:xfrm>
          <a:off x="76200" y="2549856"/>
          <a:ext cx="8961277" cy="2042160"/>
        </p:xfrm>
        <a:graphic>
          <a:graphicData uri="http://schemas.openxmlformats.org/drawingml/2006/table">
            <a:tbl>
              <a:tblPr firstRow="1" bandRow="1">
                <a:tableStyleId>{3B4B98B0-60AC-42C2-AFA5-B58CD77FA1E5}</a:tableStyleId>
              </a:tblPr>
              <a:tblGrid>
                <a:gridCol w="8961277"/>
              </a:tblGrid>
              <a:tr h="1676400">
                <a:tc>
                  <a:txBody>
                    <a:bodyPr/>
                    <a:lstStyle/>
                    <a:p>
                      <a:r>
                        <a:rPr lang="es-DO" sz="1600" b="1" noProof="0" dirty="0" smtClean="0">
                          <a:latin typeface="Tw Cen MT" pitchFamily="34" charset="0"/>
                        </a:rPr>
                        <a:t>Problemática 1/Contexto:</a:t>
                      </a:r>
                    </a:p>
                    <a:p>
                      <a:pPr algn="just"/>
                      <a:r>
                        <a:rPr lang="es-ES" sz="1400" b="0" strike="noStrike" noProof="0" dirty="0" smtClean="0">
                          <a:latin typeface="Tw Cen MT" pitchFamily="34" charset="0"/>
                        </a:rPr>
                        <a:t>El Ministerio de Educación evidencia una alta capacidad de ejecución, pero al mismo tiempo presenta oportunidades de mejora en la forma y destino de los recursos asignados. </a:t>
                      </a:r>
                    </a:p>
                    <a:p>
                      <a:pPr algn="just"/>
                      <a:endParaRPr lang="es-ES" sz="1400" b="0" strike="noStrike" noProof="0" dirty="0" smtClean="0">
                        <a:latin typeface="Tw Cen MT" pitchFamily="34" charset="0"/>
                      </a:endParaRPr>
                    </a:p>
                    <a:p>
                      <a:pPr algn="just"/>
                      <a:r>
                        <a:rPr lang="es-ES" sz="1400" b="0" strike="noStrike" noProof="0" dirty="0" smtClean="0">
                          <a:latin typeface="Tw Cen MT" pitchFamily="34" charset="0"/>
                        </a:rPr>
                        <a:t>La innovaciones educativas  suelen implementarse sin los debidos resguardos y análisis sobre el impacto de estas en los presupuestos futuros. </a:t>
                      </a:r>
                    </a:p>
                    <a:p>
                      <a:pPr algn="just"/>
                      <a:endParaRPr lang="es-ES" sz="1400" b="0" strike="noStrike" noProof="0" dirty="0" smtClean="0">
                        <a:latin typeface="Tw Cen MT" pitchFamily="34" charset="0"/>
                      </a:endParaRPr>
                    </a:p>
                    <a:p>
                      <a:pPr algn="just"/>
                      <a:r>
                        <a:rPr lang="es-ES" sz="1400" b="0" strike="noStrike" noProof="0" dirty="0" smtClean="0">
                          <a:latin typeface="Tw Cen MT" pitchFamily="34" charset="0"/>
                        </a:rPr>
                        <a:t>Debido a la composición del Consejo Nacional de Educación, su lógica de funcionamiento se aparta del espíritu de la ley que le atribuyó la autoridad máxima del sistema educativo. </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3938581449"/>
              </p:ext>
            </p:extLst>
          </p:nvPr>
        </p:nvGraphicFramePr>
        <p:xfrm>
          <a:off x="99622" y="4884760"/>
          <a:ext cx="4382530" cy="1615440"/>
        </p:xfrm>
        <a:graphic>
          <a:graphicData uri="http://schemas.openxmlformats.org/drawingml/2006/table">
            <a:tbl>
              <a:tblPr bandRow="1">
                <a:tableStyleId>{3B4B98B0-60AC-42C2-AFA5-B58CD77FA1E5}</a:tableStyleId>
              </a:tblPr>
              <a:tblGrid>
                <a:gridCol w="4382530"/>
              </a:tblGrid>
              <a:tr h="1605888">
                <a:tc>
                  <a:txBody>
                    <a:bodyPr/>
                    <a:lstStyle/>
                    <a:p>
                      <a:pPr algn="just"/>
                      <a:r>
                        <a:rPr lang="en-US" sz="1600" b="1" dirty="0" smtClean="0">
                          <a:latin typeface="Tw Cen MT" pitchFamily="34" charset="0"/>
                        </a:rPr>
                        <a:t>Objetivo 1:</a:t>
                      </a:r>
                    </a:p>
                    <a:p>
                      <a:pPr marL="231775" indent="-231775" algn="just">
                        <a:buFont typeface="+mj-lt"/>
                        <a:buAutoNum type="arabicPeriod"/>
                      </a:pPr>
                      <a:r>
                        <a:rPr lang="es-ES" sz="1400" noProof="0" dirty="0" smtClean="0">
                          <a:latin typeface="Tw Cen MT" pitchFamily="34" charset="0"/>
                        </a:rPr>
                        <a:t>Establecer controles independientes y rigurosos para asegurar que los recursos asignados y las innovaciones educativas se apliquen de forma eficiente.</a:t>
                      </a:r>
                    </a:p>
                    <a:p>
                      <a:pPr marL="231775" indent="-231775" algn="just">
                        <a:buFont typeface="+mj-lt"/>
                        <a:buAutoNum type="arabicPeriod"/>
                      </a:pPr>
                      <a:r>
                        <a:rPr lang="es-ES" sz="1400" noProof="0" dirty="0" smtClean="0">
                          <a:latin typeface="Tw Cen MT" pitchFamily="34" charset="0"/>
                        </a:rPr>
                        <a:t>Proponer una reforma al reglamento del Consejo Nacional de Educación para que el proceso de toma de decisiones refleje el espíritu de la ley. </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2401349909"/>
              </p:ext>
            </p:extLst>
          </p:nvPr>
        </p:nvGraphicFramePr>
        <p:xfrm>
          <a:off x="76199" y="2133600"/>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Joel Santos</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Elena </a:t>
                      </a:r>
                      <a:r>
                        <a:rPr lang="en-US" sz="1600" dirty="0" err="1" smtClean="0">
                          <a:solidFill>
                            <a:schemeClr val="tx1">
                              <a:lumMod val="85000"/>
                              <a:lumOff val="15000"/>
                            </a:schemeClr>
                          </a:solidFill>
                          <a:latin typeface="Tw Cen MT" pitchFamily="34" charset="0"/>
                        </a:rPr>
                        <a:t>Viyella</a:t>
                      </a:r>
                      <a:endParaRPr lang="en-US" sz="1600" dirty="0" smtClean="0">
                        <a:solidFill>
                          <a:schemeClr val="tx1">
                            <a:lumMod val="85000"/>
                            <a:lumOff val="15000"/>
                          </a:schemeClr>
                        </a:solidFill>
                        <a:latin typeface="Tw Cen MT" pitchFamily="34" charset="0"/>
                      </a:endParaRP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3989253441"/>
              </p:ext>
            </p:extLst>
          </p:nvPr>
        </p:nvGraphicFramePr>
        <p:xfrm>
          <a:off x="76199" y="1295400"/>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DO" sz="1600" b="1" kern="1200" dirty="0" smtClean="0">
                          <a:solidFill>
                            <a:schemeClr val="tx1"/>
                          </a:solidFill>
                          <a:effectLst/>
                          <a:latin typeface="Tw Cen MT" pitchFamily="34" charset="0"/>
                          <a:ea typeface="+mn-ea"/>
                          <a:cs typeface="+mn-cs"/>
                        </a:rPr>
                        <a:t>Estimular la innovación, el espíritu empresarial y desarrollar nuestro capital humano</a:t>
                      </a:r>
                      <a:endParaRPr lang="en-US" sz="1600" dirty="0">
                        <a:solidFill>
                          <a:schemeClr val="tx1"/>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Gasto y gobernanza del sistema </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671807354"/>
              </p:ext>
            </p:extLst>
          </p:nvPr>
        </p:nvGraphicFramePr>
        <p:xfrm>
          <a:off x="4599296" y="4875208"/>
          <a:ext cx="4438181" cy="1615440"/>
        </p:xfrm>
        <a:graphic>
          <a:graphicData uri="http://schemas.openxmlformats.org/drawingml/2006/table">
            <a:tbl>
              <a:tblPr firstRow="1" bandRow="1">
                <a:tableStyleId>{3B4B98B0-60AC-42C2-AFA5-B58CD77FA1E5}</a:tableStyleId>
              </a:tblPr>
              <a:tblGrid>
                <a:gridCol w="4438181"/>
              </a:tblGrid>
              <a:tr h="1539240">
                <a:tc>
                  <a:txBody>
                    <a:bodyPr/>
                    <a:lstStyle/>
                    <a:p>
                      <a:r>
                        <a:rPr lang="es-DO" sz="1600" noProof="0" dirty="0" smtClean="0">
                          <a:latin typeface="Tw Cen MT" pitchFamily="34" charset="0"/>
                        </a:rPr>
                        <a:t>Indicadores: </a:t>
                      </a:r>
                    </a:p>
                    <a:p>
                      <a:pPr marL="177800" indent="-177800">
                        <a:buFont typeface="+mj-lt"/>
                        <a:buAutoNum type="arabicParenR"/>
                      </a:pPr>
                      <a:r>
                        <a:rPr lang="es-ES" sz="1400" b="0" baseline="0" noProof="0" dirty="0" smtClean="0">
                          <a:latin typeface="Tw Cen MT" pitchFamily="34" charset="0"/>
                        </a:rPr>
                        <a:t>Auditoría de procesos realizada.  </a:t>
                      </a:r>
                    </a:p>
                    <a:p>
                      <a:pPr marL="0" indent="0">
                        <a:buFont typeface="+mj-lt"/>
                        <a:buNone/>
                      </a:pPr>
                      <a:endParaRPr lang="es-ES" sz="1400" b="0" baseline="0" noProof="0" dirty="0" smtClean="0">
                        <a:latin typeface="Tw Cen MT" pitchFamily="34" charset="0"/>
                      </a:endParaRPr>
                    </a:p>
                    <a:p>
                      <a:pPr marL="177800" indent="-177800">
                        <a:buFont typeface="+mj-lt"/>
                        <a:buAutoNum type="arabicParenR" startAt="2"/>
                      </a:pPr>
                      <a:r>
                        <a:rPr lang="es-ES" sz="1400" b="0" baseline="0" noProof="0" dirty="0" smtClean="0">
                          <a:latin typeface="Tw Cen MT" pitchFamily="34" charset="0"/>
                        </a:rPr>
                        <a:t>El MINERD acepta al menos una de las reformas a las innovaciones propuestas por el sector privado. </a:t>
                      </a:r>
                    </a:p>
                    <a:p>
                      <a:pPr marL="177800" indent="-177800">
                        <a:buFont typeface="+mj-lt"/>
                        <a:buAutoNum type="arabicParenR" startAt="2"/>
                      </a:pPr>
                      <a:endParaRPr lang="es-ES" sz="1400" b="0" baseline="0" noProof="0" dirty="0" smtClean="0">
                        <a:latin typeface="Tw Cen MT" pitchFamily="34" charset="0"/>
                      </a:endParaRPr>
                    </a:p>
                    <a:p>
                      <a:pPr marL="177800" indent="-177800">
                        <a:buFont typeface="+mj-lt"/>
                        <a:buAutoNum type="arabicParenR" startAt="2"/>
                      </a:pPr>
                      <a:r>
                        <a:rPr lang="es-ES" sz="1400" b="0" baseline="0" noProof="0" dirty="0" smtClean="0">
                          <a:latin typeface="Tw Cen MT" pitchFamily="34" charset="0"/>
                        </a:rPr>
                        <a:t>Proceso de toma de decisiones del CNE reformado. </a:t>
                      </a:r>
                    </a:p>
                  </a:txBody>
                  <a:tcPr marL="0" marR="0"/>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69202187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9" name="3 Marcador de contenido"/>
          <p:cNvGraphicFramePr>
            <a:graphicFrameLocks/>
          </p:cNvGraphicFramePr>
          <p:nvPr>
            <p:extLst>
              <p:ext uri="{D42A27DB-BD31-4B8C-83A1-F6EECF244321}">
                <p14:modId xmlns:p14="http://schemas.microsoft.com/office/powerpoint/2010/main" val="296860045"/>
              </p:ext>
            </p:extLst>
          </p:nvPr>
        </p:nvGraphicFramePr>
        <p:xfrm>
          <a:off x="160360" y="1268104"/>
          <a:ext cx="8808877" cy="5334000"/>
        </p:xfrm>
        <a:graphic>
          <a:graphicData uri="http://schemas.openxmlformats.org/drawingml/2006/table">
            <a:tbl>
              <a:tblPr firstRow="1" bandRow="1">
                <a:tableStyleId>{BC89EF96-8CEA-46FF-86C4-4CE0E7609802}</a:tableStyleId>
              </a:tblPr>
              <a:tblGrid>
                <a:gridCol w="3149544"/>
                <a:gridCol w="2730970"/>
                <a:gridCol w="1517205"/>
                <a:gridCol w="1411158"/>
              </a:tblGrid>
              <a:tr h="462363">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143575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US" sz="1400" noProof="0" dirty="0" smtClean="0">
                          <a:latin typeface="Tw Cen MT" pitchFamily="34" charset="0"/>
                        </a:rPr>
                        <a:t>Garantizar</a:t>
                      </a:r>
                      <a:r>
                        <a:rPr lang="es-US" sz="1400" baseline="0" noProof="0" dirty="0" smtClean="0">
                          <a:latin typeface="Tw Cen MT" pitchFamily="34" charset="0"/>
                        </a:rPr>
                        <a:t> el cumplimiento de la Ley de información pública. Publicar regularmente la ejecución presupuestaria y los resultados de las auditorias realizadas con el nivel de detalle de sueldos y gastos.  </a:t>
                      </a:r>
                      <a:endParaRPr lang="es-US" sz="1400" noProof="0" dirty="0" smtClean="0">
                        <a:latin typeface="Tw Cen MT" pitchFamily="34" charset="0"/>
                      </a:endParaRPr>
                    </a:p>
                  </a:txBody>
                  <a:tcPr/>
                </a:tc>
                <a:tc>
                  <a:txBody>
                    <a:bodyPr/>
                    <a:lstStyle/>
                    <a:p>
                      <a:pPr algn="ctr"/>
                      <a:r>
                        <a:rPr lang="es-US" sz="1400" noProof="0" dirty="0" smtClean="0">
                          <a:latin typeface="Tw Cen MT" pitchFamily="34" charset="0"/>
                        </a:rPr>
                        <a:t>Auditoria inicial enfocada en nómina, realizada 90 días después del cierre fiscal. </a:t>
                      </a:r>
                    </a:p>
                    <a:p>
                      <a:pPr algn="ctr"/>
                      <a:r>
                        <a:rPr lang="es-US" sz="1400" noProof="0" dirty="0" smtClean="0">
                          <a:latin typeface="Tw Cen MT" pitchFamily="34" charset="0"/>
                        </a:rPr>
                        <a:t>Plan de priorización de auditoría (procesos y cuentas)</a:t>
                      </a:r>
                    </a:p>
                    <a:p>
                      <a:pPr algn="ctr"/>
                      <a:r>
                        <a:rPr lang="es-US" sz="1400" noProof="0" dirty="0" smtClean="0">
                          <a:latin typeface="Tw Cen MT" pitchFamily="34" charset="0"/>
                        </a:rPr>
                        <a:t>Auditoría</a:t>
                      </a:r>
                      <a:r>
                        <a:rPr lang="es-US" sz="1400" baseline="0" noProof="0" dirty="0" smtClean="0">
                          <a:latin typeface="Tw Cen MT" pitchFamily="34" charset="0"/>
                        </a:rPr>
                        <a:t> de procesos realizadas.</a:t>
                      </a:r>
                    </a:p>
                    <a:p>
                      <a:pPr algn="ctr"/>
                      <a:r>
                        <a:rPr lang="es-US" sz="1400" baseline="0" noProof="0" dirty="0" smtClean="0">
                          <a:latin typeface="Tw Cen MT" pitchFamily="34" charset="0"/>
                        </a:rPr>
                        <a:t>Cumplimiento Art. 3 Ley 200-04</a:t>
                      </a:r>
                      <a:endParaRPr lang="es-US" sz="1400" noProof="0" dirty="0" smtClean="0">
                        <a:latin typeface="Tw Cen MT" pitchFamily="34" charset="0"/>
                      </a:endParaRPr>
                    </a:p>
                  </a:txBody>
                  <a:tcPr/>
                </a:tc>
                <a:tc>
                  <a:txBody>
                    <a:bodyPr/>
                    <a:lstStyle/>
                    <a:p>
                      <a:pPr algn="ctr"/>
                      <a:r>
                        <a:rPr lang="es-US" sz="1400" noProof="0" dirty="0" smtClean="0">
                          <a:latin typeface="Tw Cen MT" pitchFamily="34" charset="0"/>
                        </a:rPr>
                        <a:t>Firmas consultoras reconocidas</a:t>
                      </a:r>
                      <a:r>
                        <a:rPr lang="es-US" sz="1400" baseline="0" noProof="0" dirty="0" smtClean="0">
                          <a:latin typeface="Tw Cen MT" pitchFamily="34" charset="0"/>
                        </a:rPr>
                        <a:t> y seleccionadas por el sector privado. </a:t>
                      </a:r>
                      <a:endParaRPr lang="es-US" sz="1400" noProof="0" dirty="0">
                        <a:latin typeface="Tw Cen MT" pitchFamily="34" charset="0"/>
                      </a:endParaRPr>
                    </a:p>
                  </a:txBody>
                  <a:tcPr/>
                </a:tc>
                <a:tc>
                  <a:txBody>
                    <a:bodyPr/>
                    <a:lstStyle/>
                    <a:p>
                      <a:pPr algn="ctr"/>
                      <a:r>
                        <a:rPr lang="es-US" sz="1400" noProof="0" smtClean="0">
                          <a:latin typeface="Tw Cen MT" pitchFamily="34" charset="0"/>
                        </a:rPr>
                        <a:t>Abril</a:t>
                      </a:r>
                      <a:r>
                        <a:rPr lang="es-US" sz="1400" baseline="0" noProof="0" smtClean="0">
                          <a:latin typeface="Tw Cen MT" pitchFamily="34" charset="0"/>
                        </a:rPr>
                        <a:t> 2016</a:t>
                      </a:r>
                    </a:p>
                    <a:p>
                      <a:pPr algn="ctr"/>
                      <a:endParaRPr lang="es-US" sz="1400" baseline="0" noProof="0" smtClean="0">
                        <a:latin typeface="Tw Cen MT" pitchFamily="34" charset="0"/>
                      </a:endParaRPr>
                    </a:p>
                    <a:p>
                      <a:pPr algn="ctr"/>
                      <a:r>
                        <a:rPr lang="es-US" sz="1400" baseline="0" noProof="0" smtClean="0">
                          <a:latin typeface="Tw Cen MT" pitchFamily="34" charset="0"/>
                        </a:rPr>
                        <a:t>Junio 2016</a:t>
                      </a:r>
                    </a:p>
                    <a:p>
                      <a:pPr algn="ctr"/>
                      <a:endParaRPr lang="es-US" sz="1400" baseline="0" noProof="0" smtClean="0">
                        <a:latin typeface="Tw Cen MT" pitchFamily="34" charset="0"/>
                      </a:endParaRPr>
                    </a:p>
                    <a:p>
                      <a:pPr algn="ctr"/>
                      <a:r>
                        <a:rPr lang="es-US" sz="1400" baseline="0" noProof="0" smtClean="0">
                          <a:latin typeface="Tw Cen MT" pitchFamily="34" charset="0"/>
                        </a:rPr>
                        <a:t>Diciembre 2016 </a:t>
                      </a:r>
                    </a:p>
                    <a:p>
                      <a:pPr algn="ctr"/>
                      <a:endParaRPr lang="es-US" sz="1400" baseline="0" noProof="0" smtClean="0">
                        <a:latin typeface="Tw Cen MT" pitchFamily="34" charset="0"/>
                      </a:endParaRPr>
                    </a:p>
                    <a:p>
                      <a:pPr algn="ctr"/>
                      <a:r>
                        <a:rPr lang="es-US" sz="1400" baseline="0" noProof="0" smtClean="0">
                          <a:latin typeface="Tw Cen MT" pitchFamily="34" charset="0"/>
                        </a:rPr>
                        <a:t>(Que se repita cada año). </a:t>
                      </a:r>
                      <a:endParaRPr lang="es-US" sz="1400" noProof="0">
                        <a:latin typeface="Tw Cen MT" pitchFamily="34" charset="0"/>
                      </a:endParaRPr>
                    </a:p>
                  </a:txBody>
                  <a:tcPr/>
                </a:tc>
              </a:tr>
              <a:tr h="1435759">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US" sz="1400" noProof="0" dirty="0" smtClean="0">
                          <a:latin typeface="Tw Cen MT" pitchFamily="34" charset="0"/>
                        </a:rPr>
                        <a:t>Realización de estudios de análisis costo beneficio en las innovaciones</a:t>
                      </a:r>
                      <a:r>
                        <a:rPr lang="es-US" sz="1400" baseline="0" noProof="0" dirty="0" smtClean="0">
                          <a:latin typeface="Tw Cen MT" pitchFamily="34" charset="0"/>
                        </a:rPr>
                        <a:t> educativas implusadas por el MINERD (Jornada extendida, políticas de construciones, reforma curricular, reforma de la estructura), para incidir con fundamento en la política pública. </a:t>
                      </a:r>
                      <a:endParaRPr lang="es-US" sz="1400" noProof="0" dirty="0" smtClean="0">
                        <a:latin typeface="Tw Cen MT" pitchFamily="34" charset="0"/>
                      </a:endParaRPr>
                    </a:p>
                  </a:txBody>
                  <a:tcPr/>
                </a:tc>
                <a:tc>
                  <a:txBody>
                    <a:bodyPr/>
                    <a:lstStyle/>
                    <a:p>
                      <a:pPr algn="ctr"/>
                      <a:r>
                        <a:rPr lang="es-US" sz="1400" noProof="0" dirty="0" smtClean="0">
                          <a:latin typeface="Tw Cen MT" pitchFamily="34" charset="0"/>
                        </a:rPr>
                        <a:t>Estudios</a:t>
                      </a:r>
                      <a:r>
                        <a:rPr lang="es-US" sz="1400" baseline="0" noProof="0" dirty="0" smtClean="0">
                          <a:latin typeface="Tw Cen MT" pitchFamily="34" charset="0"/>
                        </a:rPr>
                        <a:t> identificados y realizados. </a:t>
                      </a:r>
                    </a:p>
                    <a:p>
                      <a:pPr algn="ctr"/>
                      <a:r>
                        <a:rPr lang="es-US" sz="1400" baseline="0" noProof="0" dirty="0" smtClean="0">
                          <a:latin typeface="Tw Cen MT" pitchFamily="34" charset="0"/>
                        </a:rPr>
                        <a:t>El sector privado propone reformas a las innovaciones educativas. </a:t>
                      </a:r>
                    </a:p>
                    <a:p>
                      <a:pPr algn="ctr"/>
                      <a:r>
                        <a:rPr lang="es-US" sz="1400" baseline="0" noProof="0" dirty="0" smtClean="0">
                          <a:latin typeface="Tw Cen MT" pitchFamily="34" charset="0"/>
                        </a:rPr>
                        <a:t>El MINERD acepta al menos una de las reformas propuestas por el sector privado. </a:t>
                      </a:r>
                      <a:endParaRPr lang="es-US" sz="1400" noProof="0" dirty="0">
                        <a:latin typeface="Tw Cen MT" pitchFamily="34" charset="0"/>
                      </a:endParaRPr>
                    </a:p>
                  </a:txBody>
                  <a:tcPr/>
                </a:tc>
                <a:tc>
                  <a:txBody>
                    <a:bodyPr/>
                    <a:lstStyle/>
                    <a:p>
                      <a:pPr algn="ctr"/>
                      <a:r>
                        <a:rPr lang="es-US" sz="1400" noProof="0" dirty="0" smtClean="0">
                          <a:latin typeface="Tw Cen MT" pitchFamily="34" charset="0"/>
                        </a:rPr>
                        <a:t>Universidades  y centros de investigación vinculados</a:t>
                      </a:r>
                      <a:r>
                        <a:rPr lang="es-US" sz="1400" baseline="0" noProof="0" dirty="0" smtClean="0">
                          <a:latin typeface="Tw Cen MT" pitchFamily="34" charset="0"/>
                        </a:rPr>
                        <a:t> al sector privado. </a:t>
                      </a:r>
                      <a:endParaRPr lang="es-US" sz="1400" noProof="0" dirty="0">
                        <a:latin typeface="Tw Cen MT" pitchFamily="34" charset="0"/>
                      </a:endParaRPr>
                    </a:p>
                  </a:txBody>
                  <a:tcPr/>
                </a:tc>
                <a:tc>
                  <a:txBody>
                    <a:bodyPr/>
                    <a:lstStyle/>
                    <a:p>
                      <a:pPr algn="ctr"/>
                      <a:r>
                        <a:rPr lang="es-US" sz="1400" noProof="0" dirty="0" smtClean="0">
                          <a:latin typeface="Tw Cen MT" pitchFamily="34" charset="0"/>
                        </a:rPr>
                        <a:t>Marzo 2016</a:t>
                      </a:r>
                    </a:p>
                    <a:p>
                      <a:pPr algn="ctr"/>
                      <a:endParaRPr lang="es-US" sz="1400" noProof="0" dirty="0" smtClean="0">
                        <a:latin typeface="Tw Cen MT" pitchFamily="34" charset="0"/>
                      </a:endParaRPr>
                    </a:p>
                    <a:p>
                      <a:pPr algn="ctr"/>
                      <a:endParaRPr lang="es-US" sz="1400" noProof="0" dirty="0" smtClean="0">
                        <a:latin typeface="Tw Cen MT" pitchFamily="34" charset="0"/>
                      </a:endParaRPr>
                    </a:p>
                    <a:p>
                      <a:pPr algn="ctr"/>
                      <a:r>
                        <a:rPr lang="es-US" sz="1400" noProof="0" dirty="0" smtClean="0">
                          <a:latin typeface="Tw Cen MT" pitchFamily="34" charset="0"/>
                        </a:rPr>
                        <a:t>Septiembre 2016</a:t>
                      </a:r>
                    </a:p>
                    <a:p>
                      <a:pPr algn="ctr"/>
                      <a:endParaRPr lang="es-US" sz="1400" noProof="0" dirty="0" smtClean="0">
                        <a:latin typeface="Tw Cen MT" pitchFamily="34" charset="0"/>
                      </a:endParaRPr>
                    </a:p>
                    <a:p>
                      <a:pPr algn="ctr"/>
                      <a:r>
                        <a:rPr lang="es-US" sz="1400" noProof="0" dirty="0" smtClean="0">
                          <a:latin typeface="Tw Cen MT" pitchFamily="34" charset="0"/>
                        </a:rPr>
                        <a:t>2016-2020</a:t>
                      </a:r>
                      <a:endParaRPr lang="es-US" sz="1400" noProof="0" dirty="0">
                        <a:latin typeface="Tw Cen MT" pitchFamily="34" charset="0"/>
                      </a:endParaRPr>
                    </a:p>
                  </a:txBody>
                  <a:tcPr/>
                </a:tc>
              </a:tr>
              <a:tr h="1265414">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ES" sz="1200" noProof="0" dirty="0" smtClean="0">
                          <a:latin typeface="Tw Cen MT" pitchFamily="34" charset="0"/>
                        </a:rPr>
                        <a:t>Elaborar una propuesta de reforma</a:t>
                      </a:r>
                      <a:r>
                        <a:rPr lang="es-ES" sz="1200" baseline="0" noProof="0" dirty="0" smtClean="0">
                          <a:latin typeface="Tw Cen MT" pitchFamily="34" charset="0"/>
                        </a:rPr>
                        <a:t> a la Ley general de educación sobre la composición y la toma de decisiones del Consejo Nacional de Educación, que establezca mayorías especiales para los procesos y decisiones más relevantes establecidos en el artículo 78 de la Ley de Educación 66-97. </a:t>
                      </a:r>
                      <a:endParaRPr lang="es-ES" sz="1200" noProof="0" dirty="0" smtClean="0">
                        <a:latin typeface="Tw Cen MT" pitchFamily="34" charset="0"/>
                      </a:endParaRPr>
                    </a:p>
                  </a:txBody>
                  <a:tcPr/>
                </a:tc>
                <a:tc>
                  <a:txBody>
                    <a:bodyPr/>
                    <a:lstStyle/>
                    <a:p>
                      <a:pPr algn="ctr"/>
                      <a:r>
                        <a:rPr lang="es-ES" sz="1400" noProof="0" dirty="0" smtClean="0">
                          <a:solidFill>
                            <a:srgbClr val="FF0000"/>
                          </a:solidFill>
                          <a:latin typeface="Tw Cen MT" pitchFamily="34" charset="0"/>
                        </a:rPr>
                        <a:t>Elaborada una presentada al Presidente de la República.</a:t>
                      </a:r>
                    </a:p>
                    <a:p>
                      <a:pPr algn="ctr"/>
                      <a:r>
                        <a:rPr lang="es-ES" sz="1400" noProof="0" dirty="0" smtClean="0">
                          <a:solidFill>
                            <a:srgbClr val="FF0000"/>
                          </a:solidFill>
                          <a:latin typeface="Tw Cen MT" pitchFamily="34" charset="0"/>
                        </a:rPr>
                        <a:t>Reforma</a:t>
                      </a:r>
                      <a:r>
                        <a:rPr lang="es-ES" sz="1400" baseline="0" noProof="0" dirty="0" smtClean="0">
                          <a:solidFill>
                            <a:srgbClr val="FF0000"/>
                          </a:solidFill>
                          <a:latin typeface="Tw Cen MT" pitchFamily="34" charset="0"/>
                        </a:rPr>
                        <a:t> al reglamento aprobada  Proceso de toma de decisiones del CNE reformado.  </a:t>
                      </a:r>
                    </a:p>
                  </a:txBody>
                  <a:tcPr/>
                </a:tc>
                <a:tc>
                  <a:txBody>
                    <a:bodyPr/>
                    <a:lstStyle/>
                    <a:p>
                      <a:pPr algn="ctr"/>
                      <a:r>
                        <a:rPr lang="es-ES" sz="1400" baseline="0" noProof="0" dirty="0" smtClean="0">
                          <a:latin typeface="Tw Cen MT" pitchFamily="34" charset="0"/>
                        </a:rPr>
                        <a:t>Representantes del sector privado en el CNE.</a:t>
                      </a:r>
                    </a:p>
                    <a:p>
                      <a:pPr algn="ctr"/>
                      <a:endParaRPr lang="es-ES" sz="1400" baseline="0" noProof="0" dirty="0" smtClean="0">
                        <a:latin typeface="Tw Cen MT" pitchFamily="34" charset="0"/>
                      </a:endParaRPr>
                    </a:p>
                    <a:p>
                      <a:pPr algn="ctr"/>
                      <a:endParaRPr lang="es-ES" sz="1400" baseline="0" noProof="0" dirty="0" smtClean="0">
                        <a:latin typeface="Tw Cen MT" pitchFamily="34" charset="0"/>
                      </a:endParaRPr>
                    </a:p>
                  </a:txBody>
                  <a:tcPr/>
                </a:tc>
                <a:tc>
                  <a:txBody>
                    <a:bodyPr/>
                    <a:lstStyle/>
                    <a:p>
                      <a:pPr algn="ctr"/>
                      <a:r>
                        <a:rPr lang="es-ES" sz="1400" noProof="0" dirty="0" smtClean="0">
                          <a:latin typeface="Tw Cen MT" pitchFamily="34" charset="0"/>
                        </a:rPr>
                        <a:t>Septiembre 2016</a:t>
                      </a:r>
                    </a:p>
                    <a:p>
                      <a:pPr algn="ctr"/>
                      <a:endParaRPr lang="es-ES" sz="1400" noProof="0" dirty="0" smtClean="0">
                        <a:latin typeface="Tw Cen MT" pitchFamily="34" charset="0"/>
                      </a:endParaRPr>
                    </a:p>
                    <a:p>
                      <a:pPr algn="ctr"/>
                      <a:endParaRPr lang="es-ES" sz="1400" noProof="0" dirty="0" smtClean="0">
                        <a:latin typeface="Tw Cen MT" pitchFamily="34" charset="0"/>
                      </a:endParaRPr>
                    </a:p>
                  </a:txBody>
                  <a:tcPr/>
                </a:tc>
              </a:tr>
            </a:tbl>
          </a:graphicData>
        </a:graphic>
      </p:graphicFrame>
    </p:spTree>
    <p:extLst>
      <p:ext uri="{BB962C8B-B14F-4D97-AF65-F5344CB8AC3E}">
        <p14:creationId xmlns:p14="http://schemas.microsoft.com/office/powerpoint/2010/main" val="89987729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3643849298"/>
              </p:ext>
            </p:extLst>
          </p:nvPr>
        </p:nvGraphicFramePr>
        <p:xfrm>
          <a:off x="76200" y="2743200"/>
          <a:ext cx="8961277" cy="1828800"/>
        </p:xfrm>
        <a:graphic>
          <a:graphicData uri="http://schemas.openxmlformats.org/drawingml/2006/table">
            <a:tbl>
              <a:tblPr firstRow="1" bandRow="1">
                <a:tableStyleId>{3B4B98B0-60AC-42C2-AFA5-B58CD77FA1E5}</a:tableStyleId>
              </a:tblPr>
              <a:tblGrid>
                <a:gridCol w="8961277"/>
              </a:tblGrid>
              <a:tr h="1676400">
                <a:tc>
                  <a:txBody>
                    <a:bodyPr/>
                    <a:lstStyle/>
                    <a:p>
                      <a:r>
                        <a:rPr lang="es-DO" sz="1600" b="1" noProof="0" dirty="0" smtClean="0">
                          <a:latin typeface="Tw Cen MT" pitchFamily="34" charset="0"/>
                        </a:rPr>
                        <a:t>Problemática 2/Contexto:</a:t>
                      </a:r>
                    </a:p>
                    <a:p>
                      <a:pPr marL="285750" indent="-285750" algn="just">
                        <a:buFont typeface="Arial" pitchFamily="34" charset="0"/>
                        <a:buChar char="•"/>
                      </a:pPr>
                      <a:r>
                        <a:rPr lang="es-ES" sz="1400" b="0" strike="noStrike" noProof="0" dirty="0" smtClean="0">
                          <a:latin typeface="Tw Cen MT" pitchFamily="34" charset="0"/>
                        </a:rPr>
                        <a:t>Los subsistemas que ofrecen programas de formación y educación para el trabajo (MINERD, INFOTEP y </a:t>
                      </a:r>
                      <a:r>
                        <a:rPr lang="es-ES" sz="1400" b="0" strike="noStrike" noProof="0" dirty="0" err="1" smtClean="0">
                          <a:latin typeface="Tw Cen MT" pitchFamily="34" charset="0"/>
                        </a:rPr>
                        <a:t>MESCyT</a:t>
                      </a:r>
                      <a:r>
                        <a:rPr lang="es-ES" sz="1400" b="0" strike="noStrike" noProof="0" dirty="0" smtClean="0">
                          <a:latin typeface="Tw Cen MT" pitchFamily="34" charset="0"/>
                        </a:rPr>
                        <a:t>), definen su oferta y operan de forma desarticulada, lo cuál complejiza el proceso de alineación entre la demanda del sector empleador y los oferentes de programas, e impide  el tránsito de estudiantes entre uno y otro subsistema como parte de un plan de carrera para perfiles ocupacionales de naturaleza técnica.</a:t>
                      </a:r>
                    </a:p>
                    <a:p>
                      <a:pPr marL="285750" indent="-285750" algn="just">
                        <a:buFont typeface="Arial" pitchFamily="34" charset="0"/>
                        <a:buChar char="•"/>
                      </a:pPr>
                      <a:r>
                        <a:rPr lang="es-ES" sz="1400" b="0" strike="noStrike" noProof="0" dirty="0" smtClean="0">
                          <a:latin typeface="Tw Cen MT" pitchFamily="34" charset="0"/>
                        </a:rPr>
                        <a:t>La oferta de programas de formación y educación para el trabajo, no está alineada con el sector productivo en términos de  su cobertura, currículo y las destrezas que desarrolla.</a:t>
                      </a:r>
                    </a:p>
                    <a:p>
                      <a:pPr marL="285750" indent="-285750" algn="just">
                        <a:buFont typeface="Arial" pitchFamily="34" charset="0"/>
                        <a:buChar char="•"/>
                      </a:pPr>
                      <a:r>
                        <a:rPr lang="es-ES" sz="1400" b="0" strike="noStrike" noProof="0" dirty="0" smtClean="0">
                          <a:latin typeface="Tw Cen MT" pitchFamily="34" charset="0"/>
                        </a:rPr>
                        <a:t>No existe un proceso que asegure la calidad de formación de los docentes de la educación técnica. </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4241974331"/>
              </p:ext>
            </p:extLst>
          </p:nvPr>
        </p:nvGraphicFramePr>
        <p:xfrm>
          <a:off x="99622" y="4884760"/>
          <a:ext cx="4382530" cy="1605888"/>
        </p:xfrm>
        <a:graphic>
          <a:graphicData uri="http://schemas.openxmlformats.org/drawingml/2006/table">
            <a:tbl>
              <a:tblPr bandRow="1">
                <a:tableStyleId>{3B4B98B0-60AC-42C2-AFA5-B58CD77FA1E5}</a:tableStyleId>
              </a:tblPr>
              <a:tblGrid>
                <a:gridCol w="4382530"/>
              </a:tblGrid>
              <a:tr h="1605888">
                <a:tc>
                  <a:txBody>
                    <a:bodyPr/>
                    <a:lstStyle/>
                    <a:p>
                      <a:pPr algn="just"/>
                      <a:r>
                        <a:rPr lang="en-US" sz="1600" b="1" dirty="0" smtClean="0">
                          <a:latin typeface="Tw Cen MT" pitchFamily="34" charset="0"/>
                        </a:rPr>
                        <a:t>Objetivo 2:</a:t>
                      </a:r>
                    </a:p>
                    <a:p>
                      <a:pPr marL="0" indent="0" algn="just">
                        <a:buFont typeface="+mj-lt"/>
                        <a:buNone/>
                      </a:pPr>
                      <a:r>
                        <a:rPr lang="es-ES" sz="1400" noProof="0" dirty="0" smtClean="0">
                          <a:latin typeface="Tw Cen MT" pitchFamily="34" charset="0"/>
                        </a:rPr>
                        <a:t>Identificar mecanismos 1. De articulación entre los sub sistemas de educación y formación para el trabajo y 2. De vinculación entre estos y el sector productivo, de tal forma que la oferta de formación y educación sea pertinente a las necesidades de Desarrollo Nacional.</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3124948306"/>
              </p:ext>
            </p:extLst>
          </p:nvPr>
        </p:nvGraphicFramePr>
        <p:xfrm>
          <a:off x="76199" y="2133600"/>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Joel Santos</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Elena </a:t>
                      </a:r>
                      <a:r>
                        <a:rPr lang="en-US" sz="1600" dirty="0" err="1" smtClean="0">
                          <a:solidFill>
                            <a:schemeClr val="tx1">
                              <a:lumMod val="85000"/>
                              <a:lumOff val="15000"/>
                            </a:schemeClr>
                          </a:solidFill>
                          <a:latin typeface="Tw Cen MT" pitchFamily="34" charset="0"/>
                        </a:rPr>
                        <a:t>Viyella</a:t>
                      </a:r>
                      <a:endParaRPr lang="en-US" sz="1600" dirty="0" smtClean="0">
                        <a:solidFill>
                          <a:schemeClr val="tx1">
                            <a:lumMod val="85000"/>
                            <a:lumOff val="15000"/>
                          </a:schemeClr>
                        </a:solidFill>
                        <a:latin typeface="Tw Cen MT" pitchFamily="34" charset="0"/>
                      </a:endParaRP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2577192341"/>
              </p:ext>
            </p:extLst>
          </p:nvPr>
        </p:nvGraphicFramePr>
        <p:xfrm>
          <a:off x="76199" y="1295400"/>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DO" sz="1600" b="1" kern="1200" dirty="0" smtClean="0">
                          <a:solidFill>
                            <a:schemeClr val="tx1"/>
                          </a:solidFill>
                          <a:effectLst/>
                          <a:latin typeface="Tw Cen MT" pitchFamily="34" charset="0"/>
                          <a:ea typeface="+mn-ea"/>
                          <a:cs typeface="+mn-cs"/>
                        </a:rPr>
                        <a:t>Estimular la innovación, el espíritu empresarial y desarrollar nuestro capital humano</a:t>
                      </a:r>
                      <a:endParaRPr lang="en-US" sz="1600" dirty="0">
                        <a:solidFill>
                          <a:schemeClr val="tx1"/>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Hacia un Capital Humano Productivo y factor clave de la competitividad</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240165783"/>
              </p:ext>
            </p:extLst>
          </p:nvPr>
        </p:nvGraphicFramePr>
        <p:xfrm>
          <a:off x="4599296" y="4875208"/>
          <a:ext cx="4438181" cy="1601792"/>
        </p:xfrm>
        <a:graphic>
          <a:graphicData uri="http://schemas.openxmlformats.org/drawingml/2006/table">
            <a:tbl>
              <a:tblPr firstRow="1" bandRow="1">
                <a:tableStyleId>{3B4B98B0-60AC-42C2-AFA5-B58CD77FA1E5}</a:tableStyleId>
              </a:tblPr>
              <a:tblGrid>
                <a:gridCol w="4438181"/>
              </a:tblGrid>
              <a:tr h="1601792">
                <a:tc>
                  <a:txBody>
                    <a:bodyPr/>
                    <a:lstStyle/>
                    <a:p>
                      <a:r>
                        <a:rPr lang="es-DO" sz="1600" noProof="0" dirty="0" smtClean="0">
                          <a:latin typeface="Tw Cen MT" pitchFamily="34" charset="0"/>
                        </a:rPr>
                        <a:t>Indicadores: </a:t>
                      </a:r>
                    </a:p>
                    <a:p>
                      <a:pPr marL="342900" indent="-342900">
                        <a:buFont typeface="+mj-lt"/>
                        <a:buAutoNum type="arabicParenR"/>
                      </a:pPr>
                      <a:r>
                        <a:rPr lang="es-US" sz="1400" b="0" noProof="0" dirty="0" smtClean="0">
                          <a:latin typeface="Tw Cen MT" pitchFamily="34" charset="0"/>
                        </a:rPr>
                        <a:t>Marco Nacional de Cualificaciones</a:t>
                      </a:r>
                      <a:r>
                        <a:rPr lang="es-US" sz="1400" b="0" baseline="0" noProof="0" dirty="0" smtClean="0">
                          <a:latin typeface="Tw Cen MT" pitchFamily="34" charset="0"/>
                        </a:rPr>
                        <a:t>  vigente</a:t>
                      </a:r>
                      <a:endParaRPr lang="es-US" sz="1400" b="0" noProof="0" dirty="0" smtClean="0">
                        <a:latin typeface="Tw Cen MT" pitchFamily="34" charset="0"/>
                      </a:endParaRPr>
                    </a:p>
                  </a:txBody>
                  <a:tcPr marL="0" marR="0"/>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80566908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9" name="3 Marcador de contenido"/>
          <p:cNvGraphicFramePr>
            <a:graphicFrameLocks/>
          </p:cNvGraphicFramePr>
          <p:nvPr>
            <p:extLst>
              <p:ext uri="{D42A27DB-BD31-4B8C-83A1-F6EECF244321}">
                <p14:modId xmlns:p14="http://schemas.microsoft.com/office/powerpoint/2010/main" val="3370593"/>
              </p:ext>
            </p:extLst>
          </p:nvPr>
        </p:nvGraphicFramePr>
        <p:xfrm>
          <a:off x="160360" y="1268104"/>
          <a:ext cx="8808877" cy="5151120"/>
        </p:xfrm>
        <a:graphic>
          <a:graphicData uri="http://schemas.openxmlformats.org/drawingml/2006/table">
            <a:tbl>
              <a:tblPr firstRow="1" bandRow="1">
                <a:tableStyleId>{BC89EF96-8CEA-46FF-86C4-4CE0E7609802}</a:tableStyleId>
              </a:tblPr>
              <a:tblGrid>
                <a:gridCol w="3149544"/>
                <a:gridCol w="2730970"/>
                <a:gridCol w="1517205"/>
                <a:gridCol w="1411158"/>
              </a:tblGrid>
              <a:tr h="462363">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1435759">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s-ES_tradnl" sz="1400" b="0" baseline="0" dirty="0" smtClean="0">
                          <a:latin typeface="Tw Cen MT" pitchFamily="34" charset="0"/>
                        </a:rPr>
                        <a:t>Asegurar la definición de un diccionario nacional de ocupaciones actualizado, un catálogo nacional de ocupaciones y un marco nacional de cualificaciones,   diseñados a partir de las necesidades para el logro de los objetivos de desarrollo nacional y en un esfuerzo conjunto de las instituciones públicas y privadas que tienen relación con el tema trabajo y la normativa laboral, las regulaciones de la formación profesional y del nivel superior y la normativa de educación formal y no formal. </a:t>
                      </a:r>
                      <a:endParaRPr lang="es-DO" sz="1400" dirty="0" smtClean="0">
                        <a:latin typeface="Tw Cen MT" pitchFamily="34" charset="0"/>
                      </a:endParaRP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400" b="0" noProof="0" dirty="0" smtClean="0">
                          <a:latin typeface="Tw Cen MT" pitchFamily="34" charset="0"/>
                        </a:rPr>
                        <a:t>Lograr</a:t>
                      </a:r>
                      <a:r>
                        <a:rPr lang="es-DO" sz="1400" b="0" baseline="0" noProof="0" dirty="0" smtClean="0">
                          <a:latin typeface="Tw Cen MT" pitchFamily="34" charset="0"/>
                        </a:rPr>
                        <a:t> la aprobación del decreto que nombra las Comisiones que estarán trabajando la construcción del </a:t>
                      </a:r>
                      <a:r>
                        <a:rPr lang="en-US" sz="1400" b="0" baseline="0" noProof="0" dirty="0" smtClean="0">
                          <a:latin typeface="Tw Cen MT" pitchFamily="34" charset="0"/>
                        </a:rPr>
                        <a:t>MNC RD.</a:t>
                      </a:r>
                      <a:endParaRPr lang="es-DO" sz="1400" b="0" baseline="0" noProof="0" dirty="0" smtClean="0">
                        <a:latin typeface="Tw Cen MT" pitchFamily="34" charset="0"/>
                      </a:endParaRPr>
                    </a:p>
                    <a:p>
                      <a:pPr algn="ctr"/>
                      <a:endParaRPr lang="es-DO" sz="1400" b="0" noProof="0" dirty="0" smtClean="0">
                        <a:latin typeface="Tw Cen MT" pitchFamily="34" charset="0"/>
                      </a:endParaRPr>
                    </a:p>
                    <a:p>
                      <a:pPr algn="ctr"/>
                      <a:endParaRPr lang="es-DO" sz="1400" b="0" noProof="0" dirty="0" smtClean="0">
                        <a:latin typeface="Tw Cen MT" pitchFamily="34" charset="0"/>
                      </a:endParaRPr>
                    </a:p>
                    <a:p>
                      <a:pPr algn="ctr"/>
                      <a:r>
                        <a:rPr lang="es-DO" sz="1400" b="0" noProof="0" dirty="0" smtClean="0">
                          <a:latin typeface="Tw Cen MT" pitchFamily="34" charset="0"/>
                        </a:rPr>
                        <a:t>Asegurar que el Sector Privado ocupe  un espacio en la</a:t>
                      </a:r>
                      <a:r>
                        <a:rPr lang="es-DO" sz="1400" b="0" baseline="0" noProof="0" dirty="0" smtClean="0">
                          <a:latin typeface="Tw Cen MT" pitchFamily="34" charset="0"/>
                        </a:rPr>
                        <a:t> Comisión Política que deberá  trabajar en la Construcción del Marco Nacional de Cualificaciones de la República D</a:t>
                      </a:r>
                      <a:r>
                        <a:rPr lang="en-US" sz="1400" b="0" baseline="0" noProof="0" dirty="0" smtClean="0">
                          <a:latin typeface="Tw Cen MT" pitchFamily="34" charset="0"/>
                        </a:rPr>
                        <a:t>o</a:t>
                      </a:r>
                      <a:r>
                        <a:rPr lang="es-DO" sz="1400" b="0" baseline="0" noProof="0" dirty="0" smtClean="0">
                          <a:latin typeface="Tw Cen MT" pitchFamily="34" charset="0"/>
                        </a:rPr>
                        <a:t>minicana (MNC RD).</a:t>
                      </a:r>
                    </a:p>
                    <a:p>
                      <a:pPr algn="ctr"/>
                      <a:endParaRPr lang="es-DO" sz="1400" b="0" noProof="0" dirty="0" smtClean="0">
                        <a:latin typeface="Tw Cen MT"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DO" sz="1400" b="0" baseline="0" noProof="0" dirty="0" smtClean="0">
                        <a:latin typeface="Tw Cen MT"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DO" sz="1400" b="0" baseline="0" noProof="0" dirty="0" smtClean="0">
                          <a:latin typeface="Tw Cen MT" pitchFamily="34" charset="0"/>
                        </a:rPr>
                        <a:t>Asegurar que el proceso de construcción del MNC RD incluya la definición de mecanimos de revisión y actualización del mismo.</a:t>
                      </a:r>
                    </a:p>
                    <a:p>
                      <a:pPr marL="0" marR="0" indent="0" algn="ctr" defTabSz="914400" rtl="0" eaLnBrk="1" fontAlgn="auto" latinLnBrk="0" hangingPunct="1">
                        <a:lnSpc>
                          <a:spcPct val="100000"/>
                        </a:lnSpc>
                        <a:spcBef>
                          <a:spcPts val="0"/>
                        </a:spcBef>
                        <a:spcAft>
                          <a:spcPts val="0"/>
                        </a:spcAft>
                        <a:buClrTx/>
                        <a:buSzTx/>
                        <a:buFontTx/>
                        <a:buNone/>
                        <a:tabLst/>
                        <a:defRPr/>
                      </a:pPr>
                      <a:endParaRPr lang="es-DO" sz="1400" b="0" baseline="0" noProof="0" dirty="0" smtClean="0">
                        <a:latin typeface="Tw Cen MT"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DO" sz="1400" b="0" baseline="0" noProof="0" dirty="0" smtClean="0">
                          <a:latin typeface="Tw Cen MT" pitchFamily="34" charset="0"/>
                        </a:rPr>
                        <a:t>Asegurar la puesta en marcha de un MNC RD.</a:t>
                      </a:r>
                    </a:p>
                  </a:txBody>
                  <a:tcPr marL="68580" marR="68580"/>
                </a:tc>
                <a:tc>
                  <a:txBody>
                    <a:bodyPr/>
                    <a:lstStyle/>
                    <a:p>
                      <a:pPr algn="ctr"/>
                      <a:r>
                        <a:rPr lang="en-US" sz="1400" b="0" dirty="0" smtClean="0">
                          <a:latin typeface="Tw Cen MT" pitchFamily="34" charset="0"/>
                        </a:rPr>
                        <a:t>MINERD</a:t>
                      </a:r>
                    </a:p>
                    <a:p>
                      <a:pPr algn="ctr"/>
                      <a:r>
                        <a:rPr lang="en-US" sz="1400" b="0" dirty="0" smtClean="0">
                          <a:latin typeface="Tw Cen MT" pitchFamily="34" charset="0"/>
                        </a:rPr>
                        <a:t>INFOTEP</a:t>
                      </a:r>
                    </a:p>
                    <a:p>
                      <a:pPr algn="ctr"/>
                      <a:r>
                        <a:rPr lang="en-US" sz="1400" b="0" dirty="0" err="1" smtClean="0">
                          <a:latin typeface="Tw Cen MT" pitchFamily="34" charset="0"/>
                        </a:rPr>
                        <a:t>MESCyT</a:t>
                      </a:r>
                      <a:endParaRPr lang="en-US" sz="1400" b="0" dirty="0" smtClean="0">
                        <a:latin typeface="Tw Cen MT" pitchFamily="34" charset="0"/>
                      </a:endParaRPr>
                    </a:p>
                    <a:p>
                      <a:pPr algn="ctr"/>
                      <a:r>
                        <a:rPr lang="en-US" sz="1400" b="0" dirty="0" smtClean="0">
                          <a:latin typeface="Tw Cen MT" pitchFamily="34" charset="0"/>
                        </a:rPr>
                        <a:t>PRESIDENCIA DE LA REPÚBLICA</a:t>
                      </a:r>
                    </a:p>
                    <a:p>
                      <a:pPr algn="ctr"/>
                      <a:r>
                        <a:rPr lang="en-US" sz="1400" b="0" dirty="0" smtClean="0">
                          <a:latin typeface="Tw Cen MT" pitchFamily="34" charset="0"/>
                        </a:rPr>
                        <a:t>CONEP</a:t>
                      </a:r>
                    </a:p>
                    <a:p>
                      <a:pPr algn="ctr"/>
                      <a:r>
                        <a:rPr lang="en-US" sz="1400" b="0" dirty="0" smtClean="0">
                          <a:latin typeface="Tw Cen MT" pitchFamily="34" charset="0"/>
                        </a:rPr>
                        <a:t>ASOCIACIONES DE TRABAJADORES</a:t>
                      </a:r>
                      <a:endParaRPr lang="en-US" sz="1400" b="0" dirty="0">
                        <a:latin typeface="Tw Cen MT" pitchFamily="34" charset="0"/>
                      </a:endParaRPr>
                    </a:p>
                  </a:txBody>
                  <a:tcPr marL="68580" marR="68580"/>
                </a:tc>
                <a:tc>
                  <a:txBody>
                    <a:bodyPr/>
                    <a:lstStyle/>
                    <a:p>
                      <a:pPr algn="ctr"/>
                      <a:r>
                        <a:rPr lang="es-ES_tradnl" sz="1400" dirty="0" smtClean="0">
                          <a:latin typeface="Tw Cen MT" pitchFamily="34" charset="0"/>
                        </a:rPr>
                        <a:t>Noviembre 2015</a:t>
                      </a:r>
                    </a:p>
                    <a:p>
                      <a:pPr algn="ctr"/>
                      <a:endParaRPr lang="es-ES_tradnl" sz="1400" dirty="0" smtClean="0">
                        <a:latin typeface="Tw Cen MT" pitchFamily="34" charset="0"/>
                      </a:endParaRPr>
                    </a:p>
                    <a:p>
                      <a:pPr algn="ctr"/>
                      <a:endParaRPr lang="es-ES_tradnl" sz="1400" dirty="0" smtClean="0">
                        <a:latin typeface="Tw Cen MT" pitchFamily="34" charset="0"/>
                      </a:endParaRPr>
                    </a:p>
                    <a:p>
                      <a:pPr algn="ctr"/>
                      <a:r>
                        <a:rPr lang="es-ES_tradnl" sz="1400" dirty="0" smtClean="0">
                          <a:latin typeface="Tw Cen MT" pitchFamily="34" charset="0"/>
                        </a:rPr>
                        <a:t>Noviembre 2015</a:t>
                      </a:r>
                    </a:p>
                    <a:p>
                      <a:pPr algn="ctr"/>
                      <a:endParaRPr lang="es-ES_tradnl" sz="1400" dirty="0" smtClean="0">
                        <a:latin typeface="Tw Cen MT" pitchFamily="34" charset="0"/>
                      </a:endParaRPr>
                    </a:p>
                    <a:p>
                      <a:pPr algn="ctr"/>
                      <a:endParaRPr lang="es-ES_tradnl" sz="1400" dirty="0" smtClean="0">
                        <a:latin typeface="Tw Cen MT" pitchFamily="34" charset="0"/>
                      </a:endParaRPr>
                    </a:p>
                    <a:p>
                      <a:pPr algn="ctr"/>
                      <a:endParaRPr lang="es-ES_tradnl" sz="1400" dirty="0" smtClean="0">
                        <a:latin typeface="Tw Cen MT" pitchFamily="34" charset="0"/>
                      </a:endParaRPr>
                    </a:p>
                    <a:p>
                      <a:pPr algn="ctr"/>
                      <a:r>
                        <a:rPr lang="es-ES_tradnl" sz="1400" dirty="0" smtClean="0">
                          <a:latin typeface="Tw Cen MT" pitchFamily="34" charset="0"/>
                        </a:rPr>
                        <a:t>Septiembre</a:t>
                      </a:r>
                      <a:r>
                        <a:rPr lang="es-ES_tradnl" sz="1400" baseline="0" dirty="0" smtClean="0">
                          <a:latin typeface="Tw Cen MT" pitchFamily="34" charset="0"/>
                        </a:rPr>
                        <a:t> 2016</a:t>
                      </a:r>
                    </a:p>
                    <a:p>
                      <a:pPr algn="ctr"/>
                      <a:endParaRPr lang="es-ES_tradnl" sz="1400" baseline="0" dirty="0" smtClean="0">
                        <a:latin typeface="Tw Cen MT" pitchFamily="34" charset="0"/>
                      </a:endParaRPr>
                    </a:p>
                    <a:p>
                      <a:pPr algn="ctr"/>
                      <a:endParaRPr lang="es-ES_tradnl" sz="1400" baseline="0" dirty="0" smtClean="0">
                        <a:latin typeface="Tw Cen MT" pitchFamily="34" charset="0"/>
                      </a:endParaRPr>
                    </a:p>
                    <a:p>
                      <a:pPr algn="ctr"/>
                      <a:r>
                        <a:rPr lang="es-ES_tradnl" sz="1400" baseline="0" dirty="0" smtClean="0">
                          <a:latin typeface="Tw Cen MT" pitchFamily="34" charset="0"/>
                        </a:rPr>
                        <a:t>Septiembre 2016</a:t>
                      </a:r>
                      <a:endParaRPr lang="es-ES_tradnl" sz="1400" dirty="0">
                        <a:latin typeface="Tw Cen MT" pitchFamily="34" charset="0"/>
                      </a:endParaRPr>
                    </a:p>
                  </a:txBody>
                  <a:tcPr marL="68580" marR="68580"/>
                </a:tc>
              </a:tr>
            </a:tbl>
          </a:graphicData>
        </a:graphic>
      </p:graphicFrame>
    </p:spTree>
    <p:extLst>
      <p:ext uri="{BB962C8B-B14F-4D97-AF65-F5344CB8AC3E}">
        <p14:creationId xmlns:p14="http://schemas.microsoft.com/office/powerpoint/2010/main" val="193294316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9" name="3 Marcador de contenido"/>
          <p:cNvGraphicFramePr>
            <a:graphicFrameLocks/>
          </p:cNvGraphicFramePr>
          <p:nvPr>
            <p:extLst>
              <p:ext uri="{D42A27DB-BD31-4B8C-83A1-F6EECF244321}">
                <p14:modId xmlns:p14="http://schemas.microsoft.com/office/powerpoint/2010/main" val="3077926761"/>
              </p:ext>
            </p:extLst>
          </p:nvPr>
        </p:nvGraphicFramePr>
        <p:xfrm>
          <a:off x="160360" y="1268104"/>
          <a:ext cx="8808877" cy="5014454"/>
        </p:xfrm>
        <a:graphic>
          <a:graphicData uri="http://schemas.openxmlformats.org/drawingml/2006/table">
            <a:tbl>
              <a:tblPr firstRow="1" bandRow="1">
                <a:tableStyleId>{BC89EF96-8CEA-46FF-86C4-4CE0E7609802}</a:tableStyleId>
              </a:tblPr>
              <a:tblGrid>
                <a:gridCol w="3149544"/>
                <a:gridCol w="2730970"/>
                <a:gridCol w="1517205"/>
                <a:gridCol w="1411158"/>
              </a:tblGrid>
              <a:tr h="462363">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1435759">
                <a:tc>
                  <a:txBody>
                    <a:bodyPr/>
                    <a:lstStyle/>
                    <a:p>
                      <a:r>
                        <a:rPr lang="es-US" sz="1400" b="0" noProof="0" dirty="0" smtClean="0">
                          <a:latin typeface="Tw Cen MT" pitchFamily="34" charset="0"/>
                        </a:rPr>
                        <a:t>Establecer mecanismos que aseguren la periodicidad de las revisiones curriculares de los programas de formación y educación técnica y los procesos a través de los cuales los programas nuevos o revisados sean aprobados con la participación del sector privado.</a:t>
                      </a:r>
                    </a:p>
                  </a:txBody>
                  <a:tcPr marL="68580" marR="68580"/>
                </a:tc>
                <a:tc>
                  <a:txBody>
                    <a:bodyPr/>
                    <a:lstStyle/>
                    <a:p>
                      <a:pPr algn="ctr"/>
                      <a:r>
                        <a:rPr lang="es-US" sz="1400" b="0" noProof="0" dirty="0" smtClean="0">
                          <a:latin typeface="Tw Cen MT" pitchFamily="34" charset="0"/>
                        </a:rPr>
                        <a:t>Diseño de políticas que definan el proceso de revisión curricular, los participantes de este proceso y los mecanismos de</a:t>
                      </a:r>
                      <a:r>
                        <a:rPr lang="es-US" sz="1400" b="0" baseline="0" noProof="0" dirty="0" smtClean="0">
                          <a:latin typeface="Tw Cen MT" pitchFamily="34" charset="0"/>
                        </a:rPr>
                        <a:t> aprobación de los nuevos o revisados currículos. </a:t>
                      </a:r>
                      <a:endParaRPr lang="es-US" sz="1400" b="0" noProof="0" dirty="0">
                        <a:latin typeface="Tw Cen MT" pitchFamily="34" charset="0"/>
                      </a:endParaRPr>
                    </a:p>
                  </a:txBody>
                  <a:tcPr marL="68580" marR="68580"/>
                </a:tc>
                <a:tc>
                  <a:txBody>
                    <a:bodyPr/>
                    <a:lstStyle/>
                    <a:p>
                      <a:pPr algn="ctr"/>
                      <a:r>
                        <a:rPr lang="es-US" sz="1400" b="0" noProof="0" dirty="0" smtClean="0">
                          <a:latin typeface="Tw Cen MT" pitchFamily="34" charset="0"/>
                        </a:rPr>
                        <a:t>MINERD</a:t>
                      </a:r>
                    </a:p>
                    <a:p>
                      <a:pPr algn="ctr"/>
                      <a:r>
                        <a:rPr lang="es-US" sz="1400" b="0" noProof="0" dirty="0" smtClean="0">
                          <a:latin typeface="Tw Cen MT" pitchFamily="34" charset="0"/>
                        </a:rPr>
                        <a:t>INFOTEP</a:t>
                      </a:r>
                    </a:p>
                    <a:p>
                      <a:pPr algn="ctr"/>
                      <a:r>
                        <a:rPr lang="es-US" sz="1400" b="0" noProof="0" dirty="0" err="1" smtClean="0">
                          <a:latin typeface="Tw Cen MT" pitchFamily="34" charset="0"/>
                        </a:rPr>
                        <a:t>MESCyT</a:t>
                      </a:r>
                      <a:endParaRPr lang="es-US" sz="1400" b="0" noProof="0" dirty="0" smtClean="0">
                        <a:latin typeface="Tw Cen MT" pitchFamily="34" charset="0"/>
                      </a:endParaRPr>
                    </a:p>
                    <a:p>
                      <a:pPr algn="ctr"/>
                      <a:r>
                        <a:rPr lang="es-US" sz="1400" b="0" noProof="0" dirty="0" smtClean="0">
                          <a:latin typeface="Tw Cen MT" pitchFamily="34" charset="0"/>
                        </a:rPr>
                        <a:t>CNE</a:t>
                      </a:r>
                    </a:p>
                    <a:p>
                      <a:pPr algn="ctr"/>
                      <a:r>
                        <a:rPr lang="es-US" sz="1400" b="0" noProof="0" dirty="0" smtClean="0">
                          <a:latin typeface="Tw Cen MT" pitchFamily="34" charset="0"/>
                        </a:rPr>
                        <a:t>CONEP</a:t>
                      </a:r>
                      <a:endParaRPr lang="es-US" sz="1400" b="0" noProof="0" dirty="0">
                        <a:latin typeface="Tw Cen MT" pitchFamily="34" charset="0"/>
                      </a:endParaRPr>
                    </a:p>
                  </a:txBody>
                  <a:tcPr marL="68580" marR="68580"/>
                </a:tc>
                <a:tc>
                  <a:txBody>
                    <a:bodyPr/>
                    <a:lstStyle/>
                    <a:p>
                      <a:pPr algn="ctr"/>
                      <a:r>
                        <a:rPr lang="es-ES_tradnl" sz="1400" dirty="0" smtClean="0">
                          <a:latin typeface="Tw Cen MT" pitchFamily="34" charset="0"/>
                        </a:rPr>
                        <a:t>Enero 2017</a:t>
                      </a:r>
                      <a:endParaRPr lang="es-ES_tradnl" sz="1400" dirty="0">
                        <a:latin typeface="Tw Cen MT" pitchFamily="34" charset="0"/>
                      </a:endParaRPr>
                    </a:p>
                  </a:txBody>
                  <a:tcPr marL="68580" marR="68580"/>
                </a:tc>
              </a:tr>
              <a:tr h="143575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US" sz="1400" b="0" noProof="0" dirty="0" smtClean="0">
                          <a:latin typeface="Tw Cen MT" pitchFamily="34" charset="0"/>
                        </a:rPr>
                        <a:t>Definir</a:t>
                      </a:r>
                      <a:r>
                        <a:rPr lang="es-US" sz="1400" b="0" baseline="0" noProof="0" dirty="0" smtClean="0">
                          <a:latin typeface="Tw Cen MT" pitchFamily="34" charset="0"/>
                        </a:rPr>
                        <a:t> la carrera de los </a:t>
                      </a:r>
                      <a:r>
                        <a:rPr lang="es-US" sz="1400" b="0" noProof="0" dirty="0" smtClean="0">
                          <a:latin typeface="Tw Cen MT" pitchFamily="34" charset="0"/>
                        </a:rPr>
                        <a:t> docentes de educación técnica.</a:t>
                      </a:r>
                      <a:r>
                        <a:rPr lang="es-US" sz="1400" b="0" baseline="0" noProof="0" dirty="0" smtClean="0">
                          <a:latin typeface="Tw Cen MT" pitchFamily="34" charset="0"/>
                        </a:rPr>
                        <a:t> </a:t>
                      </a:r>
                      <a:endParaRPr lang="es-US" sz="1400" b="0" noProof="0" dirty="0" smtClean="0">
                        <a:latin typeface="Tw Cen MT" pitchFamily="34" charset="0"/>
                      </a:endParaRPr>
                    </a:p>
                  </a:txBody>
                  <a:tcPr marL="68580" marR="68580"/>
                </a:tc>
                <a:tc>
                  <a:txBody>
                    <a:bodyPr/>
                    <a:lstStyle/>
                    <a:p>
                      <a:pPr algn="ctr"/>
                      <a:r>
                        <a:rPr lang="es-US" sz="1400" b="0" noProof="0" dirty="0" smtClean="0">
                          <a:latin typeface="Tw Cen MT" pitchFamily="34" charset="0"/>
                        </a:rPr>
                        <a:t>Pefil del docente de educación y formación técnica diseñado.</a:t>
                      </a:r>
                    </a:p>
                    <a:p>
                      <a:pPr algn="ctr"/>
                      <a:endParaRPr lang="es-US" sz="1400" b="0" noProof="0" dirty="0" smtClean="0">
                        <a:latin typeface="Tw Cen MT" pitchFamily="34" charset="0"/>
                      </a:endParaRPr>
                    </a:p>
                    <a:p>
                      <a:pPr algn="ctr"/>
                      <a:r>
                        <a:rPr lang="es-US" sz="1400" b="0" noProof="0" dirty="0" smtClean="0">
                          <a:latin typeface="Tw Cen MT" pitchFamily="34" charset="0"/>
                        </a:rPr>
                        <a:t>Mecanismos de formación y actualización del docente de educación técnica establecidos.</a:t>
                      </a:r>
                      <a:endParaRPr lang="es-US" sz="1400" b="0" noProof="0" dirty="0">
                        <a:latin typeface="Tw Cen MT" pitchFamily="34" charset="0"/>
                      </a:endParaRPr>
                    </a:p>
                  </a:txBody>
                  <a:tcPr marL="68580" marR="68580"/>
                </a:tc>
                <a:tc>
                  <a:txBody>
                    <a:bodyPr/>
                    <a:lstStyle/>
                    <a:p>
                      <a:pPr algn="ctr"/>
                      <a:r>
                        <a:rPr lang="es-US" sz="1400" b="0" noProof="0" dirty="0" smtClean="0">
                          <a:latin typeface="Tw Cen MT" pitchFamily="34" charset="0"/>
                        </a:rPr>
                        <a:t>MINERD</a:t>
                      </a:r>
                    </a:p>
                    <a:p>
                      <a:pPr algn="ctr"/>
                      <a:r>
                        <a:rPr lang="es-US" sz="1400" b="0" noProof="0" dirty="0" smtClean="0">
                          <a:latin typeface="Tw Cen MT" pitchFamily="34" charset="0"/>
                        </a:rPr>
                        <a:t>INFOTEP</a:t>
                      </a:r>
                    </a:p>
                    <a:p>
                      <a:pPr algn="ctr"/>
                      <a:r>
                        <a:rPr lang="es-US" sz="1400" b="0" noProof="0" dirty="0" err="1" smtClean="0">
                          <a:latin typeface="Tw Cen MT" pitchFamily="34" charset="0"/>
                        </a:rPr>
                        <a:t>MESCyT</a:t>
                      </a:r>
                      <a:endParaRPr lang="es-US" sz="1400" b="0" noProof="0" dirty="0" smtClean="0">
                        <a:latin typeface="Tw Cen MT" pitchFamily="34" charset="0"/>
                      </a:endParaRPr>
                    </a:p>
                    <a:p>
                      <a:pPr algn="ctr"/>
                      <a:r>
                        <a:rPr lang="es-US" sz="1400" b="0" kern="1200" noProof="0" dirty="0" smtClean="0">
                          <a:solidFill>
                            <a:schemeClr val="dk1"/>
                          </a:solidFill>
                          <a:latin typeface="Tw Cen MT" pitchFamily="34" charset="0"/>
                          <a:ea typeface="+mn-ea"/>
                          <a:cs typeface="+mn-cs"/>
                        </a:rPr>
                        <a:t>CNE</a:t>
                      </a:r>
                    </a:p>
                    <a:p>
                      <a:pPr algn="ctr"/>
                      <a:r>
                        <a:rPr lang="es-US" sz="1400" b="0" noProof="0" dirty="0" smtClean="0">
                          <a:latin typeface="Tw Cen MT" pitchFamily="34" charset="0"/>
                        </a:rPr>
                        <a:t>CONEP</a:t>
                      </a:r>
                    </a:p>
                    <a:p>
                      <a:pPr algn="ctr"/>
                      <a:r>
                        <a:rPr lang="es-US" sz="1400" b="0" noProof="0" dirty="0" smtClean="0">
                          <a:latin typeface="Tw Cen MT" pitchFamily="34" charset="0"/>
                        </a:rPr>
                        <a:t>ISFODOSU</a:t>
                      </a:r>
                    </a:p>
                    <a:p>
                      <a:pPr algn="ctr"/>
                      <a:r>
                        <a:rPr lang="es-US" sz="1400" b="0" noProof="0" dirty="0" smtClean="0">
                          <a:latin typeface="Tw Cen MT" pitchFamily="34" charset="0"/>
                        </a:rPr>
                        <a:t>CCC</a:t>
                      </a:r>
                      <a:r>
                        <a:rPr lang="es-US" sz="1400" b="0" baseline="0" noProof="0" dirty="0" smtClean="0">
                          <a:latin typeface="Tw Cen MT" pitchFamily="34" charset="0"/>
                        </a:rPr>
                        <a:t> PNE</a:t>
                      </a:r>
                      <a:endParaRPr lang="es-US" sz="1400" b="0" noProof="0" dirty="0">
                        <a:latin typeface="Tw Cen MT" pitchFamily="34" charset="0"/>
                      </a:endParaRPr>
                    </a:p>
                  </a:txBody>
                  <a:tcPr marL="68580" marR="68580"/>
                </a:tc>
                <a:tc>
                  <a:txBody>
                    <a:bodyPr/>
                    <a:lstStyle/>
                    <a:p>
                      <a:pPr algn="ctr"/>
                      <a:r>
                        <a:rPr lang="es-ES_tradnl" sz="1400" b="0" dirty="0" smtClean="0">
                          <a:latin typeface="Tw Cen MT" pitchFamily="34" charset="0"/>
                        </a:rPr>
                        <a:t>Enero</a:t>
                      </a:r>
                      <a:r>
                        <a:rPr lang="es-ES_tradnl" sz="1400" b="0" baseline="0" dirty="0" smtClean="0">
                          <a:latin typeface="Tw Cen MT" pitchFamily="34" charset="0"/>
                        </a:rPr>
                        <a:t> 2017</a:t>
                      </a:r>
                      <a:endParaRPr lang="es-ES_tradnl" sz="1400" b="0" dirty="0">
                        <a:latin typeface="Tw Cen MT" pitchFamily="34" charset="0"/>
                      </a:endParaRPr>
                    </a:p>
                  </a:txBody>
                  <a:tcPr marL="68580" marR="68580"/>
                </a:tc>
              </a:tr>
              <a:tr h="1265414">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US" sz="1400" b="0" noProof="0" dirty="0" smtClean="0">
                          <a:latin typeface="Tw Cen MT" pitchFamily="34" charset="0"/>
                        </a:rPr>
                        <a:t>Establecer un Plan de Cobertura de programas de formación y educación técnica en RD, basado en los resultados de los estudios prospectivos de necesidades establecidos</a:t>
                      </a:r>
                      <a:r>
                        <a:rPr lang="es-US" sz="1400" b="0" baseline="0" noProof="0" dirty="0" smtClean="0">
                          <a:latin typeface="Tw Cen MT" pitchFamily="34" charset="0"/>
                        </a:rPr>
                        <a:t> en el Pacto.</a:t>
                      </a:r>
                      <a:endParaRPr lang="es-US" sz="1400" b="0" noProof="0" dirty="0" smtClean="0">
                        <a:latin typeface="Tw Cen MT" pitchFamily="34" charset="0"/>
                      </a:endParaRPr>
                    </a:p>
                  </a:txBody>
                  <a:tcPr marL="68580" marR="68580"/>
                </a:tc>
                <a:tc>
                  <a:txBody>
                    <a:bodyPr/>
                    <a:lstStyle/>
                    <a:p>
                      <a:pPr algn="ctr"/>
                      <a:r>
                        <a:rPr lang="es-US" sz="1400" b="0" noProof="0" dirty="0" smtClean="0">
                          <a:latin typeface="Tw Cen MT" pitchFamily="34" charset="0"/>
                        </a:rPr>
                        <a:t>Establecimiento de un Plan de Expansión y</a:t>
                      </a:r>
                      <a:r>
                        <a:rPr lang="es-US" sz="1400" b="0" baseline="0" noProof="0" dirty="0" smtClean="0">
                          <a:latin typeface="Tw Cen MT" pitchFamily="34" charset="0"/>
                        </a:rPr>
                        <a:t> adecuación de cobertura de programas de </a:t>
                      </a:r>
                      <a:r>
                        <a:rPr lang="es-US" sz="1400" b="0" noProof="0" dirty="0" err="1" smtClean="0">
                          <a:latin typeface="Tw Cen MT" pitchFamily="34" charset="0"/>
                        </a:rPr>
                        <a:t>de</a:t>
                      </a:r>
                      <a:r>
                        <a:rPr lang="es-US" sz="1400" b="0" noProof="0" dirty="0" smtClean="0">
                          <a:latin typeface="Tw Cen MT" pitchFamily="34" charset="0"/>
                        </a:rPr>
                        <a:t> formación y educación técnica en RD.</a:t>
                      </a:r>
                      <a:endParaRPr lang="es-US" sz="1400" b="0" noProof="0" dirty="0">
                        <a:latin typeface="Tw Cen MT" pitchFamily="34" charset="0"/>
                      </a:endParaRPr>
                    </a:p>
                  </a:txBody>
                  <a:tcPr marL="68580" marR="68580"/>
                </a:tc>
                <a:tc>
                  <a:txBody>
                    <a:bodyPr/>
                    <a:lstStyle/>
                    <a:p>
                      <a:pPr algn="ctr"/>
                      <a:r>
                        <a:rPr lang="es-US" sz="1400" b="0" noProof="0" dirty="0" smtClean="0">
                          <a:latin typeface="Tw Cen MT" pitchFamily="34" charset="0"/>
                        </a:rPr>
                        <a:t>MINERD</a:t>
                      </a:r>
                    </a:p>
                    <a:p>
                      <a:pPr algn="ctr"/>
                      <a:r>
                        <a:rPr lang="es-US" sz="1400" b="0" noProof="0" dirty="0" smtClean="0">
                          <a:latin typeface="Tw Cen MT" pitchFamily="34" charset="0"/>
                        </a:rPr>
                        <a:t>INFOTEP</a:t>
                      </a:r>
                    </a:p>
                    <a:p>
                      <a:pPr algn="ctr"/>
                      <a:r>
                        <a:rPr lang="es-US" sz="1400" b="0" noProof="0" dirty="0" smtClean="0">
                          <a:latin typeface="Tw Cen MT" pitchFamily="34" charset="0"/>
                        </a:rPr>
                        <a:t>MESCyT</a:t>
                      </a:r>
                    </a:p>
                    <a:p>
                      <a:pPr algn="ctr"/>
                      <a:r>
                        <a:rPr lang="es-US" sz="1400" b="0" noProof="0" dirty="0" smtClean="0">
                          <a:latin typeface="Tw Cen MT" pitchFamily="34" charset="0"/>
                        </a:rPr>
                        <a:t>CONEP</a:t>
                      </a: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400" b="0" dirty="0" smtClean="0">
                          <a:latin typeface="Tw Cen MT" pitchFamily="34" charset="0"/>
                        </a:rPr>
                        <a:t>Enero</a:t>
                      </a:r>
                      <a:r>
                        <a:rPr lang="es-ES_tradnl" sz="1400" b="0" baseline="0" dirty="0" smtClean="0">
                          <a:latin typeface="Tw Cen MT" pitchFamily="34" charset="0"/>
                        </a:rPr>
                        <a:t> 2017</a:t>
                      </a:r>
                      <a:endParaRPr lang="es-ES_tradnl" sz="1400" b="0" dirty="0" smtClean="0">
                        <a:latin typeface="Tw Cen MT" pitchFamily="34" charset="0"/>
                      </a:endParaRPr>
                    </a:p>
                  </a:txBody>
                  <a:tcPr marL="68580" marR="68580"/>
                </a:tc>
              </a:tr>
            </a:tbl>
          </a:graphicData>
        </a:graphic>
      </p:graphicFrame>
    </p:spTree>
    <p:extLst>
      <p:ext uri="{BB962C8B-B14F-4D97-AF65-F5344CB8AC3E}">
        <p14:creationId xmlns:p14="http://schemas.microsoft.com/office/powerpoint/2010/main" val="50400121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3 Marcador de contenido"/>
          <p:cNvGraphicFramePr>
            <a:graphicFrameLocks/>
          </p:cNvGraphicFramePr>
          <p:nvPr>
            <p:extLst>
              <p:ext uri="{D42A27DB-BD31-4B8C-83A1-F6EECF244321}">
                <p14:modId xmlns:p14="http://schemas.microsoft.com/office/powerpoint/2010/main" val="4048601757"/>
              </p:ext>
            </p:extLst>
          </p:nvPr>
        </p:nvGraphicFramePr>
        <p:xfrm>
          <a:off x="76200" y="2743200"/>
          <a:ext cx="8961277" cy="1676400"/>
        </p:xfrm>
        <a:graphic>
          <a:graphicData uri="http://schemas.openxmlformats.org/drawingml/2006/table">
            <a:tbl>
              <a:tblPr firstRow="1" bandRow="1">
                <a:tableStyleId>{3B4B98B0-60AC-42C2-AFA5-B58CD77FA1E5}</a:tableStyleId>
              </a:tblPr>
              <a:tblGrid>
                <a:gridCol w="8961277"/>
              </a:tblGrid>
              <a:tr h="1676400">
                <a:tc>
                  <a:txBody>
                    <a:bodyPr/>
                    <a:lstStyle/>
                    <a:p>
                      <a:r>
                        <a:rPr lang="es-DO" sz="1600" b="1" noProof="0" dirty="0" smtClean="0">
                          <a:latin typeface="Tw Cen MT" pitchFamily="34" charset="0"/>
                        </a:rPr>
                        <a:t>Problemática 3/Contexto:</a:t>
                      </a:r>
                    </a:p>
                    <a:p>
                      <a:pPr marL="0" indent="0" algn="just">
                        <a:buFont typeface="Arial" pitchFamily="34" charset="0"/>
                        <a:buNone/>
                      </a:pPr>
                      <a:r>
                        <a:rPr lang="es-ES" sz="1400" b="0" strike="noStrike" noProof="0" dirty="0" smtClean="0">
                          <a:latin typeface="Tw Cen MT" pitchFamily="34" charset="0"/>
                        </a:rPr>
                        <a:t>En abril del 2014 fue firmado el Pacto Educativo, fruto del trabajo conjunto del sector empresarial, el Estado y las organizaciones involucradas en el sistema educativo.  Se evidencian deficiencias en el cumplimiento de las acciones, v.g.: Ausencia de un plan de trabajo con cronogramas y productos específicos, retrasos en el cumplimiento de compromisos (ej. 7.8; 9.6, Incumplimiento de tres informes semestrales y de un informe anual), no puesta en funcionamiento del mecanismo de veeduría, y ausencia de un equipo técnico con dedicación exclusiva y con recursos suficientes para gestionar el  plan. </a:t>
                      </a:r>
                    </a:p>
                  </a:txBody>
                  <a:tcPr/>
                </a:tc>
              </a:tr>
            </a:tbl>
          </a:graphicData>
        </a:graphic>
      </p:graphicFrame>
      <p:graphicFrame>
        <p:nvGraphicFramePr>
          <p:cNvPr id="26" name="3 Marcador de contenido"/>
          <p:cNvGraphicFramePr>
            <a:graphicFrameLocks/>
          </p:cNvGraphicFramePr>
          <p:nvPr>
            <p:extLst>
              <p:ext uri="{D42A27DB-BD31-4B8C-83A1-F6EECF244321}">
                <p14:modId xmlns:p14="http://schemas.microsoft.com/office/powerpoint/2010/main" val="444707782"/>
              </p:ext>
            </p:extLst>
          </p:nvPr>
        </p:nvGraphicFramePr>
        <p:xfrm>
          <a:off x="99622" y="4884760"/>
          <a:ext cx="4382530" cy="1605888"/>
        </p:xfrm>
        <a:graphic>
          <a:graphicData uri="http://schemas.openxmlformats.org/drawingml/2006/table">
            <a:tbl>
              <a:tblPr bandRow="1">
                <a:tableStyleId>{3B4B98B0-60AC-42C2-AFA5-B58CD77FA1E5}</a:tableStyleId>
              </a:tblPr>
              <a:tblGrid>
                <a:gridCol w="4382530"/>
              </a:tblGrid>
              <a:tr h="1605888">
                <a:tc>
                  <a:txBody>
                    <a:bodyPr/>
                    <a:lstStyle/>
                    <a:p>
                      <a:pPr algn="just"/>
                      <a:r>
                        <a:rPr lang="en-US" sz="1600" b="1" dirty="0" smtClean="0">
                          <a:latin typeface="Tw Cen MT" pitchFamily="34" charset="0"/>
                        </a:rPr>
                        <a:t>Objetivo 3:</a:t>
                      </a:r>
                    </a:p>
                    <a:p>
                      <a:pPr marL="0" indent="0" algn="just">
                        <a:buFont typeface="+mj-lt"/>
                        <a:buNone/>
                      </a:pPr>
                      <a:r>
                        <a:rPr lang="es-ES" sz="1400" noProof="0" dirty="0" smtClean="0">
                          <a:latin typeface="Tw Cen MT" pitchFamily="34" charset="0"/>
                        </a:rPr>
                        <a:t>Desarrollar las estrategias para que el Pacto Educativo sea cumplido en todos sus términos y en función de las prioridades que el sector privado ha identificado.</a:t>
                      </a:r>
                    </a:p>
                  </a:txBody>
                  <a:tcP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1283054131"/>
              </p:ext>
            </p:extLst>
          </p:nvPr>
        </p:nvGraphicFramePr>
        <p:xfrm>
          <a:off x="76199" y="2133600"/>
          <a:ext cx="8961277" cy="370840"/>
        </p:xfrm>
        <a:graphic>
          <a:graphicData uri="http://schemas.openxmlformats.org/drawingml/2006/table">
            <a:tbl>
              <a:tblPr firstRow="1" bandRow="1">
                <a:tableStyleId>{5C22544A-7EE6-4342-B048-85BDC9FD1C3A}</a:tableStyleId>
              </a:tblPr>
              <a:tblGrid>
                <a:gridCol w="1614644"/>
                <a:gridCol w="3229289"/>
                <a:gridCol w="1695377"/>
                <a:gridCol w="2421967"/>
              </a:tblGrid>
              <a:tr h="370840">
                <a:tc>
                  <a:txBody>
                    <a:bodyPr/>
                    <a:lstStyle/>
                    <a:p>
                      <a:pPr algn="r"/>
                      <a:r>
                        <a:rPr lang="en-US" sz="1600" dirty="0" smtClean="0">
                          <a:solidFill>
                            <a:schemeClr val="bg1"/>
                          </a:solidFill>
                          <a:latin typeface="Tw Cen MT" pitchFamily="34" charset="0"/>
                        </a:rPr>
                        <a:t>Líder de </a:t>
                      </a: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Joel Santos</a:t>
                      </a:r>
                      <a:endParaRPr lang="en-US" sz="1600" dirty="0">
                        <a:solidFill>
                          <a:schemeClr val="tx1">
                            <a:lumMod val="85000"/>
                            <a:lumOff val="15000"/>
                          </a:schemeClr>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Líder de Mesa:</a:t>
                      </a:r>
                      <a:endParaRPr lang="en-US" sz="1600" dirty="0">
                        <a:solidFill>
                          <a:schemeClr val="bg1"/>
                        </a:solidFill>
                        <a:latin typeface="Tw Cen MT" pitchFamily="34" charset="0"/>
                      </a:endParaRPr>
                    </a:p>
                  </a:txBody>
                  <a:tcPr/>
                </a:tc>
                <a:tc>
                  <a:txBody>
                    <a:bodyPr/>
                    <a:lstStyle/>
                    <a:p>
                      <a:r>
                        <a:rPr lang="en-US" sz="1600" dirty="0" smtClean="0">
                          <a:solidFill>
                            <a:schemeClr val="tx1">
                              <a:lumMod val="85000"/>
                              <a:lumOff val="15000"/>
                            </a:schemeClr>
                          </a:solidFill>
                          <a:latin typeface="Tw Cen MT" pitchFamily="34" charset="0"/>
                        </a:rPr>
                        <a:t>Elena </a:t>
                      </a:r>
                      <a:r>
                        <a:rPr lang="en-US" sz="1600" dirty="0" err="1" smtClean="0">
                          <a:solidFill>
                            <a:schemeClr val="tx1">
                              <a:lumMod val="85000"/>
                              <a:lumOff val="15000"/>
                            </a:schemeClr>
                          </a:solidFill>
                          <a:latin typeface="Tw Cen MT" pitchFamily="34" charset="0"/>
                        </a:rPr>
                        <a:t>Viyella</a:t>
                      </a:r>
                      <a:endParaRPr lang="en-US" sz="1600" dirty="0" smtClean="0">
                        <a:solidFill>
                          <a:schemeClr val="tx1">
                            <a:lumMod val="85000"/>
                            <a:lumOff val="15000"/>
                          </a:schemeClr>
                        </a:solidFill>
                        <a:latin typeface="Tw Cen MT" pitchFamily="34" charset="0"/>
                      </a:endParaRPr>
                    </a:p>
                  </a:txBody>
                  <a:tcPr>
                    <a:solidFill>
                      <a:schemeClr val="bg2"/>
                    </a:solidFill>
                  </a:tcPr>
                </a:tc>
              </a:tr>
            </a:tbl>
          </a:graphicData>
        </a:graphic>
      </p:graphicFrame>
      <p:graphicFrame>
        <p:nvGraphicFramePr>
          <p:cNvPr id="28" name="12 Tabla"/>
          <p:cNvGraphicFramePr>
            <a:graphicFrameLocks noGrp="1"/>
          </p:cNvGraphicFramePr>
          <p:nvPr>
            <p:extLst>
              <p:ext uri="{D42A27DB-BD31-4B8C-83A1-F6EECF244321}">
                <p14:modId xmlns:p14="http://schemas.microsoft.com/office/powerpoint/2010/main" val="1706837054"/>
              </p:ext>
            </p:extLst>
          </p:nvPr>
        </p:nvGraphicFramePr>
        <p:xfrm>
          <a:off x="76199" y="1295400"/>
          <a:ext cx="8961277" cy="838200"/>
        </p:xfrm>
        <a:graphic>
          <a:graphicData uri="http://schemas.openxmlformats.org/drawingml/2006/table">
            <a:tbl>
              <a:tblPr firstRow="1" bandRow="1">
                <a:tableStyleId>{5C22544A-7EE6-4342-B048-85BDC9FD1C3A}</a:tableStyleId>
              </a:tblPr>
              <a:tblGrid>
                <a:gridCol w="1614644"/>
                <a:gridCol w="3229289"/>
                <a:gridCol w="1695377"/>
                <a:gridCol w="2421967"/>
              </a:tblGrid>
              <a:tr h="838200">
                <a:tc>
                  <a:txBody>
                    <a:bodyPr/>
                    <a:lstStyle/>
                    <a:p>
                      <a:pPr algn="r"/>
                      <a:r>
                        <a:rPr lang="en-US" sz="1600" dirty="0" err="1" smtClean="0">
                          <a:solidFill>
                            <a:schemeClr val="bg1"/>
                          </a:solidFill>
                          <a:latin typeface="Tw Cen MT" pitchFamily="34" charset="0"/>
                        </a:rPr>
                        <a:t>Eje</a:t>
                      </a:r>
                      <a:r>
                        <a:rPr lang="en-US" sz="1600" dirty="0" smtClean="0">
                          <a:solidFill>
                            <a:schemeClr val="bg1"/>
                          </a:solidFill>
                          <a:latin typeface="Tw Cen MT" pitchFamily="34" charset="0"/>
                        </a:rPr>
                        <a:t>: </a:t>
                      </a:r>
                      <a:endParaRPr lang="en-US" sz="1600" dirty="0">
                        <a:solidFill>
                          <a:schemeClr val="bg1"/>
                        </a:solidFill>
                        <a:latin typeface="Tw Cen MT" pitchFamily="34" charset="0"/>
                      </a:endParaRPr>
                    </a:p>
                  </a:txBody>
                  <a:tcPr/>
                </a:tc>
                <a:tc>
                  <a:txBody>
                    <a:bodyPr/>
                    <a:lstStyle/>
                    <a:p>
                      <a:r>
                        <a:rPr lang="es-DO" sz="1600" b="1" kern="1200" dirty="0" smtClean="0">
                          <a:solidFill>
                            <a:schemeClr val="tx1"/>
                          </a:solidFill>
                          <a:effectLst/>
                          <a:latin typeface="Tw Cen MT" pitchFamily="34" charset="0"/>
                          <a:ea typeface="+mn-ea"/>
                          <a:cs typeface="+mn-cs"/>
                        </a:rPr>
                        <a:t>Estimular la innovación, el espíritu empresarial y desarrollar nuestro capital humano</a:t>
                      </a:r>
                      <a:endParaRPr lang="en-US" sz="1600" dirty="0">
                        <a:solidFill>
                          <a:schemeClr val="tx1"/>
                        </a:solidFill>
                        <a:latin typeface="Tw Cen MT" pitchFamily="34" charset="0"/>
                      </a:endParaRPr>
                    </a:p>
                  </a:txBody>
                  <a:tcPr>
                    <a:solidFill>
                      <a:schemeClr val="bg2"/>
                    </a:solidFill>
                  </a:tcPr>
                </a:tc>
                <a:tc>
                  <a:txBody>
                    <a:bodyPr/>
                    <a:lstStyle/>
                    <a:p>
                      <a:pPr algn="r"/>
                      <a:r>
                        <a:rPr lang="en-US" sz="1600" dirty="0" smtClean="0">
                          <a:solidFill>
                            <a:schemeClr val="bg1"/>
                          </a:solidFill>
                          <a:latin typeface="Tw Cen MT" pitchFamily="34" charset="0"/>
                        </a:rPr>
                        <a:t>Tema:</a:t>
                      </a:r>
                      <a:endParaRPr lang="en-US" sz="1600" dirty="0">
                        <a:solidFill>
                          <a:schemeClr val="bg1"/>
                        </a:solidFill>
                        <a:latin typeface="Tw Cen MT"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kern="1200" dirty="0" smtClean="0">
                          <a:solidFill>
                            <a:schemeClr val="tx1">
                              <a:lumMod val="85000"/>
                              <a:lumOff val="15000"/>
                            </a:schemeClr>
                          </a:solidFill>
                          <a:effectLst/>
                          <a:latin typeface="Tw Cen MT" pitchFamily="34" charset="0"/>
                          <a:ea typeface="+mn-ea"/>
                          <a:cs typeface="+mn-cs"/>
                        </a:rPr>
                        <a:t>Cumplimiento Pacto Educativo</a:t>
                      </a:r>
                    </a:p>
                  </a:txBody>
                  <a:tcPr>
                    <a:solidFill>
                      <a:schemeClr val="bg2"/>
                    </a:solidFill>
                  </a:tcPr>
                </a:tc>
              </a:tr>
            </a:tbl>
          </a:graphicData>
        </a:graphic>
      </p:graphicFrame>
      <p:graphicFrame>
        <p:nvGraphicFramePr>
          <p:cNvPr id="29" name="3 Marcador de contenido"/>
          <p:cNvGraphicFramePr>
            <a:graphicFrameLocks/>
          </p:cNvGraphicFramePr>
          <p:nvPr>
            <p:extLst>
              <p:ext uri="{D42A27DB-BD31-4B8C-83A1-F6EECF244321}">
                <p14:modId xmlns:p14="http://schemas.microsoft.com/office/powerpoint/2010/main" val="3492503356"/>
              </p:ext>
            </p:extLst>
          </p:nvPr>
        </p:nvGraphicFramePr>
        <p:xfrm>
          <a:off x="4599296" y="4875208"/>
          <a:ext cx="4438181" cy="1601792"/>
        </p:xfrm>
        <a:graphic>
          <a:graphicData uri="http://schemas.openxmlformats.org/drawingml/2006/table">
            <a:tbl>
              <a:tblPr firstRow="1" bandRow="1">
                <a:tableStyleId>{3B4B98B0-60AC-42C2-AFA5-B58CD77FA1E5}</a:tableStyleId>
              </a:tblPr>
              <a:tblGrid>
                <a:gridCol w="4438181"/>
              </a:tblGrid>
              <a:tr h="1601792">
                <a:tc>
                  <a:txBody>
                    <a:bodyPr/>
                    <a:lstStyle/>
                    <a:p>
                      <a:r>
                        <a:rPr lang="es-DO" sz="1600" noProof="0" dirty="0" smtClean="0">
                          <a:latin typeface="Tw Cen MT" pitchFamily="34" charset="0"/>
                        </a:rPr>
                        <a:t>Indicadores: </a:t>
                      </a:r>
                    </a:p>
                    <a:p>
                      <a:pPr marL="177800" indent="-177800">
                        <a:buFont typeface="+mj-lt"/>
                        <a:buAutoNum type="arabicParenR"/>
                      </a:pPr>
                      <a:r>
                        <a:rPr lang="es-ES" sz="1400" b="0" noProof="0" dirty="0" smtClean="0">
                          <a:latin typeface="Tw Cen MT" pitchFamily="34" charset="0"/>
                        </a:rPr>
                        <a:t>Nivel de cumplimiento de los hitos definidos en el Plan de Trabajo (%)</a:t>
                      </a:r>
                    </a:p>
                  </a:txBody>
                  <a:tcPr marL="0" marR="0"/>
                </a:tc>
              </a:tr>
            </a:tbl>
          </a:graphicData>
        </a:graphic>
      </p:graphicFrame>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54201583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3 Rectángulo"/>
          <p:cNvSpPr/>
          <p:nvPr/>
        </p:nvSpPr>
        <p:spPr>
          <a:xfrm>
            <a:off x="3581400" y="2731532"/>
            <a:ext cx="5334000" cy="2800767"/>
          </a:xfrm>
          <a:prstGeom prst="rect">
            <a:avLst/>
          </a:prstGeom>
        </p:spPr>
        <p:txBody>
          <a:bodyPr wrap="square">
            <a:spAutoFit/>
          </a:bodyPr>
          <a:lstStyle/>
          <a:p>
            <a:pPr algn="ctr" fontAlgn="ctr"/>
            <a:r>
              <a:rPr lang="es-DO" sz="1600" dirty="0">
                <a:solidFill>
                  <a:prstClr val="black"/>
                </a:solidFill>
                <a:latin typeface="Tw Cen MT" pitchFamily="34" charset="0"/>
              </a:rPr>
              <a:t>Presidente y CEO de </a:t>
            </a:r>
            <a:r>
              <a:rPr lang="es-DO" sz="1600" dirty="0" err="1">
                <a:solidFill>
                  <a:prstClr val="black"/>
                </a:solidFill>
                <a:latin typeface="Tw Cen MT" pitchFamily="34" charset="0"/>
              </a:rPr>
              <a:t>Diesco</a:t>
            </a:r>
            <a:r>
              <a:rPr lang="es-DO" sz="1600" dirty="0">
                <a:solidFill>
                  <a:prstClr val="black"/>
                </a:solidFill>
                <a:latin typeface="Tw Cen MT" pitchFamily="34" charset="0"/>
              </a:rPr>
              <a:t>, Ltd., el grupo de empresas </a:t>
            </a:r>
            <a:r>
              <a:rPr lang="es-DO" sz="1600" dirty="0" smtClean="0">
                <a:solidFill>
                  <a:prstClr val="black"/>
                </a:solidFill>
                <a:latin typeface="Tw Cen MT" pitchFamily="34" charset="0"/>
              </a:rPr>
              <a:t>de empaques </a:t>
            </a:r>
            <a:r>
              <a:rPr lang="es-DO" sz="1600" dirty="0">
                <a:solidFill>
                  <a:prstClr val="black"/>
                </a:solidFill>
                <a:latin typeface="Tw Cen MT" pitchFamily="34" charset="0"/>
              </a:rPr>
              <a:t>plásticos líderes en el Caribe y Centro América</a:t>
            </a:r>
            <a:r>
              <a:rPr lang="es-DO" sz="1600" dirty="0" smtClean="0">
                <a:solidFill>
                  <a:prstClr val="black"/>
                </a:solidFill>
                <a:latin typeface="Tw Cen MT" pitchFamily="34" charset="0"/>
              </a:rPr>
              <a:t>.</a:t>
            </a:r>
          </a:p>
          <a:p>
            <a:pPr algn="ctr" fontAlgn="ctr"/>
            <a:endParaRPr lang="es-DO" sz="1600" dirty="0" smtClean="0">
              <a:solidFill>
                <a:prstClr val="black"/>
              </a:solidFill>
              <a:latin typeface="Tw Cen MT" pitchFamily="34" charset="0"/>
            </a:endParaRPr>
          </a:p>
          <a:p>
            <a:pPr algn="ctr" fontAlgn="ctr"/>
            <a:r>
              <a:rPr lang="es-DO" sz="1600" dirty="0" smtClean="0">
                <a:solidFill>
                  <a:prstClr val="black"/>
                </a:solidFill>
                <a:latin typeface="Tw Cen MT" pitchFamily="34" charset="0"/>
              </a:rPr>
              <a:t>Fungió </a:t>
            </a:r>
            <a:r>
              <a:rPr lang="es-DO" sz="1600" dirty="0">
                <a:solidFill>
                  <a:prstClr val="black"/>
                </a:solidFill>
                <a:latin typeface="Tw Cen MT" pitchFamily="34" charset="0"/>
              </a:rPr>
              <a:t>como Presidente del Consejo Nacional de la Empresa Privada (CONEP) por dos períodos consecutivos (</a:t>
            </a:r>
            <a:r>
              <a:rPr lang="es-DO" sz="1600" dirty="0" smtClean="0">
                <a:solidFill>
                  <a:prstClr val="black"/>
                </a:solidFill>
                <a:latin typeface="Tw Cen MT" pitchFamily="34" charset="0"/>
              </a:rPr>
              <a:t>2011-2013 </a:t>
            </a:r>
            <a:r>
              <a:rPr lang="es-DO" sz="1600" dirty="0">
                <a:solidFill>
                  <a:prstClr val="black"/>
                </a:solidFill>
                <a:latin typeface="Tw Cen MT" pitchFamily="34" charset="0"/>
              </a:rPr>
              <a:t>y </a:t>
            </a:r>
            <a:r>
              <a:rPr lang="es-DO" sz="1600" dirty="0" smtClean="0">
                <a:solidFill>
                  <a:prstClr val="black"/>
                </a:solidFill>
                <a:latin typeface="Tw Cen MT" pitchFamily="34" charset="0"/>
              </a:rPr>
              <a:t>2013-2015). </a:t>
            </a:r>
            <a:r>
              <a:rPr lang="es-DO" sz="1600" dirty="0">
                <a:solidFill>
                  <a:prstClr val="black"/>
                </a:solidFill>
                <a:latin typeface="Tw Cen MT" pitchFamily="34" charset="0"/>
              </a:rPr>
              <a:t>Anterior a esto, fue Presidente de la Asociación de Industrias de la República Dominicana (AIRD), </a:t>
            </a:r>
            <a:r>
              <a:rPr lang="es-DO" sz="1600" dirty="0" smtClean="0">
                <a:solidFill>
                  <a:prstClr val="black"/>
                </a:solidFill>
                <a:latin typeface="Tw Cen MT" pitchFamily="34" charset="0"/>
              </a:rPr>
              <a:t>también </a:t>
            </a:r>
            <a:r>
              <a:rPr lang="es-DO" sz="1600" dirty="0">
                <a:solidFill>
                  <a:prstClr val="black"/>
                </a:solidFill>
                <a:latin typeface="Tw Cen MT" pitchFamily="34" charset="0"/>
              </a:rPr>
              <a:t>por dos períodos consecutivos 2007-2008 y 2009-2010. En el 2004 fue el Presidente de la Asociación Nacional de Jóvenes Empresarios (ANJE</a:t>
            </a:r>
            <a:r>
              <a:rPr lang="es-DO" sz="1600" dirty="0" smtClean="0">
                <a:solidFill>
                  <a:prstClr val="black"/>
                </a:solidFill>
                <a:latin typeface="Tw Cen MT" pitchFamily="34" charset="0"/>
              </a:rPr>
              <a:t>).</a:t>
            </a:r>
          </a:p>
          <a:p>
            <a:pPr algn="ctr" fontAlgn="ctr"/>
            <a:endParaRPr lang="es-DO" sz="1600" dirty="0">
              <a:solidFill>
                <a:srgbClr val="000000"/>
              </a:solidFill>
              <a:latin typeface="Tw Cen MT" pitchFamily="34" charset="0"/>
            </a:endParaRPr>
          </a:p>
        </p:txBody>
      </p:sp>
      <p:sp>
        <p:nvSpPr>
          <p:cNvPr id="5" name="24 CuadroTexto"/>
          <p:cNvSpPr txBox="1"/>
          <p:nvPr/>
        </p:nvSpPr>
        <p:spPr>
          <a:xfrm>
            <a:off x="5334000" y="2362200"/>
            <a:ext cx="2306337" cy="400110"/>
          </a:xfrm>
          <a:prstGeom prst="rect">
            <a:avLst/>
          </a:prstGeom>
          <a:noFill/>
        </p:spPr>
        <p:txBody>
          <a:bodyPr wrap="none" rtlCol="0">
            <a:spAutoFit/>
          </a:bodyPr>
          <a:lstStyle/>
          <a:p>
            <a:r>
              <a:rPr lang="en-US" sz="2000" b="1" dirty="0" smtClean="0">
                <a:solidFill>
                  <a:prstClr val="black"/>
                </a:solidFill>
                <a:latin typeface="Tw Cen MT" pitchFamily="34" charset="0"/>
              </a:rPr>
              <a:t>Manuel Diez Cabral</a:t>
            </a:r>
            <a:endParaRPr lang="en-US" sz="2000" b="1" dirty="0">
              <a:solidFill>
                <a:prstClr val="black"/>
              </a:solidFill>
              <a:latin typeface="Tw Cen MT" pitchFamily="34" charset="0"/>
            </a:endParaRPr>
          </a:p>
        </p:txBody>
      </p:sp>
      <p:pic>
        <p:nvPicPr>
          <p:cNvPr id="6" name="Picture 2" descr="C:\Users\Karina Popa\Downloads\IMG_10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828800"/>
            <a:ext cx="2590800" cy="3886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8"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9" name="3 CuadroTexto"/>
          <p:cNvSpPr txBox="1">
            <a:spLocks noChangeArrowheads="1"/>
          </p:cNvSpPr>
          <p:nvPr/>
        </p:nvSpPr>
        <p:spPr bwMode="auto">
          <a:xfrm>
            <a:off x="76200" y="152400"/>
            <a:ext cx="47097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Coordinación General</a:t>
            </a:r>
            <a:endParaRPr lang="en-US" altLang="en-US" sz="4000" dirty="0">
              <a:solidFill>
                <a:prstClr val="white"/>
              </a:solidFill>
              <a:latin typeface="Tw Cen MT" pitchFamily="34" charset="0"/>
            </a:endParaRPr>
          </a:p>
        </p:txBody>
      </p:sp>
      <p:pic>
        <p:nvPicPr>
          <p:cNvPr id="10" name="0 Imagen"/>
          <p:cNvPicPr/>
          <p:nvPr/>
        </p:nvPicPr>
        <p:blipFill>
          <a:blip r:embed="rId3"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11206162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6153351"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Resultados Mesas de Trabajo</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graphicFrame>
        <p:nvGraphicFramePr>
          <p:cNvPr id="9" name="3 Marcador de contenido"/>
          <p:cNvGraphicFramePr>
            <a:graphicFrameLocks/>
          </p:cNvGraphicFramePr>
          <p:nvPr>
            <p:extLst>
              <p:ext uri="{D42A27DB-BD31-4B8C-83A1-F6EECF244321}">
                <p14:modId xmlns:p14="http://schemas.microsoft.com/office/powerpoint/2010/main" val="658812568"/>
              </p:ext>
            </p:extLst>
          </p:nvPr>
        </p:nvGraphicFramePr>
        <p:xfrm>
          <a:off x="160360" y="1268104"/>
          <a:ext cx="8808877" cy="4785360"/>
        </p:xfrm>
        <a:graphic>
          <a:graphicData uri="http://schemas.openxmlformats.org/drawingml/2006/table">
            <a:tbl>
              <a:tblPr firstRow="1" bandRow="1">
                <a:tableStyleId>{BC89EF96-8CEA-46FF-86C4-4CE0E7609802}</a:tableStyleId>
              </a:tblPr>
              <a:tblGrid>
                <a:gridCol w="3149544"/>
                <a:gridCol w="2730970"/>
                <a:gridCol w="1517205"/>
                <a:gridCol w="1411158"/>
              </a:tblGrid>
              <a:tr h="326061">
                <a:tc>
                  <a:txBody>
                    <a:bodyPr/>
                    <a:lstStyle/>
                    <a:p>
                      <a:pPr algn="ctr"/>
                      <a:r>
                        <a:rPr lang="es-DO" sz="1600" noProof="0" dirty="0" smtClean="0">
                          <a:latin typeface="Tw Cen MT" pitchFamily="34" charset="0"/>
                        </a:rPr>
                        <a:t>Propuestas de solución (</a:t>
                      </a:r>
                      <a:r>
                        <a:rPr lang="es-DO" sz="1600" noProof="0" dirty="0" err="1" smtClean="0">
                          <a:latin typeface="Tw Cen MT" pitchFamily="34" charset="0"/>
                        </a:rPr>
                        <a:t>Grales</a:t>
                      </a:r>
                      <a:r>
                        <a:rPr lang="es-DO" sz="1600" noProof="0" dirty="0" smtClean="0">
                          <a:latin typeface="Tw Cen MT" pitchFamily="34" charset="0"/>
                        </a:rPr>
                        <a:t>)</a:t>
                      </a:r>
                      <a:endParaRPr lang="es-DO" sz="1600" noProof="0" dirty="0">
                        <a:latin typeface="Tw Cen MT" pitchFamily="34" charset="0"/>
                      </a:endParaRPr>
                    </a:p>
                  </a:txBody>
                  <a:tcPr anchor="ctr"/>
                </a:tc>
                <a:tc>
                  <a:txBody>
                    <a:bodyPr/>
                    <a:lstStyle/>
                    <a:p>
                      <a:pPr algn="ctr"/>
                      <a:r>
                        <a:rPr lang="es-DO" sz="1600" noProof="0" dirty="0" smtClean="0">
                          <a:latin typeface="Tw Cen MT" pitchFamily="34" charset="0"/>
                        </a:rPr>
                        <a:t>Indicador</a:t>
                      </a:r>
                      <a:endParaRPr lang="es-DO" sz="1600" noProof="0" dirty="0">
                        <a:latin typeface="Tw Cen MT"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noProof="0" dirty="0" smtClean="0">
                          <a:latin typeface="Tw Cen MT" pitchFamily="34" charset="0"/>
                        </a:rPr>
                        <a:t>Actores que</a:t>
                      </a:r>
                      <a:r>
                        <a:rPr lang="es-DO" sz="1600" baseline="0" noProof="0" dirty="0" smtClean="0">
                          <a:latin typeface="Tw Cen MT" pitchFamily="34" charset="0"/>
                        </a:rPr>
                        <a:t> intervienen</a:t>
                      </a:r>
                      <a:endParaRPr lang="es-DO" sz="1600" noProof="0" dirty="0" smtClean="0">
                        <a:latin typeface="Tw Cen MT" pitchFamily="34" charset="0"/>
                      </a:endParaRPr>
                    </a:p>
                  </a:txBody>
                  <a:tcPr anchor="ctr"/>
                </a:tc>
                <a:tc>
                  <a:txBody>
                    <a:bodyPr/>
                    <a:lstStyle/>
                    <a:p>
                      <a:pPr algn="ctr"/>
                      <a:r>
                        <a:rPr lang="es-DO" sz="1600" noProof="0" dirty="0" smtClean="0">
                          <a:latin typeface="Tw Cen MT" pitchFamily="34" charset="0"/>
                        </a:rPr>
                        <a:t>Fecha meta</a:t>
                      </a:r>
                      <a:r>
                        <a:rPr lang="es-DO" sz="1600" baseline="0" noProof="0" dirty="0" smtClean="0">
                          <a:latin typeface="Tw Cen MT" pitchFamily="34" charset="0"/>
                        </a:rPr>
                        <a:t> </a:t>
                      </a:r>
                      <a:r>
                        <a:rPr lang="es-DO" sz="1100" noProof="0" dirty="0" smtClean="0">
                          <a:latin typeface="Tw Cen MT" pitchFamily="34" charset="0"/>
                        </a:rPr>
                        <a:t>(trimestre/año)</a:t>
                      </a:r>
                      <a:endParaRPr lang="es-DO" sz="1100" noProof="0" dirty="0">
                        <a:latin typeface="Tw Cen MT" pitchFamily="34" charset="0"/>
                      </a:endParaRPr>
                    </a:p>
                  </a:txBody>
                  <a:tcPr anchor="ctr"/>
                </a:tc>
              </a:tr>
              <a:tr h="652123">
                <a:tc>
                  <a:txBody>
                    <a:bodyPr/>
                    <a:lstStyle/>
                    <a:p>
                      <a:r>
                        <a:rPr lang="es-ES_tradnl" sz="1400" b="0" noProof="0" dirty="0" smtClean="0">
                          <a:latin typeface="Tw Cen MT" pitchFamily="34" charset="0"/>
                        </a:rPr>
                        <a:t>Instalar los mecanismos</a:t>
                      </a:r>
                      <a:r>
                        <a:rPr lang="es-ES_tradnl" sz="1400" b="0" baseline="0" noProof="0" dirty="0" smtClean="0">
                          <a:latin typeface="Tw Cen MT" pitchFamily="34" charset="0"/>
                        </a:rPr>
                        <a:t> de monitoreo y veeduría definidos en  los reglamentos. </a:t>
                      </a:r>
                      <a:endParaRPr lang="es-ES_tradnl" sz="1400" b="0" noProof="0" dirty="0" smtClean="0">
                        <a:latin typeface="Tw Cen MT" pitchFamily="34" charset="0"/>
                      </a:endParaRPr>
                    </a:p>
                  </a:txBody>
                  <a:tcPr marL="68580" marR="68580"/>
                </a:tc>
                <a:tc>
                  <a:txBody>
                    <a:bodyPr/>
                    <a:lstStyle/>
                    <a:p>
                      <a:pPr algn="ctr"/>
                      <a:r>
                        <a:rPr lang="es-ES_tradnl" sz="1400" b="0" noProof="0" smtClean="0">
                          <a:latin typeface="Tw Cen MT" pitchFamily="34" charset="0"/>
                        </a:rPr>
                        <a:t>Mecanismos</a:t>
                      </a:r>
                      <a:r>
                        <a:rPr lang="es-ES_tradnl" sz="1400" b="0" baseline="0" noProof="0" smtClean="0">
                          <a:latin typeface="Tw Cen MT" pitchFamily="34" charset="0"/>
                        </a:rPr>
                        <a:t> de monitoreo y veeduría instalados. (Acta de resolución de la Plenaria del Pacto nombrando los miembros de cada uno de los mecanismos).</a:t>
                      </a:r>
                      <a:endParaRPr lang="es-ES_tradnl" sz="1400" b="0" noProof="0">
                        <a:latin typeface="Tw Cen MT" pitchFamily="34" charset="0"/>
                      </a:endParaRPr>
                    </a:p>
                  </a:txBody>
                  <a:tcPr marL="68580" marR="68580"/>
                </a:tc>
                <a:tc>
                  <a:txBody>
                    <a:bodyPr/>
                    <a:lstStyle/>
                    <a:p>
                      <a:pPr algn="ctr"/>
                      <a:r>
                        <a:rPr lang="en-US" sz="1400" b="0" dirty="0" err="1" smtClean="0">
                          <a:latin typeface="Tw Cen MT" pitchFamily="34" charset="0"/>
                        </a:rPr>
                        <a:t>Comité</a:t>
                      </a:r>
                      <a:r>
                        <a:rPr lang="en-US" sz="1400" b="0" baseline="0" dirty="0" smtClean="0">
                          <a:latin typeface="Tw Cen MT" pitchFamily="34" charset="0"/>
                        </a:rPr>
                        <a:t> de </a:t>
                      </a:r>
                      <a:r>
                        <a:rPr lang="en-US" sz="1400" b="0" baseline="0" dirty="0" err="1" smtClean="0">
                          <a:latin typeface="Tw Cen MT" pitchFamily="34" charset="0"/>
                        </a:rPr>
                        <a:t>Coordinación</a:t>
                      </a:r>
                      <a:r>
                        <a:rPr lang="en-US" sz="1400" b="0" baseline="0" dirty="0" smtClean="0">
                          <a:latin typeface="Tw Cen MT" pitchFamily="34" charset="0"/>
                        </a:rPr>
                        <a:t> </a:t>
                      </a:r>
                      <a:r>
                        <a:rPr lang="en-US" sz="1400" b="0" baseline="0" dirty="0" err="1" smtClean="0">
                          <a:latin typeface="Tw Cen MT" pitchFamily="34" charset="0"/>
                        </a:rPr>
                        <a:t>Conjunta</a:t>
                      </a:r>
                      <a:r>
                        <a:rPr lang="en-US" sz="1400" b="0" baseline="0" dirty="0" smtClean="0">
                          <a:latin typeface="Tw Cen MT" pitchFamily="34" charset="0"/>
                        </a:rPr>
                        <a:t> (CCC)</a:t>
                      </a:r>
                      <a:endParaRPr lang="en-US" sz="1400" b="0" dirty="0">
                        <a:latin typeface="Tw Cen MT" pitchFamily="34" charset="0"/>
                      </a:endParaRPr>
                    </a:p>
                  </a:txBody>
                  <a:tcPr marL="68580" marR="68580"/>
                </a:tc>
                <a:tc>
                  <a:txBody>
                    <a:bodyPr/>
                    <a:lstStyle/>
                    <a:p>
                      <a:pPr algn="ctr"/>
                      <a:r>
                        <a:rPr lang="en-US" sz="1400" b="0" dirty="0" smtClean="0">
                          <a:latin typeface="Tw Cen MT" pitchFamily="34" charset="0"/>
                        </a:rPr>
                        <a:t>31/12/2015</a:t>
                      </a:r>
                      <a:endParaRPr lang="en-US" sz="1400" b="0" dirty="0">
                        <a:latin typeface="Tw Cen MT" pitchFamily="34" charset="0"/>
                      </a:endParaRPr>
                    </a:p>
                  </a:txBody>
                  <a:tcPr marL="68580" marR="68580"/>
                </a:tc>
              </a:tr>
              <a:tr h="531995">
                <a:tc>
                  <a:txBody>
                    <a:bodyPr/>
                    <a:lstStyle/>
                    <a:p>
                      <a:r>
                        <a:rPr lang="es-ES_tradnl" sz="1400" b="0" baseline="0" noProof="0" dirty="0" smtClean="0">
                          <a:latin typeface="Tw Cen MT" pitchFamily="34" charset="0"/>
                        </a:rPr>
                        <a:t>Definir un plan de trabajo con cronograma para la gestión del Pacto</a:t>
                      </a:r>
                    </a:p>
                  </a:txBody>
                  <a:tcPr marL="68580" marR="68580"/>
                </a:tc>
                <a:tc>
                  <a:txBody>
                    <a:bodyPr/>
                    <a:lstStyle/>
                    <a:p>
                      <a:pPr algn="ctr"/>
                      <a:r>
                        <a:rPr lang="es-ES_tradnl" sz="1400" b="0" noProof="0" dirty="0" smtClean="0">
                          <a:latin typeface="Tw Cen MT" pitchFamily="34" charset="0"/>
                        </a:rPr>
                        <a:t>Plan de trabajo definido y en</a:t>
                      </a:r>
                      <a:r>
                        <a:rPr lang="es-ES_tradnl" sz="1400" b="0" baseline="0" noProof="0" dirty="0" smtClean="0">
                          <a:latin typeface="Tw Cen MT" pitchFamily="34" charset="0"/>
                        </a:rPr>
                        <a:t> ejecución (Acta de aprobación del Plan de Trabajo por la Plenaria del Pacto).</a:t>
                      </a:r>
                      <a:endParaRPr lang="es-ES_tradnl" sz="1400" b="0" noProof="0" dirty="0">
                        <a:latin typeface="Tw Cen MT" pitchFamily="34" charset="0"/>
                      </a:endParaRPr>
                    </a:p>
                  </a:txBody>
                  <a:tcPr marL="68580" marR="68580"/>
                </a:tc>
                <a:tc>
                  <a:txBody>
                    <a:bodyPr/>
                    <a:lstStyle/>
                    <a:p>
                      <a:pPr algn="ctr"/>
                      <a:r>
                        <a:rPr lang="en-US" sz="1400" b="0" dirty="0" err="1" smtClean="0">
                          <a:latin typeface="Tw Cen MT" pitchFamily="34" charset="0"/>
                        </a:rPr>
                        <a:t>Plenaria</a:t>
                      </a:r>
                      <a:endParaRPr lang="en-US" sz="1400" b="0" dirty="0">
                        <a:latin typeface="Tw Cen MT" pitchFamily="34" charset="0"/>
                      </a:endParaRPr>
                    </a:p>
                  </a:txBody>
                  <a:tcPr marL="68580" marR="68580"/>
                </a:tc>
                <a:tc>
                  <a:txBody>
                    <a:bodyPr/>
                    <a:lstStyle/>
                    <a:p>
                      <a:pPr algn="ctr"/>
                      <a:r>
                        <a:rPr lang="en-US" sz="1400" b="0" dirty="0" smtClean="0">
                          <a:latin typeface="Tw Cen MT" pitchFamily="34" charset="0"/>
                        </a:rPr>
                        <a:t>31/12/2015</a:t>
                      </a:r>
                      <a:endParaRPr lang="en-US" sz="1400" b="0" dirty="0">
                        <a:latin typeface="Tw Cen MT" pitchFamily="34" charset="0"/>
                      </a:endParaRPr>
                    </a:p>
                  </a:txBody>
                  <a:tcPr marL="68580" marR="68580"/>
                </a:tc>
              </a:tr>
              <a:tr h="531995">
                <a:tc>
                  <a:txBody>
                    <a:bodyPr/>
                    <a:lstStyle/>
                    <a:p>
                      <a:r>
                        <a:rPr lang="es-ES_tradnl" sz="1400" b="0" baseline="0" noProof="0" dirty="0" smtClean="0">
                          <a:latin typeface="Tw Cen MT" pitchFamily="34" charset="0"/>
                        </a:rPr>
                        <a:t>Integrar al Comité de Coordinación Conjunta el apoyo técnico de una firma especializada en Gerencia de Proyectos (PMO).</a:t>
                      </a:r>
                    </a:p>
                  </a:txBody>
                  <a:tcPr marL="68580" marR="68580"/>
                </a:tc>
                <a:tc>
                  <a:txBody>
                    <a:bodyPr/>
                    <a:lstStyle/>
                    <a:p>
                      <a:pPr algn="ctr"/>
                      <a:r>
                        <a:rPr lang="es-ES_tradnl" sz="1400" b="0" noProof="0" dirty="0" smtClean="0">
                          <a:latin typeface="Tw Cen MT" pitchFamily="34" charset="0"/>
                        </a:rPr>
                        <a:t>Firma especializada en PMO contratada y operando (Documento de contrato).</a:t>
                      </a:r>
                      <a:endParaRPr lang="es-ES_tradnl" sz="1400" b="0" noProof="0" dirty="0">
                        <a:latin typeface="Tw Cen MT" pitchFamily="34" charset="0"/>
                      </a:endParaRPr>
                    </a:p>
                  </a:txBody>
                  <a:tcPr marL="68580" marR="68580"/>
                </a:tc>
                <a:tc>
                  <a:txBody>
                    <a:bodyPr/>
                    <a:lstStyle/>
                    <a:p>
                      <a:pPr algn="ctr"/>
                      <a:r>
                        <a:rPr lang="en-US" sz="1400" b="0" dirty="0" smtClean="0">
                          <a:latin typeface="Tw Cen MT" pitchFamily="34" charset="0"/>
                        </a:rPr>
                        <a:t>Responsible</a:t>
                      </a:r>
                      <a:r>
                        <a:rPr lang="en-US" sz="1400" b="0" baseline="0" dirty="0" smtClean="0">
                          <a:latin typeface="Tw Cen MT" pitchFamily="34" charset="0"/>
                        </a:rPr>
                        <a:t> CCC/ Sector </a:t>
                      </a:r>
                      <a:r>
                        <a:rPr lang="en-US" sz="1400" b="0" baseline="0" dirty="0" err="1" smtClean="0">
                          <a:latin typeface="Tw Cen MT" pitchFamily="34" charset="0"/>
                        </a:rPr>
                        <a:t>privado</a:t>
                      </a:r>
                      <a:endParaRPr lang="en-US" sz="1400" b="0" dirty="0">
                        <a:latin typeface="Tw Cen MT" pitchFamily="34" charset="0"/>
                      </a:endParaRPr>
                    </a:p>
                  </a:txBody>
                  <a:tcPr marL="68580" marR="68580"/>
                </a:tc>
                <a:tc>
                  <a:txBody>
                    <a:bodyPr/>
                    <a:lstStyle/>
                    <a:p>
                      <a:pPr algn="ctr"/>
                      <a:r>
                        <a:rPr lang="en-US" sz="1400" b="0" dirty="0" smtClean="0">
                          <a:latin typeface="Tw Cen MT" pitchFamily="34" charset="0"/>
                        </a:rPr>
                        <a:t>31/03/2016</a:t>
                      </a:r>
                      <a:endParaRPr lang="en-US" sz="1400" b="0" dirty="0">
                        <a:latin typeface="Tw Cen MT" pitchFamily="34" charset="0"/>
                      </a:endParaRPr>
                    </a:p>
                  </a:txBody>
                  <a:tcPr marL="68580" marR="68580"/>
                </a:tc>
              </a:tr>
              <a:tr h="65212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S_tradnl" sz="1400" b="0" baseline="0" noProof="0" dirty="0" smtClean="0">
                          <a:latin typeface="Tw Cen MT" pitchFamily="34" charset="0"/>
                        </a:rPr>
                        <a:t>Priorizar entre los compromisos aquellos referidos a la selección, formación inicial, inducción, capacitación, evaluación y certificación docente.</a:t>
                      </a:r>
                    </a:p>
                  </a:txBody>
                  <a:tcPr marL="68580" marR="68580"/>
                </a:tc>
                <a:tc>
                  <a:txBody>
                    <a:bodyPr/>
                    <a:lstStyle/>
                    <a:p>
                      <a:pPr algn="ctr"/>
                      <a:r>
                        <a:rPr lang="es-ES_tradnl" sz="1400" b="0" baseline="0" noProof="0" dirty="0" smtClean="0">
                          <a:latin typeface="Tw Cen MT" pitchFamily="34" charset="0"/>
                        </a:rPr>
                        <a:t>Nivel de cumplimiento de los compromisos referidos sobre el nivel el nivel de cumplimiento total. (Informes semestrales y anuales del Pacto)</a:t>
                      </a:r>
                      <a:endParaRPr lang="es-ES_tradnl" sz="1400" b="0" noProof="0" dirty="0">
                        <a:latin typeface="Tw Cen MT" pitchFamily="34" charset="0"/>
                      </a:endParaRPr>
                    </a:p>
                  </a:txBody>
                  <a:tcPr marL="68580" marR="68580"/>
                </a:tc>
                <a:tc>
                  <a:txBody>
                    <a:bodyPr/>
                    <a:lstStyle/>
                    <a:p>
                      <a:pPr algn="ctr"/>
                      <a:r>
                        <a:rPr lang="en-US" sz="1400" b="0" dirty="0" smtClean="0">
                          <a:latin typeface="Tw Cen MT" pitchFamily="34" charset="0"/>
                        </a:rPr>
                        <a:t>MINERD, ISFODSU, </a:t>
                      </a:r>
                      <a:r>
                        <a:rPr lang="en-US" sz="1400" b="0" dirty="0" err="1" smtClean="0">
                          <a:latin typeface="Tw Cen MT" pitchFamily="34" charset="0"/>
                        </a:rPr>
                        <a:t>MESCyT</a:t>
                      </a:r>
                      <a:r>
                        <a:rPr lang="en-US" sz="1400" b="0" dirty="0" smtClean="0">
                          <a:latin typeface="Tw Cen MT" pitchFamily="34" charset="0"/>
                        </a:rPr>
                        <a:t>, UASD, INFOTEP y </a:t>
                      </a:r>
                      <a:r>
                        <a:rPr lang="en-US" sz="1400" b="0" dirty="0" err="1" smtClean="0">
                          <a:latin typeface="Tw Cen MT" pitchFamily="34" charset="0"/>
                        </a:rPr>
                        <a:t>Comité</a:t>
                      </a:r>
                      <a:r>
                        <a:rPr lang="en-US" sz="1400" b="0" baseline="0" dirty="0" smtClean="0">
                          <a:latin typeface="Tw Cen MT" pitchFamily="34" charset="0"/>
                        </a:rPr>
                        <a:t> de </a:t>
                      </a:r>
                      <a:r>
                        <a:rPr lang="en-US" sz="1400" b="0" baseline="0" dirty="0" err="1" smtClean="0">
                          <a:latin typeface="Tw Cen MT" pitchFamily="34" charset="0"/>
                        </a:rPr>
                        <a:t>Veeduría</a:t>
                      </a:r>
                      <a:r>
                        <a:rPr lang="en-US" sz="1400" b="0" baseline="0" dirty="0" smtClean="0">
                          <a:latin typeface="Tw Cen MT" pitchFamily="34" charset="0"/>
                        </a:rPr>
                        <a:t>.</a:t>
                      </a:r>
                      <a:endParaRPr lang="en-US" sz="1400" b="0" dirty="0">
                        <a:latin typeface="Tw Cen MT" pitchFamily="34" charset="0"/>
                      </a:endParaRPr>
                    </a:p>
                  </a:txBody>
                  <a:tcPr marL="68580" marR="68580"/>
                </a:tc>
                <a:tc>
                  <a:txBody>
                    <a:bodyPr/>
                    <a:lstStyle/>
                    <a:p>
                      <a:pPr algn="ctr"/>
                      <a:r>
                        <a:rPr lang="en-US" sz="1400" b="0" dirty="0" smtClean="0">
                          <a:latin typeface="Tw Cen MT" pitchFamily="34" charset="0"/>
                        </a:rPr>
                        <a:t>31/12/2016</a:t>
                      </a:r>
                      <a:endParaRPr lang="en-US" sz="1400" b="0" dirty="0">
                        <a:latin typeface="Tw Cen MT" pitchFamily="34" charset="0"/>
                      </a:endParaRPr>
                    </a:p>
                  </a:txBody>
                  <a:tcPr marL="68580" marR="68580"/>
                </a:tc>
              </a:tr>
            </a:tbl>
          </a:graphicData>
        </a:graphic>
      </p:graphicFrame>
    </p:spTree>
    <p:extLst>
      <p:ext uri="{BB962C8B-B14F-4D97-AF65-F5344CB8AC3E}">
        <p14:creationId xmlns:p14="http://schemas.microsoft.com/office/powerpoint/2010/main" val="221265410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920330" y="1752599"/>
            <a:ext cx="4690269" cy="1295401"/>
          </a:xfrm>
          <a:prstGeom prst="roundRect">
            <a:avLst>
              <a:gd name="adj" fmla="val 10939"/>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latin typeface="Tw Cen MT" pitchFamily="34" charset="0"/>
            </a:endParaRPr>
          </a:p>
        </p:txBody>
      </p:sp>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4941737"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a:solidFill>
                  <a:prstClr val="white"/>
                </a:solidFill>
                <a:latin typeface="Tw Cen MT" pitchFamily="34" charset="0"/>
              </a:rPr>
              <a:t>Proceso de Priorización</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4" name="Content Placeholder 3"/>
          <p:cNvSpPr>
            <a:spLocks noGrp="1"/>
          </p:cNvSpPr>
          <p:nvPr>
            <p:ph idx="1"/>
          </p:nvPr>
        </p:nvSpPr>
        <p:spPr>
          <a:xfrm>
            <a:off x="304800" y="1580271"/>
            <a:ext cx="3124200" cy="4724401"/>
          </a:xfrm>
        </p:spPr>
        <p:txBody>
          <a:bodyPr>
            <a:noAutofit/>
          </a:bodyPr>
          <a:lstStyle/>
          <a:p>
            <a:pPr marL="280988" indent="-280988">
              <a:spcAft>
                <a:spcPts val="600"/>
              </a:spcAft>
              <a:buClr>
                <a:schemeClr val="accent5">
                  <a:lumMod val="75000"/>
                </a:schemeClr>
              </a:buClr>
              <a:buFont typeface="+mj-lt"/>
              <a:buAutoNum type="arabicPeriod"/>
            </a:pPr>
            <a:r>
              <a:rPr lang="es-DO" sz="1600" dirty="0" smtClean="0">
                <a:latin typeface="Tw Cen MT" pitchFamily="34" charset="0"/>
              </a:rPr>
              <a:t>Mediante un sistema de votación electrónica la audiencia seleccionará en una </a:t>
            </a:r>
            <a:r>
              <a:rPr lang="es-DO" sz="1600" b="1" dirty="0" smtClean="0">
                <a:latin typeface="Tw Cen MT" pitchFamily="34" charset="0"/>
              </a:rPr>
              <a:t>primera ronda </a:t>
            </a:r>
            <a:r>
              <a:rPr lang="es-DO" sz="1600" dirty="0" smtClean="0">
                <a:latin typeface="Tw Cen MT" pitchFamily="34" charset="0"/>
              </a:rPr>
              <a:t>el </a:t>
            </a:r>
            <a:r>
              <a:rPr lang="es-DO" sz="1600" b="1" dirty="0" smtClean="0">
                <a:latin typeface="Tw Cen MT" pitchFamily="34" charset="0"/>
              </a:rPr>
              <a:t>objetivo</a:t>
            </a:r>
            <a:r>
              <a:rPr lang="es-DO" sz="1600" dirty="0" smtClean="0">
                <a:latin typeface="Tw Cen MT" pitchFamily="34" charset="0"/>
              </a:rPr>
              <a:t> </a:t>
            </a:r>
            <a:r>
              <a:rPr lang="es-DO" sz="1600" b="1" dirty="0" smtClean="0">
                <a:latin typeface="Tw Cen MT" pitchFamily="34" charset="0"/>
              </a:rPr>
              <a:t>de mayor prioridad </a:t>
            </a:r>
            <a:r>
              <a:rPr lang="es-DO" sz="1600" dirty="0" smtClean="0">
                <a:latin typeface="Tw Cen MT" pitchFamily="34" charset="0"/>
              </a:rPr>
              <a:t>dentro de cada mesa de trabajo.</a:t>
            </a:r>
          </a:p>
          <a:p>
            <a:pPr marL="280988" indent="-280988">
              <a:spcAft>
                <a:spcPts val="600"/>
              </a:spcAft>
              <a:buClr>
                <a:schemeClr val="accent5">
                  <a:lumMod val="75000"/>
                </a:schemeClr>
              </a:buClr>
              <a:buFont typeface="+mj-lt"/>
              <a:buAutoNum type="arabicPeriod"/>
            </a:pPr>
            <a:endParaRPr lang="es-DO" sz="800" dirty="0" smtClean="0">
              <a:latin typeface="Tw Cen MT" pitchFamily="34" charset="0"/>
            </a:endParaRPr>
          </a:p>
          <a:p>
            <a:pPr marL="280988" indent="-280988">
              <a:spcAft>
                <a:spcPts val="600"/>
              </a:spcAft>
              <a:buClr>
                <a:schemeClr val="accent5">
                  <a:lumMod val="75000"/>
                </a:schemeClr>
              </a:buClr>
              <a:buFont typeface="+mj-lt"/>
              <a:buAutoNum type="arabicPeriod" startAt="2"/>
            </a:pPr>
            <a:r>
              <a:rPr lang="es-DO" sz="1600" dirty="0" smtClean="0">
                <a:latin typeface="Tw Cen MT" pitchFamily="34" charset="0"/>
              </a:rPr>
              <a:t>Luego, en una </a:t>
            </a:r>
            <a:r>
              <a:rPr lang="es-DO" sz="1600" b="1" dirty="0" smtClean="0">
                <a:latin typeface="Tw Cen MT" pitchFamily="34" charset="0"/>
              </a:rPr>
              <a:t>segunda ronda</a:t>
            </a:r>
            <a:r>
              <a:rPr lang="es-DO" sz="1600" dirty="0" smtClean="0">
                <a:latin typeface="Tw Cen MT" pitchFamily="34" charset="0"/>
              </a:rPr>
              <a:t>, </a:t>
            </a:r>
            <a:r>
              <a:rPr lang="es-DO" sz="1600" b="1" dirty="0" smtClean="0">
                <a:latin typeface="Tw Cen MT" pitchFamily="34" charset="0"/>
              </a:rPr>
              <a:t>de los 3 objetivos seleccionados</a:t>
            </a:r>
            <a:r>
              <a:rPr lang="es-DO" sz="1600" dirty="0" smtClean="0">
                <a:latin typeface="Tw Cen MT" pitchFamily="34" charset="0"/>
              </a:rPr>
              <a:t>, se votará </a:t>
            </a:r>
            <a:r>
              <a:rPr lang="es-DO" sz="1600" b="1" dirty="0" smtClean="0">
                <a:latin typeface="Tw Cen MT" pitchFamily="34" charset="0"/>
              </a:rPr>
              <a:t>por el más prioritario</a:t>
            </a:r>
            <a:r>
              <a:rPr lang="es-DO" sz="1600" dirty="0" smtClean="0">
                <a:latin typeface="Tw Cen MT" pitchFamily="34" charset="0"/>
              </a:rPr>
              <a:t>, obteniendo así el número 1 dentro de cada eje.</a:t>
            </a:r>
            <a:endParaRPr lang="es-DO" sz="800" dirty="0" smtClean="0">
              <a:latin typeface="Tw Cen MT" pitchFamily="34" charset="0"/>
            </a:endParaRPr>
          </a:p>
        </p:txBody>
      </p:sp>
      <p:sp>
        <p:nvSpPr>
          <p:cNvPr id="2" name="Rectangle 1"/>
          <p:cNvSpPr/>
          <p:nvPr/>
        </p:nvSpPr>
        <p:spPr>
          <a:xfrm>
            <a:off x="4388794" y="1922918"/>
            <a:ext cx="990600" cy="3292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prstClr val="black"/>
                </a:solidFill>
                <a:latin typeface="Tw Cen MT" pitchFamily="34" charset="0"/>
              </a:rPr>
              <a:t>Mesa 1</a:t>
            </a:r>
          </a:p>
        </p:txBody>
      </p:sp>
      <p:sp>
        <p:nvSpPr>
          <p:cNvPr id="18" name="Rectangle 17"/>
          <p:cNvSpPr/>
          <p:nvPr/>
        </p:nvSpPr>
        <p:spPr>
          <a:xfrm>
            <a:off x="5787231" y="1922918"/>
            <a:ext cx="990600" cy="329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Tw Cen MT" pitchFamily="34" charset="0"/>
              </a:rPr>
              <a:t>Mesa 2</a:t>
            </a:r>
          </a:p>
        </p:txBody>
      </p:sp>
      <p:sp>
        <p:nvSpPr>
          <p:cNvPr id="19" name="Rectangle 18"/>
          <p:cNvSpPr/>
          <p:nvPr/>
        </p:nvSpPr>
        <p:spPr>
          <a:xfrm>
            <a:off x="7208194" y="1922918"/>
            <a:ext cx="990600" cy="3292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prstClr val="black"/>
                </a:solidFill>
                <a:latin typeface="Tw Cen MT" pitchFamily="34" charset="0"/>
              </a:rPr>
              <a:t>Mesa 3</a:t>
            </a:r>
          </a:p>
        </p:txBody>
      </p:sp>
      <p:sp>
        <p:nvSpPr>
          <p:cNvPr id="6" name="TextBox 5"/>
          <p:cNvSpPr txBox="1"/>
          <p:nvPr/>
        </p:nvSpPr>
        <p:spPr>
          <a:xfrm>
            <a:off x="4388794" y="2289599"/>
            <a:ext cx="1097606" cy="646331"/>
          </a:xfrm>
          <a:prstGeom prst="rect">
            <a:avLst/>
          </a:prstGeom>
          <a:noFill/>
        </p:spPr>
        <p:txBody>
          <a:bodyPr wrap="square" rtlCol="0">
            <a:spAutoFit/>
          </a:bodyPr>
          <a:lstStyle/>
          <a:p>
            <a:pPr algn="ctr"/>
            <a:r>
              <a:rPr lang="en-US" sz="1200" dirty="0">
                <a:solidFill>
                  <a:prstClr val="black"/>
                </a:solidFill>
                <a:latin typeface="Tw Cen MT" pitchFamily="34" charset="0"/>
              </a:rPr>
              <a:t>Objetivo 1</a:t>
            </a:r>
          </a:p>
          <a:p>
            <a:pPr algn="ctr"/>
            <a:r>
              <a:rPr lang="en-US" sz="1200" b="1" dirty="0">
                <a:solidFill>
                  <a:prstClr val="black"/>
                </a:solidFill>
                <a:latin typeface="Tw Cen MT" pitchFamily="34" charset="0"/>
              </a:rPr>
              <a:t>Objetivo 2</a:t>
            </a:r>
          </a:p>
          <a:p>
            <a:pPr algn="ctr"/>
            <a:r>
              <a:rPr lang="en-US" sz="1200" dirty="0">
                <a:solidFill>
                  <a:prstClr val="black"/>
                </a:solidFill>
                <a:latin typeface="Tw Cen MT" pitchFamily="34" charset="0"/>
              </a:rPr>
              <a:t>Objetivo 3</a:t>
            </a:r>
          </a:p>
        </p:txBody>
      </p:sp>
      <p:sp>
        <p:nvSpPr>
          <p:cNvPr id="23" name="TextBox 22"/>
          <p:cNvSpPr txBox="1"/>
          <p:nvPr/>
        </p:nvSpPr>
        <p:spPr>
          <a:xfrm>
            <a:off x="5733728" y="2289598"/>
            <a:ext cx="1097606" cy="646331"/>
          </a:xfrm>
          <a:prstGeom prst="rect">
            <a:avLst/>
          </a:prstGeom>
          <a:noFill/>
        </p:spPr>
        <p:txBody>
          <a:bodyPr wrap="square" rtlCol="0">
            <a:spAutoFit/>
          </a:bodyPr>
          <a:lstStyle/>
          <a:p>
            <a:pPr algn="ctr"/>
            <a:r>
              <a:rPr lang="en-US" sz="1200" dirty="0">
                <a:solidFill>
                  <a:prstClr val="black"/>
                </a:solidFill>
                <a:latin typeface="Tw Cen MT" pitchFamily="34" charset="0"/>
              </a:rPr>
              <a:t>Objetivo 1</a:t>
            </a:r>
          </a:p>
          <a:p>
            <a:pPr algn="ctr"/>
            <a:r>
              <a:rPr lang="en-US" sz="1200" b="1" dirty="0">
                <a:solidFill>
                  <a:prstClr val="black"/>
                </a:solidFill>
                <a:latin typeface="Tw Cen MT" pitchFamily="34" charset="0"/>
              </a:rPr>
              <a:t>Objetivo 2</a:t>
            </a:r>
          </a:p>
          <a:p>
            <a:pPr algn="ctr"/>
            <a:r>
              <a:rPr lang="en-US" sz="1200" dirty="0">
                <a:solidFill>
                  <a:prstClr val="black"/>
                </a:solidFill>
                <a:latin typeface="Tw Cen MT" pitchFamily="34" charset="0"/>
              </a:rPr>
              <a:t>Objetivo 3</a:t>
            </a:r>
          </a:p>
        </p:txBody>
      </p:sp>
      <p:sp>
        <p:nvSpPr>
          <p:cNvPr id="24" name="TextBox 23"/>
          <p:cNvSpPr txBox="1"/>
          <p:nvPr/>
        </p:nvSpPr>
        <p:spPr>
          <a:xfrm>
            <a:off x="7208194" y="2289597"/>
            <a:ext cx="1097606" cy="646331"/>
          </a:xfrm>
          <a:prstGeom prst="rect">
            <a:avLst/>
          </a:prstGeom>
          <a:noFill/>
        </p:spPr>
        <p:txBody>
          <a:bodyPr wrap="square" rtlCol="0">
            <a:spAutoFit/>
          </a:bodyPr>
          <a:lstStyle/>
          <a:p>
            <a:pPr algn="ctr"/>
            <a:r>
              <a:rPr lang="en-US" sz="1200" b="1" dirty="0">
                <a:solidFill>
                  <a:prstClr val="black"/>
                </a:solidFill>
                <a:latin typeface="Tw Cen MT" pitchFamily="34" charset="0"/>
              </a:rPr>
              <a:t>Objetivo 1</a:t>
            </a:r>
          </a:p>
          <a:p>
            <a:pPr algn="ctr"/>
            <a:r>
              <a:rPr lang="en-US" sz="1200" dirty="0">
                <a:solidFill>
                  <a:prstClr val="black"/>
                </a:solidFill>
                <a:latin typeface="Tw Cen MT" pitchFamily="34" charset="0"/>
              </a:rPr>
              <a:t>Objetivo 2</a:t>
            </a:r>
          </a:p>
          <a:p>
            <a:pPr algn="ctr"/>
            <a:r>
              <a:rPr lang="en-US" sz="1200" dirty="0">
                <a:solidFill>
                  <a:prstClr val="black"/>
                </a:solidFill>
                <a:latin typeface="Tw Cen MT" pitchFamily="34" charset="0"/>
              </a:rPr>
              <a:t>Objetivo 3</a:t>
            </a:r>
          </a:p>
        </p:txBody>
      </p:sp>
      <p:sp>
        <p:nvSpPr>
          <p:cNvPr id="17" name="TextBox 16"/>
          <p:cNvSpPr txBox="1"/>
          <p:nvPr/>
        </p:nvSpPr>
        <p:spPr>
          <a:xfrm>
            <a:off x="7712746" y="1383267"/>
            <a:ext cx="990600" cy="369332"/>
          </a:xfrm>
          <a:prstGeom prst="rect">
            <a:avLst/>
          </a:prstGeom>
          <a:noFill/>
        </p:spPr>
        <p:txBody>
          <a:bodyPr wrap="square" rtlCol="0">
            <a:spAutoFit/>
          </a:bodyPr>
          <a:lstStyle/>
          <a:p>
            <a:r>
              <a:rPr lang="en-US" b="1" dirty="0">
                <a:solidFill>
                  <a:prstClr val="black"/>
                </a:solidFill>
                <a:latin typeface="Tw Cen MT" pitchFamily="34" charset="0"/>
              </a:rPr>
              <a:t>EJE 3</a:t>
            </a:r>
          </a:p>
        </p:txBody>
      </p:sp>
      <p:sp>
        <p:nvSpPr>
          <p:cNvPr id="27" name="Rounded Rectangle 26"/>
          <p:cNvSpPr/>
          <p:nvPr/>
        </p:nvSpPr>
        <p:spPr>
          <a:xfrm>
            <a:off x="3931920" y="3798332"/>
            <a:ext cx="4690269" cy="1002268"/>
          </a:xfrm>
          <a:prstGeom prst="roundRect">
            <a:avLst>
              <a:gd name="adj" fmla="val 10939"/>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latin typeface="Tw Cen MT" pitchFamily="34" charset="0"/>
            </a:endParaRPr>
          </a:p>
        </p:txBody>
      </p:sp>
      <p:sp>
        <p:nvSpPr>
          <p:cNvPr id="28" name="Rectangle 27"/>
          <p:cNvSpPr/>
          <p:nvPr/>
        </p:nvSpPr>
        <p:spPr>
          <a:xfrm>
            <a:off x="4400384" y="3968650"/>
            <a:ext cx="990600" cy="3292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prstClr val="black"/>
                </a:solidFill>
                <a:latin typeface="Tw Cen MT" pitchFamily="34" charset="0"/>
              </a:rPr>
              <a:t>Mesa 1</a:t>
            </a:r>
          </a:p>
        </p:txBody>
      </p:sp>
      <p:sp>
        <p:nvSpPr>
          <p:cNvPr id="29" name="Rectangle 28"/>
          <p:cNvSpPr/>
          <p:nvPr/>
        </p:nvSpPr>
        <p:spPr>
          <a:xfrm>
            <a:off x="5798821" y="3968650"/>
            <a:ext cx="990600" cy="329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Tw Cen MT" pitchFamily="34" charset="0"/>
              </a:rPr>
              <a:t>Mesa 2</a:t>
            </a:r>
          </a:p>
        </p:txBody>
      </p:sp>
      <p:sp>
        <p:nvSpPr>
          <p:cNvPr id="30" name="Rectangle 29"/>
          <p:cNvSpPr/>
          <p:nvPr/>
        </p:nvSpPr>
        <p:spPr>
          <a:xfrm>
            <a:off x="7219784" y="3968650"/>
            <a:ext cx="990600" cy="3292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prstClr val="black"/>
                </a:solidFill>
                <a:latin typeface="Tw Cen MT" pitchFamily="34" charset="0"/>
              </a:rPr>
              <a:t>Mesa 3</a:t>
            </a:r>
          </a:p>
        </p:txBody>
      </p:sp>
      <p:sp>
        <p:nvSpPr>
          <p:cNvPr id="35" name="TextBox 34"/>
          <p:cNvSpPr txBox="1"/>
          <p:nvPr/>
        </p:nvSpPr>
        <p:spPr>
          <a:xfrm>
            <a:off x="4400384" y="4335331"/>
            <a:ext cx="1097606" cy="276999"/>
          </a:xfrm>
          <a:prstGeom prst="rect">
            <a:avLst/>
          </a:prstGeom>
          <a:noFill/>
        </p:spPr>
        <p:txBody>
          <a:bodyPr wrap="square" rtlCol="0">
            <a:spAutoFit/>
          </a:bodyPr>
          <a:lstStyle/>
          <a:p>
            <a:pPr algn="ctr"/>
            <a:r>
              <a:rPr lang="en-US" sz="1200" dirty="0">
                <a:solidFill>
                  <a:prstClr val="black"/>
                </a:solidFill>
                <a:latin typeface="Tw Cen MT" pitchFamily="34" charset="0"/>
              </a:rPr>
              <a:t>Objetivo 2</a:t>
            </a:r>
          </a:p>
        </p:txBody>
      </p:sp>
      <p:sp>
        <p:nvSpPr>
          <p:cNvPr id="36" name="TextBox 35"/>
          <p:cNvSpPr txBox="1"/>
          <p:nvPr/>
        </p:nvSpPr>
        <p:spPr>
          <a:xfrm>
            <a:off x="5745318" y="4335330"/>
            <a:ext cx="1097606" cy="276999"/>
          </a:xfrm>
          <a:prstGeom prst="rect">
            <a:avLst/>
          </a:prstGeom>
          <a:noFill/>
        </p:spPr>
        <p:txBody>
          <a:bodyPr wrap="square" rtlCol="0">
            <a:spAutoFit/>
          </a:bodyPr>
          <a:lstStyle/>
          <a:p>
            <a:pPr algn="ctr"/>
            <a:r>
              <a:rPr lang="en-US" sz="1200" b="1" dirty="0">
                <a:solidFill>
                  <a:prstClr val="black"/>
                </a:solidFill>
                <a:latin typeface="Tw Cen MT" pitchFamily="34" charset="0"/>
              </a:rPr>
              <a:t>Objetivo 2</a:t>
            </a:r>
          </a:p>
        </p:txBody>
      </p:sp>
      <p:sp>
        <p:nvSpPr>
          <p:cNvPr id="37" name="TextBox 36"/>
          <p:cNvSpPr txBox="1"/>
          <p:nvPr/>
        </p:nvSpPr>
        <p:spPr>
          <a:xfrm>
            <a:off x="7219784" y="4335329"/>
            <a:ext cx="1097606" cy="276999"/>
          </a:xfrm>
          <a:prstGeom prst="rect">
            <a:avLst/>
          </a:prstGeom>
          <a:noFill/>
        </p:spPr>
        <p:txBody>
          <a:bodyPr wrap="square" rtlCol="0">
            <a:spAutoFit/>
          </a:bodyPr>
          <a:lstStyle/>
          <a:p>
            <a:pPr algn="ctr"/>
            <a:r>
              <a:rPr lang="en-US" sz="1200" dirty="0">
                <a:solidFill>
                  <a:prstClr val="black"/>
                </a:solidFill>
                <a:latin typeface="Tw Cen MT" pitchFamily="34" charset="0"/>
              </a:rPr>
              <a:t>Objetivo 1</a:t>
            </a:r>
          </a:p>
        </p:txBody>
      </p:sp>
      <p:sp>
        <p:nvSpPr>
          <p:cNvPr id="38" name="TextBox 37"/>
          <p:cNvSpPr txBox="1"/>
          <p:nvPr/>
        </p:nvSpPr>
        <p:spPr>
          <a:xfrm>
            <a:off x="7724336" y="3428999"/>
            <a:ext cx="990600" cy="369332"/>
          </a:xfrm>
          <a:prstGeom prst="rect">
            <a:avLst/>
          </a:prstGeom>
          <a:noFill/>
        </p:spPr>
        <p:txBody>
          <a:bodyPr wrap="square" rtlCol="0">
            <a:spAutoFit/>
          </a:bodyPr>
          <a:lstStyle/>
          <a:p>
            <a:r>
              <a:rPr lang="en-US" b="1" dirty="0">
                <a:solidFill>
                  <a:prstClr val="black"/>
                </a:solidFill>
                <a:latin typeface="Tw Cen MT" pitchFamily="34" charset="0"/>
              </a:rPr>
              <a:t>EJE 3</a:t>
            </a:r>
          </a:p>
        </p:txBody>
      </p:sp>
      <p:sp>
        <p:nvSpPr>
          <p:cNvPr id="20" name="Flowchart: Terminator 19"/>
          <p:cNvSpPr/>
          <p:nvPr/>
        </p:nvSpPr>
        <p:spPr>
          <a:xfrm>
            <a:off x="4495800" y="2528929"/>
            <a:ext cx="883594" cy="18288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pitchFamily="34" charset="0"/>
            </a:endParaRPr>
          </a:p>
        </p:txBody>
      </p:sp>
      <p:sp>
        <p:nvSpPr>
          <p:cNvPr id="47" name="Flowchart: Terminator 46"/>
          <p:cNvSpPr/>
          <p:nvPr/>
        </p:nvSpPr>
        <p:spPr>
          <a:xfrm>
            <a:off x="5832819" y="2514600"/>
            <a:ext cx="883594" cy="18288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Tw Cen MT" pitchFamily="34" charset="0"/>
            </a:endParaRPr>
          </a:p>
        </p:txBody>
      </p:sp>
      <p:sp>
        <p:nvSpPr>
          <p:cNvPr id="48" name="Flowchart: Terminator 47"/>
          <p:cNvSpPr/>
          <p:nvPr/>
        </p:nvSpPr>
        <p:spPr>
          <a:xfrm>
            <a:off x="7313019" y="2346049"/>
            <a:ext cx="883594" cy="18288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pitchFamily="34" charset="0"/>
            </a:endParaRPr>
          </a:p>
        </p:txBody>
      </p:sp>
      <p:sp>
        <p:nvSpPr>
          <p:cNvPr id="49" name="Flowchart: Terminator 48"/>
          <p:cNvSpPr/>
          <p:nvPr/>
        </p:nvSpPr>
        <p:spPr>
          <a:xfrm>
            <a:off x="5882804" y="4382390"/>
            <a:ext cx="883594" cy="182880"/>
          </a:xfrm>
          <a:prstGeom prst="flowChartTermina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pitchFamily="34" charset="0"/>
            </a:endParaRPr>
          </a:p>
        </p:txBody>
      </p:sp>
      <p:sp>
        <p:nvSpPr>
          <p:cNvPr id="21" name="Right Brace 20"/>
          <p:cNvSpPr/>
          <p:nvPr/>
        </p:nvSpPr>
        <p:spPr>
          <a:xfrm rot="5400000">
            <a:off x="5597053" y="2519137"/>
            <a:ext cx="1378894" cy="51054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Tw Cen MT" pitchFamily="34" charset="0"/>
            </a:endParaRPr>
          </a:p>
        </p:txBody>
      </p:sp>
      <p:sp>
        <p:nvSpPr>
          <p:cNvPr id="22" name="Rounded Rectangle 21"/>
          <p:cNvSpPr/>
          <p:nvPr/>
        </p:nvSpPr>
        <p:spPr>
          <a:xfrm>
            <a:off x="3931919" y="5829300"/>
            <a:ext cx="4690269" cy="381000"/>
          </a:xfrm>
          <a:prstGeom prst="roundRect">
            <a:avLst/>
          </a:prstGeom>
          <a:no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err="1">
                <a:solidFill>
                  <a:prstClr val="black"/>
                </a:solidFill>
                <a:latin typeface="Tw Cen MT" pitchFamily="34" charset="0"/>
              </a:rPr>
              <a:t>Esto</a:t>
            </a:r>
            <a:r>
              <a:rPr lang="en-US" sz="2800" b="1" dirty="0">
                <a:solidFill>
                  <a:prstClr val="black"/>
                </a:solidFill>
                <a:latin typeface="Tw Cen MT" pitchFamily="34" charset="0"/>
              </a:rPr>
              <a:t> se </a:t>
            </a:r>
            <a:r>
              <a:rPr lang="en-US" sz="2800" b="1" dirty="0" err="1">
                <a:solidFill>
                  <a:prstClr val="black"/>
                </a:solidFill>
                <a:latin typeface="Tw Cen MT" pitchFamily="34" charset="0"/>
              </a:rPr>
              <a:t>repite</a:t>
            </a:r>
            <a:r>
              <a:rPr lang="en-US" sz="2800" b="1" dirty="0">
                <a:solidFill>
                  <a:prstClr val="black"/>
                </a:solidFill>
                <a:latin typeface="Tw Cen MT" pitchFamily="34" charset="0"/>
              </a:rPr>
              <a:t> para </a:t>
            </a:r>
            <a:r>
              <a:rPr lang="en-US" sz="2800" b="1" dirty="0" err="1">
                <a:solidFill>
                  <a:prstClr val="black"/>
                </a:solidFill>
                <a:latin typeface="Tw Cen MT" pitchFamily="34" charset="0"/>
              </a:rPr>
              <a:t>cada</a:t>
            </a:r>
            <a:r>
              <a:rPr lang="en-US" sz="2800" b="1" dirty="0">
                <a:solidFill>
                  <a:prstClr val="black"/>
                </a:solidFill>
                <a:latin typeface="Tw Cen MT" pitchFamily="34" charset="0"/>
              </a:rPr>
              <a:t> </a:t>
            </a:r>
            <a:r>
              <a:rPr lang="en-US" sz="2800" b="1" dirty="0" err="1">
                <a:solidFill>
                  <a:prstClr val="black"/>
                </a:solidFill>
                <a:latin typeface="Tw Cen MT" pitchFamily="34" charset="0"/>
              </a:rPr>
              <a:t>eje</a:t>
            </a:r>
            <a:endParaRPr lang="en-US" sz="2800" b="1" dirty="0">
              <a:solidFill>
                <a:prstClr val="black"/>
              </a:solidFill>
              <a:latin typeface="Tw Cen MT" pitchFamily="34" charset="0"/>
            </a:endParaRPr>
          </a:p>
        </p:txBody>
      </p:sp>
    </p:spTree>
    <p:extLst>
      <p:ext uri="{BB962C8B-B14F-4D97-AF65-F5344CB8AC3E}">
        <p14:creationId xmlns:p14="http://schemas.microsoft.com/office/powerpoint/2010/main" val="1283237056"/>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3" name="3 CuadroTexto"/>
          <p:cNvSpPr txBox="1">
            <a:spLocks noChangeArrowheads="1"/>
          </p:cNvSpPr>
          <p:nvPr/>
        </p:nvSpPr>
        <p:spPr bwMode="auto">
          <a:xfrm>
            <a:off x="76200" y="152400"/>
            <a:ext cx="4941737"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Proceso de Priorización</a:t>
            </a:r>
            <a:endParaRPr lang="en-US" altLang="en-US" sz="4000" dirty="0">
              <a:solidFill>
                <a:prstClr val="white"/>
              </a:solidFill>
              <a:latin typeface="Tw Cen MT" pitchFamily="34" charset="0"/>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16854"/>
            <a:ext cx="8458200" cy="4636346"/>
          </a:xfrm>
          <a:prstGeom prst="rect">
            <a:avLst/>
          </a:prstGeom>
          <a:solidFill>
            <a:schemeClr val="bg1"/>
          </a:solidFill>
          <a:ln w="9525">
            <a:solidFill>
              <a:schemeClr val="bg1">
                <a:lumMod val="75000"/>
              </a:schemeClr>
            </a:solidFill>
            <a:miter lim="800000"/>
            <a:headEnd/>
            <a:tailEnd/>
          </a:ln>
          <a:effectLst>
            <a:outerShdw dist="35921" dir="2700000" algn="ctr" rotWithShape="0">
              <a:schemeClr val="bg2"/>
            </a:outerShdw>
          </a:effectLst>
        </p:spPr>
      </p:pic>
      <p:sp>
        <p:nvSpPr>
          <p:cNvPr id="5" name="Rectangle 4"/>
          <p:cNvSpPr/>
          <p:nvPr/>
        </p:nvSpPr>
        <p:spPr>
          <a:xfrm>
            <a:off x="179696" y="1197114"/>
            <a:ext cx="8839200" cy="707886"/>
          </a:xfrm>
          <a:prstGeom prst="rect">
            <a:avLst/>
          </a:prstGeom>
          <a:noFill/>
        </p:spPr>
        <p:txBody>
          <a:bodyPr wrap="square" lIns="91440" tIns="45720" rIns="91440" bIns="45720">
            <a:spAutoFit/>
          </a:bodyPr>
          <a:lstStyle/>
          <a:p>
            <a:pPr algn="ctr"/>
            <a:r>
              <a:rPr lang="en-US" sz="40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w Cen MT" pitchFamily="34" charset="0"/>
              </a:rPr>
              <a:t>EJEMPLO DEL FORMATO DE VOTACIÓN</a:t>
            </a:r>
            <a:endParaRPr lang="en-US" sz="40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Tw Cen MT" pitchFamily="34" charset="0"/>
            </a:endParaRPr>
          </a:p>
        </p:txBody>
      </p:sp>
    </p:spTree>
    <p:extLst>
      <p:ext uri="{BB962C8B-B14F-4D97-AF65-F5344CB8AC3E}">
        <p14:creationId xmlns:p14="http://schemas.microsoft.com/office/powerpoint/2010/main" val="377992264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2"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pic>
        <p:nvPicPr>
          <p:cNvPr id="34"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
        <p:nvSpPr>
          <p:cNvPr id="4" name="Content Placeholder 3"/>
          <p:cNvSpPr>
            <a:spLocks noGrp="1"/>
          </p:cNvSpPr>
          <p:nvPr>
            <p:ph idx="1"/>
          </p:nvPr>
        </p:nvSpPr>
        <p:spPr/>
        <p:txBody>
          <a:bodyPr anchor="ctr">
            <a:normAutofit/>
          </a:bodyPr>
          <a:lstStyle/>
          <a:p>
            <a:pPr marL="0" indent="0" algn="ctr">
              <a:spcBef>
                <a:spcPts val="0"/>
              </a:spcBef>
              <a:buClr>
                <a:schemeClr val="accent5">
                  <a:lumMod val="75000"/>
                </a:schemeClr>
              </a:buClr>
              <a:buNone/>
            </a:pPr>
            <a:r>
              <a:rPr lang="en-US" sz="4400" b="1" i="1" dirty="0" err="1" smtClean="0">
                <a:latin typeface="Tw Cen MT" pitchFamily="34" charset="0"/>
              </a:rPr>
              <a:t>Muchas</a:t>
            </a:r>
            <a:r>
              <a:rPr lang="en-US" sz="4400" b="1" i="1" dirty="0" smtClean="0">
                <a:latin typeface="Tw Cen MT" pitchFamily="34" charset="0"/>
              </a:rPr>
              <a:t> gracias y </a:t>
            </a:r>
            <a:r>
              <a:rPr lang="en-US" sz="4400" b="1" i="1" dirty="0" err="1" smtClean="0">
                <a:latin typeface="Tw Cen MT" pitchFamily="34" charset="0"/>
              </a:rPr>
              <a:t>felicitaciones</a:t>
            </a:r>
            <a:r>
              <a:rPr lang="en-US" sz="4400" b="1" i="1" dirty="0" smtClean="0">
                <a:latin typeface="Tw Cen MT" pitchFamily="34" charset="0"/>
              </a:rPr>
              <a:t> </a:t>
            </a:r>
          </a:p>
          <a:p>
            <a:pPr marL="0" indent="0" algn="ctr">
              <a:spcBef>
                <a:spcPts val="0"/>
              </a:spcBef>
              <a:buClr>
                <a:schemeClr val="accent5">
                  <a:lumMod val="75000"/>
                </a:schemeClr>
              </a:buClr>
              <a:buNone/>
            </a:pPr>
            <a:r>
              <a:rPr lang="en-US" sz="4400" b="1" i="1" dirty="0" err="1" smtClean="0">
                <a:latin typeface="Tw Cen MT" pitchFamily="34" charset="0"/>
              </a:rPr>
              <a:t>por</a:t>
            </a:r>
            <a:r>
              <a:rPr lang="en-US" sz="4400" b="1" i="1" dirty="0" smtClean="0">
                <a:latin typeface="Tw Cen MT" pitchFamily="34" charset="0"/>
              </a:rPr>
              <a:t> el </a:t>
            </a:r>
            <a:r>
              <a:rPr lang="en-US" sz="4400" b="1" i="1" dirty="0" err="1" smtClean="0">
                <a:latin typeface="Tw Cen MT" pitchFamily="34" charset="0"/>
              </a:rPr>
              <a:t>arduo</a:t>
            </a:r>
            <a:r>
              <a:rPr lang="en-US" sz="4400" b="1" i="1" dirty="0" smtClean="0">
                <a:latin typeface="Tw Cen MT" pitchFamily="34" charset="0"/>
              </a:rPr>
              <a:t> </a:t>
            </a:r>
            <a:r>
              <a:rPr lang="en-US" sz="4400" b="1" i="1" dirty="0" err="1" smtClean="0">
                <a:latin typeface="Tw Cen MT" pitchFamily="34" charset="0"/>
              </a:rPr>
              <a:t>trabajo</a:t>
            </a:r>
            <a:r>
              <a:rPr lang="en-US" sz="4400" b="1" i="1" dirty="0" smtClean="0">
                <a:latin typeface="Tw Cen MT" pitchFamily="34" charset="0"/>
              </a:rPr>
              <a:t>! </a:t>
            </a:r>
          </a:p>
          <a:p>
            <a:pPr marL="0" indent="0" algn="ctr">
              <a:spcBef>
                <a:spcPts val="0"/>
              </a:spcBef>
              <a:buClr>
                <a:schemeClr val="accent5">
                  <a:lumMod val="75000"/>
                </a:schemeClr>
              </a:buClr>
              <a:buNone/>
            </a:pPr>
            <a:endParaRPr lang="en-US" sz="3600" dirty="0" smtClean="0">
              <a:latin typeface="Tw Cen MT" pitchFamily="34" charset="0"/>
            </a:endParaRPr>
          </a:p>
          <a:p>
            <a:pPr marL="0" indent="0" algn="ctr">
              <a:spcBef>
                <a:spcPts val="0"/>
              </a:spcBef>
              <a:buClr>
                <a:schemeClr val="accent5">
                  <a:lumMod val="75000"/>
                </a:schemeClr>
              </a:buClr>
              <a:buNone/>
            </a:pPr>
            <a:r>
              <a:rPr lang="en-US" sz="3600" dirty="0" smtClean="0">
                <a:latin typeface="Tw Cen MT" pitchFamily="34" charset="0"/>
              </a:rPr>
              <a:t>Les </a:t>
            </a:r>
            <a:r>
              <a:rPr lang="en-US" sz="3600" dirty="0" err="1" smtClean="0">
                <a:latin typeface="Tw Cen MT" pitchFamily="34" charset="0"/>
              </a:rPr>
              <a:t>invitamos</a:t>
            </a:r>
            <a:r>
              <a:rPr lang="en-US" sz="3600" dirty="0" smtClean="0">
                <a:latin typeface="Tw Cen MT" pitchFamily="34" charset="0"/>
              </a:rPr>
              <a:t> a </a:t>
            </a:r>
            <a:r>
              <a:rPr lang="en-US" sz="3600" dirty="0" err="1" smtClean="0">
                <a:latin typeface="Tw Cen MT" pitchFamily="34" charset="0"/>
              </a:rPr>
              <a:t>pasar</a:t>
            </a:r>
            <a:r>
              <a:rPr lang="en-US" sz="3600" dirty="0" smtClean="0">
                <a:latin typeface="Tw Cen MT" pitchFamily="34" charset="0"/>
              </a:rPr>
              <a:t> a la </a:t>
            </a:r>
            <a:r>
              <a:rPr lang="en-US" sz="3600" dirty="0" err="1" smtClean="0">
                <a:latin typeface="Tw Cen MT" pitchFamily="34" charset="0"/>
              </a:rPr>
              <a:t>siguiente</a:t>
            </a:r>
            <a:r>
              <a:rPr lang="en-US" sz="3600" dirty="0" smtClean="0">
                <a:latin typeface="Tw Cen MT" pitchFamily="34" charset="0"/>
              </a:rPr>
              <a:t> </a:t>
            </a:r>
            <a:r>
              <a:rPr lang="en-US" sz="3600" dirty="0" err="1" smtClean="0">
                <a:latin typeface="Tw Cen MT" pitchFamily="34" charset="0"/>
              </a:rPr>
              <a:t>actividad</a:t>
            </a:r>
            <a:r>
              <a:rPr lang="en-US" sz="3600" dirty="0" smtClean="0">
                <a:latin typeface="Tw Cen MT" pitchFamily="34" charset="0"/>
              </a:rPr>
              <a:t> </a:t>
            </a:r>
            <a:r>
              <a:rPr lang="en-US" sz="3600" dirty="0" err="1" smtClean="0">
                <a:latin typeface="Tw Cen MT" pitchFamily="34" charset="0"/>
              </a:rPr>
              <a:t>dentro</a:t>
            </a:r>
            <a:r>
              <a:rPr lang="en-US" sz="3600" dirty="0" smtClean="0">
                <a:latin typeface="Tw Cen MT" pitchFamily="34" charset="0"/>
              </a:rPr>
              <a:t> de la agenda de </a:t>
            </a:r>
            <a:r>
              <a:rPr lang="en-US" sz="3600" dirty="0" err="1" smtClean="0">
                <a:latin typeface="Tw Cen MT" pitchFamily="34" charset="0"/>
              </a:rPr>
              <a:t>esta</a:t>
            </a:r>
            <a:r>
              <a:rPr lang="en-US" sz="3600" dirty="0" smtClean="0">
                <a:latin typeface="Tw Cen MT" pitchFamily="34" charset="0"/>
              </a:rPr>
              <a:t> </a:t>
            </a:r>
          </a:p>
          <a:p>
            <a:pPr marL="0" indent="0" algn="ctr">
              <a:spcBef>
                <a:spcPts val="0"/>
              </a:spcBef>
              <a:buClr>
                <a:schemeClr val="accent5">
                  <a:lumMod val="75000"/>
                </a:schemeClr>
              </a:buClr>
              <a:buNone/>
            </a:pPr>
            <a:r>
              <a:rPr lang="en-US" sz="3600" dirty="0" smtClean="0">
                <a:latin typeface="Tw Cen MT" pitchFamily="34" charset="0"/>
              </a:rPr>
              <a:t>VIII </a:t>
            </a:r>
            <a:r>
              <a:rPr lang="en-US" sz="3600" dirty="0" err="1" smtClean="0">
                <a:latin typeface="Tw Cen MT" pitchFamily="34" charset="0"/>
              </a:rPr>
              <a:t>Convención</a:t>
            </a:r>
            <a:r>
              <a:rPr lang="en-US" sz="3600" dirty="0" smtClean="0">
                <a:latin typeface="Tw Cen MT" pitchFamily="34" charset="0"/>
              </a:rPr>
              <a:t> </a:t>
            </a:r>
            <a:r>
              <a:rPr lang="en-US" sz="3600" dirty="0" err="1" smtClean="0">
                <a:latin typeface="Tw Cen MT" pitchFamily="34" charset="0"/>
              </a:rPr>
              <a:t>Empresarial</a:t>
            </a:r>
            <a:r>
              <a:rPr lang="en-US" sz="3600" dirty="0" smtClean="0">
                <a:latin typeface="Tw Cen MT" pitchFamily="34" charset="0"/>
              </a:rPr>
              <a:t> 2015</a:t>
            </a:r>
            <a:endParaRPr lang="en-US" sz="3600" dirty="0">
              <a:latin typeface="Tw Cen MT" pitchFamily="34" charset="0"/>
            </a:endParaRPr>
          </a:p>
        </p:txBody>
      </p:sp>
    </p:spTree>
    <p:extLst>
      <p:ext uri="{BB962C8B-B14F-4D97-AF65-F5344CB8AC3E}">
        <p14:creationId xmlns:p14="http://schemas.microsoft.com/office/powerpoint/2010/main" val="363743485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2223" y="5571556"/>
            <a:ext cx="2764834" cy="1077218"/>
          </a:xfrm>
          <a:prstGeom prst="rect">
            <a:avLst/>
          </a:prstGeom>
        </p:spPr>
        <p:txBody>
          <a:bodyPr wrap="square">
            <a:spAutoFit/>
          </a:bodyPr>
          <a:lstStyle/>
          <a:p>
            <a:pPr algn="ctr" fontAlgn="ctr"/>
            <a:r>
              <a:rPr lang="es-DO" sz="1600" dirty="0">
                <a:solidFill>
                  <a:prstClr val="black"/>
                </a:solidFill>
                <a:latin typeface="Tw Cen MT" pitchFamily="34" charset="0"/>
              </a:rPr>
              <a:t>Estimular la innovación, el espíritu empresarial y desarrollar nuestro capital humano</a:t>
            </a:r>
            <a:endParaRPr lang="es-DO" sz="1600" dirty="0">
              <a:solidFill>
                <a:srgbClr val="000000"/>
              </a:solidFill>
              <a:latin typeface="Tw Cen MT" pitchFamily="34" charset="0"/>
            </a:endParaRPr>
          </a:p>
        </p:txBody>
      </p:sp>
      <p:sp>
        <p:nvSpPr>
          <p:cNvPr id="15" name="14 Rectángulo"/>
          <p:cNvSpPr/>
          <p:nvPr/>
        </p:nvSpPr>
        <p:spPr>
          <a:xfrm>
            <a:off x="262822" y="2826603"/>
            <a:ext cx="2658178" cy="830997"/>
          </a:xfrm>
          <a:prstGeom prst="rect">
            <a:avLst/>
          </a:prstGeom>
        </p:spPr>
        <p:txBody>
          <a:bodyPr wrap="square">
            <a:spAutoFit/>
          </a:bodyPr>
          <a:lstStyle/>
          <a:p>
            <a:pPr algn="ctr" fontAlgn="ctr"/>
            <a:r>
              <a:rPr lang="es-DO" sz="1600" dirty="0">
                <a:solidFill>
                  <a:prstClr val="black"/>
                </a:solidFill>
                <a:latin typeface="Tw Cen MT" pitchFamily="34" charset="0"/>
              </a:rPr>
              <a:t>Facilitar recursos financieros y fiscales para estimular el crecimiento y el desarrollo</a:t>
            </a:r>
            <a:endParaRPr lang="es-DO" sz="1600" dirty="0">
              <a:solidFill>
                <a:srgbClr val="000000"/>
              </a:solidFill>
              <a:latin typeface="Tw Cen MT" pitchFamily="34" charset="0"/>
            </a:endParaRPr>
          </a:p>
        </p:txBody>
      </p:sp>
      <p:sp>
        <p:nvSpPr>
          <p:cNvPr id="16" name="15 Rectángulo"/>
          <p:cNvSpPr/>
          <p:nvPr/>
        </p:nvSpPr>
        <p:spPr>
          <a:xfrm>
            <a:off x="6324600" y="2750403"/>
            <a:ext cx="2617013" cy="830997"/>
          </a:xfrm>
          <a:prstGeom prst="rect">
            <a:avLst/>
          </a:prstGeom>
        </p:spPr>
        <p:txBody>
          <a:bodyPr wrap="square">
            <a:spAutoFit/>
          </a:bodyPr>
          <a:lstStyle/>
          <a:p>
            <a:pPr algn="ctr" fontAlgn="ctr"/>
            <a:r>
              <a:rPr lang="es-DO" sz="1600" dirty="0">
                <a:solidFill>
                  <a:prstClr val="black"/>
                </a:solidFill>
                <a:latin typeface="Tw Cen MT" pitchFamily="34" charset="0"/>
              </a:rPr>
              <a:t>Maximizar el potencial de los recursos naturales y energéticos del país</a:t>
            </a:r>
            <a:endParaRPr lang="es-DO" sz="1600" dirty="0">
              <a:solidFill>
                <a:srgbClr val="000000"/>
              </a:solidFill>
              <a:latin typeface="Tw Cen MT" pitchFamily="34" charset="0"/>
            </a:endParaRPr>
          </a:p>
        </p:txBody>
      </p:sp>
      <p:sp>
        <p:nvSpPr>
          <p:cNvPr id="17" name="16 Rectángulo"/>
          <p:cNvSpPr/>
          <p:nvPr/>
        </p:nvSpPr>
        <p:spPr>
          <a:xfrm>
            <a:off x="3289527" y="3507918"/>
            <a:ext cx="2658178" cy="1077218"/>
          </a:xfrm>
          <a:prstGeom prst="rect">
            <a:avLst/>
          </a:prstGeom>
        </p:spPr>
        <p:txBody>
          <a:bodyPr wrap="square">
            <a:spAutoFit/>
          </a:bodyPr>
          <a:lstStyle/>
          <a:p>
            <a:pPr algn="ctr" fontAlgn="ctr"/>
            <a:r>
              <a:rPr lang="es-DO" sz="1600" dirty="0">
                <a:solidFill>
                  <a:prstClr val="black"/>
                </a:solidFill>
                <a:latin typeface="Tw Cen MT" pitchFamily="34" charset="0"/>
              </a:rPr>
              <a:t>Mejorar la infraestructura, fortalecer el comercio y la promoción del país en el exterior</a:t>
            </a:r>
            <a:endParaRPr lang="es-DO" sz="1600" dirty="0">
              <a:solidFill>
                <a:srgbClr val="000000"/>
              </a:solidFill>
              <a:latin typeface="Tw Cen MT" pitchFamily="34" charset="0"/>
            </a:endParaRPr>
          </a:p>
        </p:txBody>
      </p:sp>
      <p:sp>
        <p:nvSpPr>
          <p:cNvPr id="18" name="17 Rectángulo"/>
          <p:cNvSpPr/>
          <p:nvPr/>
        </p:nvSpPr>
        <p:spPr>
          <a:xfrm>
            <a:off x="5832475" y="5950803"/>
            <a:ext cx="3153460" cy="830997"/>
          </a:xfrm>
          <a:prstGeom prst="rect">
            <a:avLst/>
          </a:prstGeom>
        </p:spPr>
        <p:txBody>
          <a:bodyPr wrap="square">
            <a:spAutoFit/>
          </a:bodyPr>
          <a:lstStyle/>
          <a:p>
            <a:pPr algn="ctr" fontAlgn="ctr"/>
            <a:r>
              <a:rPr lang="es-DO" sz="1600" dirty="0">
                <a:solidFill>
                  <a:prstClr val="black"/>
                </a:solidFill>
                <a:latin typeface="Tw Cen MT" pitchFamily="34" charset="0"/>
              </a:rPr>
              <a:t>Promover una institucionalidad sólida y transparente y garantizar la seguridad ciudadana</a:t>
            </a:r>
            <a:endParaRPr lang="es-DO" sz="1600" dirty="0">
              <a:solidFill>
                <a:srgbClr val="000000"/>
              </a:solidFill>
              <a:latin typeface="Tw Cen MT" pitchFamily="34" charset="0"/>
            </a:endParaRPr>
          </a:p>
        </p:txBody>
      </p:sp>
      <p:sp>
        <p:nvSpPr>
          <p:cNvPr id="5" name="4 CuadroTexto"/>
          <p:cNvSpPr txBox="1"/>
          <p:nvPr/>
        </p:nvSpPr>
        <p:spPr>
          <a:xfrm>
            <a:off x="331950" y="5190556"/>
            <a:ext cx="1266052" cy="369332"/>
          </a:xfrm>
          <a:prstGeom prst="rect">
            <a:avLst/>
          </a:prstGeom>
          <a:noFill/>
        </p:spPr>
        <p:txBody>
          <a:bodyPr wrap="none" rtlCol="0">
            <a:spAutoFit/>
          </a:bodyPr>
          <a:lstStyle/>
          <a:p>
            <a:r>
              <a:rPr lang="en-US" b="1" dirty="0" smtClean="0">
                <a:solidFill>
                  <a:prstClr val="black"/>
                </a:solidFill>
                <a:latin typeface="Tw Cen MT" pitchFamily="34" charset="0"/>
              </a:rPr>
              <a:t>Joel Santos</a:t>
            </a:r>
            <a:endParaRPr lang="en-US" b="1" dirty="0">
              <a:solidFill>
                <a:prstClr val="black"/>
              </a:solidFill>
              <a:latin typeface="Tw Cen MT" pitchFamily="34" charset="0"/>
            </a:endParaRPr>
          </a:p>
        </p:txBody>
      </p:sp>
      <p:sp>
        <p:nvSpPr>
          <p:cNvPr id="20" name="19 CuadroTexto"/>
          <p:cNvSpPr txBox="1"/>
          <p:nvPr/>
        </p:nvSpPr>
        <p:spPr>
          <a:xfrm>
            <a:off x="1295400" y="2554594"/>
            <a:ext cx="1431674" cy="369332"/>
          </a:xfrm>
          <a:prstGeom prst="rect">
            <a:avLst/>
          </a:prstGeom>
          <a:noFill/>
        </p:spPr>
        <p:txBody>
          <a:bodyPr wrap="none" rtlCol="0">
            <a:spAutoFit/>
          </a:bodyPr>
          <a:lstStyle/>
          <a:p>
            <a:r>
              <a:rPr lang="en-US" b="1" dirty="0" smtClean="0">
                <a:solidFill>
                  <a:prstClr val="black"/>
                </a:solidFill>
                <a:latin typeface="Tw Cen MT" pitchFamily="34" charset="0"/>
              </a:rPr>
              <a:t>Jochi Vicente</a:t>
            </a:r>
            <a:endParaRPr lang="en-US" b="1" dirty="0">
              <a:solidFill>
                <a:prstClr val="black"/>
              </a:solidFill>
              <a:latin typeface="Tw Cen MT" pitchFamily="34" charset="0"/>
            </a:endParaRPr>
          </a:p>
        </p:txBody>
      </p:sp>
      <p:sp>
        <p:nvSpPr>
          <p:cNvPr id="21" name="20 CuadroTexto"/>
          <p:cNvSpPr txBox="1"/>
          <p:nvPr/>
        </p:nvSpPr>
        <p:spPr>
          <a:xfrm>
            <a:off x="3578836" y="3212068"/>
            <a:ext cx="1664238" cy="369332"/>
          </a:xfrm>
          <a:prstGeom prst="rect">
            <a:avLst/>
          </a:prstGeom>
          <a:noFill/>
        </p:spPr>
        <p:txBody>
          <a:bodyPr wrap="none" rtlCol="0">
            <a:spAutoFit/>
          </a:bodyPr>
          <a:lstStyle/>
          <a:p>
            <a:r>
              <a:rPr lang="en-US" b="1" dirty="0" smtClean="0">
                <a:solidFill>
                  <a:prstClr val="black"/>
                </a:solidFill>
                <a:latin typeface="Tw Cen MT" pitchFamily="34" charset="0"/>
              </a:rPr>
              <a:t>Circe Almánzar</a:t>
            </a:r>
            <a:endParaRPr lang="en-US" b="1" dirty="0">
              <a:solidFill>
                <a:prstClr val="black"/>
              </a:solidFill>
              <a:latin typeface="Tw Cen MT" pitchFamily="34" charset="0"/>
            </a:endParaRPr>
          </a:p>
        </p:txBody>
      </p:sp>
      <p:sp>
        <p:nvSpPr>
          <p:cNvPr id="22" name="21 CuadroTexto"/>
          <p:cNvSpPr txBox="1"/>
          <p:nvPr/>
        </p:nvSpPr>
        <p:spPr>
          <a:xfrm>
            <a:off x="7312988" y="2373868"/>
            <a:ext cx="1736886" cy="369332"/>
          </a:xfrm>
          <a:prstGeom prst="rect">
            <a:avLst/>
          </a:prstGeom>
          <a:noFill/>
        </p:spPr>
        <p:txBody>
          <a:bodyPr wrap="none" rtlCol="0">
            <a:spAutoFit/>
          </a:bodyPr>
          <a:lstStyle/>
          <a:p>
            <a:r>
              <a:rPr lang="en-US" b="1" dirty="0" smtClean="0">
                <a:solidFill>
                  <a:prstClr val="black"/>
                </a:solidFill>
                <a:latin typeface="Tw Cen MT" pitchFamily="34" charset="0"/>
              </a:rPr>
              <a:t>Roberto Herrera</a:t>
            </a:r>
            <a:endParaRPr lang="en-US" b="1" dirty="0">
              <a:solidFill>
                <a:prstClr val="black"/>
              </a:solidFill>
              <a:latin typeface="Tw Cen MT" pitchFamily="34" charset="0"/>
            </a:endParaRPr>
          </a:p>
        </p:txBody>
      </p:sp>
      <p:sp>
        <p:nvSpPr>
          <p:cNvPr id="23" name="22 CuadroTexto"/>
          <p:cNvSpPr txBox="1"/>
          <p:nvPr/>
        </p:nvSpPr>
        <p:spPr>
          <a:xfrm>
            <a:off x="6917790" y="5584694"/>
            <a:ext cx="2378609" cy="369332"/>
          </a:xfrm>
          <a:prstGeom prst="rect">
            <a:avLst/>
          </a:prstGeom>
          <a:noFill/>
        </p:spPr>
        <p:txBody>
          <a:bodyPr wrap="square" rtlCol="0">
            <a:spAutoFit/>
          </a:bodyPr>
          <a:lstStyle/>
          <a:p>
            <a:r>
              <a:rPr lang="en-US" b="1" dirty="0" smtClean="0">
                <a:solidFill>
                  <a:prstClr val="black"/>
                </a:solidFill>
                <a:latin typeface="Tw Cen MT" pitchFamily="34" charset="0"/>
              </a:rPr>
              <a:t>Servio Tulio</a:t>
            </a:r>
            <a:r>
              <a:rPr lang="en-US" b="1" dirty="0">
                <a:solidFill>
                  <a:prstClr val="black"/>
                </a:solidFill>
                <a:latin typeface="Tw Cen MT" pitchFamily="34" charset="0"/>
              </a:rPr>
              <a:t> </a:t>
            </a:r>
            <a:r>
              <a:rPr lang="en-US" b="1" dirty="0" smtClean="0">
                <a:solidFill>
                  <a:prstClr val="black"/>
                </a:solidFill>
                <a:latin typeface="Tw Cen MT" pitchFamily="34" charset="0"/>
              </a:rPr>
              <a:t>Castaños</a:t>
            </a:r>
            <a:endParaRPr lang="en-US" b="1" dirty="0">
              <a:solidFill>
                <a:prstClr val="black"/>
              </a:solidFill>
              <a:latin typeface="Tw Cen MT" pitchFamily="34" charset="0"/>
            </a:endParaRPr>
          </a:p>
        </p:txBody>
      </p:sp>
      <p:pic>
        <p:nvPicPr>
          <p:cNvPr id="2050" name="Picture 2" descr="C:\Users\Karina Popa\Downloads\IMG_3379 cop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19" t="5775" r="50179" b="22662"/>
          <a:stretch/>
        </p:blipFill>
        <p:spPr bwMode="auto">
          <a:xfrm>
            <a:off x="3578835" y="1676400"/>
            <a:ext cx="1754523" cy="17133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9"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0"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1" name="3 CuadroTexto"/>
          <p:cNvSpPr txBox="1">
            <a:spLocks noChangeArrowheads="1"/>
          </p:cNvSpPr>
          <p:nvPr/>
        </p:nvSpPr>
        <p:spPr bwMode="auto">
          <a:xfrm>
            <a:off x="76200" y="152400"/>
            <a:ext cx="5019900"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Líderes y Ejes Temáticos</a:t>
            </a:r>
            <a:endParaRPr lang="en-US" altLang="en-US" sz="4000" dirty="0">
              <a:solidFill>
                <a:prstClr val="white"/>
              </a:solidFill>
              <a:latin typeface="Tw Cen MT" pitchFamily="34" charset="0"/>
            </a:endParaRPr>
          </a:p>
        </p:txBody>
      </p:sp>
      <p:pic>
        <p:nvPicPr>
          <p:cNvPr id="32" name="0 Imagen"/>
          <p:cNvPicPr/>
          <p:nvPr/>
        </p:nvPicPr>
        <p:blipFill>
          <a:blip r:embed="rId3"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pic>
        <p:nvPicPr>
          <p:cNvPr id="1026" name="Picture 2" descr="C:\Users\Grace\Downloads\Jochy Vicen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992" r="13107" b="16786"/>
          <a:stretch/>
        </p:blipFill>
        <p:spPr bwMode="auto">
          <a:xfrm>
            <a:off x="0" y="1195575"/>
            <a:ext cx="1792125" cy="17762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3" descr="C:\Users\Grace\Downloads\Roberto Herrer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098" t="4378" r="33355" b="70768"/>
          <a:stretch/>
        </p:blipFill>
        <p:spPr bwMode="auto">
          <a:xfrm>
            <a:off x="5947705" y="1118477"/>
            <a:ext cx="1649003" cy="17786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Grace\Downloads\Servio T C.jpg"/>
          <p:cNvPicPr>
            <a:picLocks noChangeAspect="1" noChangeArrowheads="1"/>
          </p:cNvPicPr>
          <p:nvPr/>
        </p:nvPicPr>
        <p:blipFill rotWithShape="1">
          <a:blip r:embed="rId6">
            <a:extLst>
              <a:ext uri="{28A0092B-C50C-407E-A947-70E740481C1C}">
                <a14:useLocalDpi xmlns:a14="http://schemas.microsoft.com/office/drawing/2010/main" val="0"/>
              </a:ext>
            </a:extLst>
          </a:blip>
          <a:srcRect l="19656" r="20467" b="59587"/>
          <a:stretch/>
        </p:blipFill>
        <p:spPr bwMode="auto">
          <a:xfrm>
            <a:off x="5562600" y="4405952"/>
            <a:ext cx="1676400" cy="16900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5" descr="C:\Users\Grace\Downloads\Joel Santo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793" r="25342" b="50000"/>
          <a:stretch/>
        </p:blipFill>
        <p:spPr bwMode="auto">
          <a:xfrm>
            <a:off x="1371600" y="3982398"/>
            <a:ext cx="1686912" cy="17326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59214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433069047"/>
              </p:ext>
            </p:extLst>
          </p:nvPr>
        </p:nvGraphicFramePr>
        <p:xfrm>
          <a:off x="120442" y="1173972"/>
          <a:ext cx="8909736" cy="5593080"/>
        </p:xfrm>
        <a:graphic>
          <a:graphicData uri="http://schemas.openxmlformats.org/drawingml/2006/table">
            <a:tbl>
              <a:tblPr>
                <a:tableStyleId>{22838BEF-8BB2-4498-84A7-C5851F593DF1}</a:tableStyleId>
              </a:tblPr>
              <a:tblGrid>
                <a:gridCol w="1784558"/>
                <a:gridCol w="1143000"/>
                <a:gridCol w="4572000"/>
                <a:gridCol w="1410178"/>
              </a:tblGrid>
              <a:tr h="181428">
                <a:tc>
                  <a:txBody>
                    <a:bodyPr/>
                    <a:lstStyle/>
                    <a:p>
                      <a:pPr algn="ctr" rtl="0" fontAlgn="b"/>
                      <a:r>
                        <a:rPr lang="es-DO" sz="1600" u="none" strike="noStrike" noProof="0" dirty="0" smtClean="0">
                          <a:solidFill>
                            <a:schemeClr val="bg1"/>
                          </a:solidFill>
                          <a:effectLst>
                            <a:outerShdw blurRad="38100" dist="38100" dir="2700000" algn="tl">
                              <a:srgbClr val="000000">
                                <a:alpha val="43137"/>
                              </a:srgbClr>
                            </a:outerShdw>
                          </a:effectLst>
                          <a:latin typeface="Tw Cen MT" pitchFamily="34" charset="0"/>
                        </a:rPr>
                        <a:t>Eje</a:t>
                      </a:r>
                      <a:endParaRPr lang="es-DO" sz="1600" b="1" i="0" u="none" strike="noStrike" noProof="0" dirty="0">
                        <a:solidFill>
                          <a:schemeClr val="bg1"/>
                        </a:solidFill>
                        <a:effectLst>
                          <a:outerShdw blurRad="38100" dist="38100" dir="2700000" algn="tl">
                            <a:srgbClr val="000000">
                              <a:alpha val="43137"/>
                            </a:srgbClr>
                          </a:outerShdw>
                        </a:effectLst>
                        <a:latin typeface="Tw Cen MT" pitchFamily="34" charset="0"/>
                      </a:endParaRPr>
                    </a:p>
                  </a:txBody>
                  <a:tcPr marL="9256" marR="0" marT="0" marB="0" anchor="ctr">
                    <a:solidFill>
                      <a:schemeClr val="accent5">
                        <a:lumMod val="75000"/>
                      </a:schemeClr>
                    </a:solidFill>
                  </a:tcPr>
                </a:tc>
                <a:tc>
                  <a:txBody>
                    <a:bodyPr/>
                    <a:lstStyle/>
                    <a:p>
                      <a:pPr algn="ctr" rtl="0" fontAlgn="b"/>
                      <a:r>
                        <a:rPr lang="es-DO" sz="1600" u="none" strike="noStrike" noProof="0" dirty="0" smtClean="0">
                          <a:solidFill>
                            <a:schemeClr val="bg1"/>
                          </a:solidFill>
                          <a:effectLst>
                            <a:outerShdw blurRad="38100" dist="38100" dir="2700000" algn="tl">
                              <a:srgbClr val="000000">
                                <a:alpha val="43137"/>
                              </a:srgbClr>
                            </a:outerShdw>
                          </a:effectLst>
                          <a:latin typeface="Tw Cen MT" pitchFamily="34" charset="0"/>
                        </a:rPr>
                        <a:t>Líder de Eje</a:t>
                      </a:r>
                      <a:endParaRPr lang="es-DO" sz="1600" b="1" i="0" u="none" strike="noStrike" noProof="0" dirty="0">
                        <a:solidFill>
                          <a:schemeClr val="bg1"/>
                        </a:solidFill>
                        <a:effectLst>
                          <a:outerShdw blurRad="38100" dist="38100" dir="2700000" algn="tl">
                            <a:srgbClr val="000000">
                              <a:alpha val="43137"/>
                            </a:srgbClr>
                          </a:outerShdw>
                        </a:effectLst>
                        <a:latin typeface="Tw Cen MT" pitchFamily="34" charset="0"/>
                      </a:endParaRPr>
                    </a:p>
                  </a:txBody>
                  <a:tcPr marL="9256" marR="0" marT="0" marB="0" anchor="ctr">
                    <a:solidFill>
                      <a:schemeClr val="accent5">
                        <a:lumMod val="75000"/>
                      </a:schemeClr>
                    </a:solidFill>
                  </a:tcPr>
                </a:tc>
                <a:tc>
                  <a:txBody>
                    <a:bodyPr/>
                    <a:lstStyle/>
                    <a:p>
                      <a:pPr algn="ctr" rtl="0" fontAlgn="b"/>
                      <a:r>
                        <a:rPr lang="es-DO" sz="1600" u="none" strike="noStrike" noProof="0" dirty="0" smtClean="0">
                          <a:solidFill>
                            <a:schemeClr val="bg1"/>
                          </a:solidFill>
                          <a:effectLst>
                            <a:outerShdw blurRad="38100" dist="38100" dir="2700000" algn="tl">
                              <a:srgbClr val="000000">
                                <a:alpha val="43137"/>
                              </a:srgbClr>
                            </a:outerShdw>
                          </a:effectLst>
                          <a:latin typeface="Tw Cen MT" pitchFamily="34" charset="0"/>
                        </a:rPr>
                        <a:t>Mesa</a:t>
                      </a:r>
                      <a:endParaRPr lang="es-DO" sz="1600" b="1" i="0" u="none" strike="noStrike" noProof="0" dirty="0">
                        <a:solidFill>
                          <a:schemeClr val="bg1"/>
                        </a:solidFill>
                        <a:effectLst>
                          <a:outerShdw blurRad="38100" dist="38100" dir="2700000" algn="tl">
                            <a:srgbClr val="000000">
                              <a:alpha val="43137"/>
                            </a:srgbClr>
                          </a:outerShdw>
                        </a:effectLst>
                        <a:latin typeface="Tw Cen MT" pitchFamily="34" charset="0"/>
                      </a:endParaRPr>
                    </a:p>
                  </a:txBody>
                  <a:tcPr marL="9256" marR="0" marT="0" marB="0" anchor="ctr">
                    <a:solidFill>
                      <a:schemeClr val="accent5">
                        <a:lumMod val="75000"/>
                      </a:schemeClr>
                    </a:solidFill>
                  </a:tcPr>
                </a:tc>
                <a:tc>
                  <a:txBody>
                    <a:bodyPr/>
                    <a:lstStyle/>
                    <a:p>
                      <a:pPr algn="ctr" rtl="0" fontAlgn="b"/>
                      <a:r>
                        <a:rPr lang="es-DO" sz="1600" u="none" strike="noStrike" noProof="0" dirty="0" smtClean="0">
                          <a:solidFill>
                            <a:schemeClr val="bg1"/>
                          </a:solidFill>
                          <a:effectLst>
                            <a:outerShdw blurRad="38100" dist="38100" dir="2700000" algn="tl">
                              <a:srgbClr val="000000">
                                <a:alpha val="43137"/>
                              </a:srgbClr>
                            </a:outerShdw>
                          </a:effectLst>
                          <a:latin typeface="Tw Cen MT" pitchFamily="34" charset="0"/>
                        </a:rPr>
                        <a:t>Líder de Mesa</a:t>
                      </a:r>
                      <a:endParaRPr lang="es-DO" sz="1600" b="1" i="0" u="none" strike="noStrike" noProof="0" dirty="0">
                        <a:solidFill>
                          <a:schemeClr val="bg1"/>
                        </a:solidFill>
                        <a:effectLst>
                          <a:outerShdw blurRad="38100" dist="38100" dir="2700000" algn="tl">
                            <a:srgbClr val="000000">
                              <a:alpha val="43137"/>
                            </a:srgbClr>
                          </a:outerShdw>
                        </a:effectLst>
                        <a:latin typeface="Tw Cen MT" pitchFamily="34" charset="0"/>
                      </a:endParaRPr>
                    </a:p>
                  </a:txBody>
                  <a:tcPr marL="9256" marR="0" marT="0" marB="0" anchor="ctr">
                    <a:solidFill>
                      <a:schemeClr val="accent5">
                        <a:lumMod val="75000"/>
                      </a:schemeClr>
                    </a:solidFill>
                  </a:tcPr>
                </a:tc>
              </a:tr>
              <a:tr h="294820">
                <a:tc rowSpan="3">
                  <a:txBody>
                    <a:bodyPr/>
                    <a:lstStyle/>
                    <a:p>
                      <a:pPr algn="ctr" rtl="0" fontAlgn="ctr"/>
                      <a:r>
                        <a:rPr lang="es-DO" sz="1300" u="none" strike="noStrike" noProof="0" dirty="0">
                          <a:effectLst/>
                          <a:latin typeface="Tw Cen MT" pitchFamily="34" charset="0"/>
                        </a:rPr>
                        <a:t>Estimular la innovación, el espíritu empresarial y desarrollar nuestro capital humano</a:t>
                      </a:r>
                      <a:endParaRPr lang="es-DO" sz="1300" b="0" i="0" u="none" strike="noStrike" noProof="0" dirty="0">
                        <a:solidFill>
                          <a:srgbClr val="000000"/>
                        </a:solidFill>
                        <a:effectLst/>
                        <a:latin typeface="Tw Cen MT" pitchFamily="34" charset="0"/>
                      </a:endParaRPr>
                    </a:p>
                  </a:txBody>
                  <a:tcPr marL="9256" marR="0" marT="0" marB="0" anchor="ct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Joel Santos</a:t>
                      </a:r>
                      <a:endParaRPr lang="es-DO" sz="1300" b="0" u="none" strike="noStrike" noProof="0" dirty="0" smtClean="0">
                        <a:effectLst/>
                        <a:latin typeface="Tw Cen MT" pitchFamily="34" charset="0"/>
                      </a:endParaRPr>
                    </a:p>
                  </a:txBody>
                  <a:tcPr marL="9256" marR="0" marT="0" marB="0" anchor="ctr"/>
                </a:tc>
                <a:tc>
                  <a:txBody>
                    <a:bodyPr/>
                    <a:lstStyle/>
                    <a:p>
                      <a:pPr algn="ctr" rtl="0" fontAlgn="ctr"/>
                      <a:r>
                        <a:rPr lang="es-ES" sz="1300" u="none" strike="noStrike" noProof="0" dirty="0" smtClean="0">
                          <a:effectLst/>
                          <a:latin typeface="Tw Cen MT" pitchFamily="34" charset="0"/>
                        </a:rPr>
                        <a:t>Desarrollo Productivo: Emprendimiento, innovación, PYMES y crecimiento empresarial</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Biviana Riveiro</a:t>
                      </a:r>
                      <a:endParaRPr lang="es-DO" sz="1300" b="0" i="0" u="none" strike="noStrike" noProof="0" dirty="0">
                        <a:solidFill>
                          <a:srgbClr val="000000"/>
                        </a:solidFill>
                        <a:effectLst/>
                        <a:latin typeface="Tw Cen MT" pitchFamily="34" charset="0"/>
                      </a:endParaRPr>
                    </a:p>
                  </a:txBody>
                  <a:tcPr marL="83300" marR="0" marT="0" marB="0" anchor="ctr"/>
                </a:tc>
              </a:tr>
              <a:tr h="294820">
                <a:tc vMerge="1">
                  <a:txBody>
                    <a:bodyPr/>
                    <a:lstStyle/>
                    <a:p>
                      <a:endParaRPr lang="en-US"/>
                    </a:p>
                  </a:txBody>
                  <a:tcPr/>
                </a:tc>
                <a:tc vMerge="1">
                  <a:txBody>
                    <a:bodyPr/>
                    <a:lstStyle/>
                    <a:p>
                      <a:endParaRPr lang="en-US"/>
                    </a:p>
                  </a:txBody>
                  <a:tcPr/>
                </a:tc>
                <a:tc>
                  <a:txBody>
                    <a:bodyPr/>
                    <a:lstStyle/>
                    <a:p>
                      <a:pPr algn="ctr" rtl="0" fontAlgn="ctr"/>
                      <a:r>
                        <a:rPr lang="es-ES" sz="1300" u="none" strike="noStrike" noProof="0" dirty="0" smtClean="0">
                          <a:effectLst/>
                          <a:latin typeface="Tw Cen MT" pitchFamily="34" charset="0"/>
                        </a:rPr>
                        <a:t>Mercado Laboral: Reforma laboral, Ley de Seguridad Social e Inmigración</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Jaime Aybar</a:t>
                      </a:r>
                      <a:endParaRPr lang="es-DO" sz="1300" b="0" i="0" u="none" strike="noStrike" noProof="0" dirty="0">
                        <a:solidFill>
                          <a:srgbClr val="000000"/>
                        </a:solidFill>
                        <a:effectLst/>
                        <a:latin typeface="Tw Cen MT" pitchFamily="34" charset="0"/>
                      </a:endParaRPr>
                    </a:p>
                  </a:txBody>
                  <a:tcPr marL="83300" marR="0" marT="0" marB="0" anchor="ctr"/>
                </a:tc>
              </a:tr>
              <a:tr h="294820">
                <a:tc vMerge="1">
                  <a:txBody>
                    <a:bodyPr/>
                    <a:lstStyle/>
                    <a:p>
                      <a:endParaRPr lang="en-US"/>
                    </a:p>
                  </a:txBody>
                  <a:tcPr/>
                </a:tc>
                <a:tc vMerge="1">
                  <a:txBody>
                    <a:bodyPr/>
                    <a:lstStyle/>
                    <a:p>
                      <a:endParaRPr lang="en-US"/>
                    </a:p>
                  </a:txBody>
                  <a:tcPr/>
                </a:tc>
                <a:tc>
                  <a:txBody>
                    <a:bodyPr/>
                    <a:lstStyle/>
                    <a:p>
                      <a:pPr algn="ctr" rtl="0" fontAlgn="ctr"/>
                      <a:r>
                        <a:rPr lang="es-ES" sz="1300" u="none" strike="noStrike" noProof="0" dirty="0" smtClean="0">
                          <a:effectLst/>
                          <a:latin typeface="Tw Cen MT" pitchFamily="34" charset="0"/>
                        </a:rPr>
                        <a:t>Formación para el trabajo y alineación con los objetivos  de desarrollo nacional </a:t>
                      </a:r>
                      <a:endParaRPr lang="es-DO" sz="1300" b="0" u="none" strike="noStrike" baseline="0" noProof="0" dirty="0" smtClean="0">
                        <a:effectLst/>
                        <a:latin typeface="Tw Cen MT" pitchFamily="34" charset="0"/>
                      </a:endParaRPr>
                    </a:p>
                  </a:txBody>
                  <a:tcPr marL="83300" marR="0" marT="0" marB="0" anchor="ctr"/>
                </a:tc>
                <a:tc>
                  <a:txBody>
                    <a:bodyPr/>
                    <a:lstStyle/>
                    <a:p>
                      <a:pPr algn="ctr" rtl="0" fontAlgn="ctr"/>
                      <a:r>
                        <a:rPr lang="es-DO" sz="1300" u="none" strike="noStrike" baseline="0" noProof="0" dirty="0" smtClean="0">
                          <a:effectLst/>
                          <a:latin typeface="Tw Cen MT" pitchFamily="34" charset="0"/>
                        </a:rPr>
                        <a:t>Elena Viyella de Paliza</a:t>
                      </a:r>
                      <a:endParaRPr lang="es-DO" sz="1300" b="0" u="none" strike="noStrike" baseline="0" noProof="0" dirty="0" smtClean="0">
                        <a:effectLst/>
                        <a:latin typeface="Tw Cen MT" pitchFamily="34" charset="0"/>
                      </a:endParaRPr>
                    </a:p>
                  </a:txBody>
                  <a:tcPr marL="83300" marR="0" marT="0" marB="0" anchor="ctr"/>
                </a:tc>
              </a:tr>
              <a:tr h="147410">
                <a:tc rowSpan="3">
                  <a:txBody>
                    <a:bodyPr/>
                    <a:lstStyle/>
                    <a:p>
                      <a:pPr algn="ctr" rtl="0" fontAlgn="ctr"/>
                      <a:r>
                        <a:rPr lang="es-DO" sz="1300" u="none" strike="noStrike" noProof="0" dirty="0">
                          <a:effectLst/>
                          <a:latin typeface="Tw Cen MT" pitchFamily="34" charset="0"/>
                        </a:rPr>
                        <a:t>Facilitar recursos financieros y fiscales para estimular el crecimiento y el desarrollo</a:t>
                      </a:r>
                      <a:endParaRPr lang="es-DO" sz="1300" b="0" i="0" u="none" strike="noStrike" noProof="0" dirty="0">
                        <a:solidFill>
                          <a:srgbClr val="000000"/>
                        </a:solidFill>
                        <a:effectLst/>
                        <a:latin typeface="Tw Cen MT" pitchFamily="34" charset="0"/>
                      </a:endParaRPr>
                    </a:p>
                  </a:txBody>
                  <a:tcPr marL="83300" marR="0" marT="0" marB="0" anchor="ctr">
                    <a:solidFill>
                      <a:schemeClr val="bg1"/>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Jochi Vicente</a:t>
                      </a:r>
                      <a:endParaRPr lang="es-DO" sz="1300" b="0" u="none" strike="noStrike" noProof="0" dirty="0" smtClean="0">
                        <a:effectLst/>
                        <a:latin typeface="Tw Cen MT" pitchFamily="34" charset="0"/>
                      </a:endParaRPr>
                    </a:p>
                  </a:txBody>
                  <a:tcPr marL="83300" marR="0" marT="0" marB="0" anchor="ctr">
                    <a:solidFill>
                      <a:schemeClr val="bg1"/>
                    </a:solidFill>
                  </a:tcPr>
                </a:tc>
                <a:tc>
                  <a:txBody>
                    <a:bodyPr/>
                    <a:lstStyle/>
                    <a:p>
                      <a:pPr algn="ctr" rtl="0" fontAlgn="ctr"/>
                      <a:r>
                        <a:rPr lang="es-DO" sz="1300" u="none" strike="noStrike" noProof="0" dirty="0" smtClean="0">
                          <a:effectLst/>
                          <a:latin typeface="Tw Cen MT" pitchFamily="34" charset="0"/>
                        </a:rPr>
                        <a:t>Tema fiscal: Situación y política</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c>
                  <a:txBody>
                    <a:bodyPr/>
                    <a:lstStyle/>
                    <a:p>
                      <a:pPr algn="ctr" rtl="0" fontAlgn="ctr"/>
                      <a:r>
                        <a:rPr lang="es-DO" sz="1300" u="none" strike="noStrike" noProof="0" dirty="0" smtClean="0">
                          <a:effectLst/>
                          <a:latin typeface="Tw Cen MT" pitchFamily="34" charset="0"/>
                        </a:rPr>
                        <a:t>Peter Prazmowski</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r>
              <a:tr h="294820">
                <a:tc vMerge="1">
                  <a:txBody>
                    <a:bodyPr/>
                    <a:lstStyle/>
                    <a:p>
                      <a:pPr algn="ctr" rtl="0" fontAlgn="ctr"/>
                      <a:endParaRPr lang="es-DO" sz="1200" b="0" i="0" u="none" strike="noStrike" noProof="0" dirty="0">
                        <a:solidFill>
                          <a:srgbClr val="000000"/>
                        </a:solidFill>
                        <a:effectLst/>
                        <a:latin typeface="Calibri"/>
                      </a:endParaRPr>
                    </a:p>
                  </a:txBody>
                  <a:tcPr marL="83300" marR="9256" marT="92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7FF"/>
                    </a:solidFill>
                  </a:tcPr>
                </a:tc>
                <a:tc vMerge="1">
                  <a:txBody>
                    <a:bodyPr/>
                    <a:lstStyle/>
                    <a:p>
                      <a:pPr algn="ctr" rtl="0" fontAlgn="ctr"/>
                      <a:endParaRPr lang="es-DO" sz="1200" b="0" i="0" u="none" strike="noStrike" noProof="0" dirty="0">
                        <a:solidFill>
                          <a:srgbClr val="000000"/>
                        </a:solidFill>
                        <a:effectLst/>
                        <a:latin typeface="Calibri"/>
                      </a:endParaRPr>
                    </a:p>
                  </a:txBody>
                  <a:tcPr marL="83300" marR="9256" marT="92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7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dirty="0" smtClean="0">
                          <a:latin typeface="Tw Cen MT" pitchFamily="34" charset="0"/>
                        </a:rPr>
                        <a:t>Sistema monetario y financiero</a:t>
                      </a:r>
                    </a:p>
                  </a:txBody>
                  <a:tcPr marL="83300" marR="0" marT="0" marB="0" anchor="c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dirty="0" smtClean="0">
                          <a:latin typeface="Tw Cen MT" pitchFamily="34" charset="0"/>
                        </a:rPr>
                        <a:t>Eduardo García Michel</a:t>
                      </a:r>
                    </a:p>
                  </a:txBody>
                  <a:tcPr marL="83300" marR="0" marT="0" marB="0" anchor="ctr">
                    <a:solidFill>
                      <a:schemeClr val="bg1"/>
                    </a:solidFill>
                  </a:tcPr>
                </a:tc>
              </a:tr>
              <a:tr h="294820">
                <a:tc vMerge="1">
                  <a:txBody>
                    <a:bodyPr/>
                    <a:lstStyle/>
                    <a:p>
                      <a:pPr algn="ctr" rtl="0" fontAlgn="ctr"/>
                      <a:endParaRPr lang="es-DO" sz="1200" b="0" i="0" u="none" strike="noStrike" noProof="0" dirty="0">
                        <a:solidFill>
                          <a:srgbClr val="000000"/>
                        </a:solidFill>
                        <a:effectLst/>
                        <a:latin typeface="Calibri"/>
                      </a:endParaRPr>
                    </a:p>
                  </a:txBody>
                  <a:tcPr marL="83300" marR="9256" marT="92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7FF"/>
                    </a:solidFill>
                  </a:tcPr>
                </a:tc>
                <a:tc vMerge="1">
                  <a:txBody>
                    <a:bodyPr/>
                    <a:lstStyle/>
                    <a:p>
                      <a:pPr algn="ctr" rtl="0" fontAlgn="ctr"/>
                      <a:endParaRPr lang="es-DO" sz="1200" b="0" i="0" u="none" strike="noStrike" noProof="0" dirty="0">
                        <a:solidFill>
                          <a:srgbClr val="000000"/>
                        </a:solidFill>
                        <a:effectLst/>
                        <a:latin typeface="Calibri"/>
                      </a:endParaRPr>
                    </a:p>
                  </a:txBody>
                  <a:tcPr marL="83300" marR="9256" marT="92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7FF"/>
                    </a:solidFill>
                  </a:tcPr>
                </a:tc>
                <a:tc>
                  <a:txBody>
                    <a:bodyPr/>
                    <a:lstStyle/>
                    <a:p>
                      <a:pPr algn="ctr"/>
                      <a:r>
                        <a:rPr lang="es-DO" sz="1300" dirty="0" smtClean="0">
                          <a:latin typeface="Tw Cen MT" pitchFamily="34" charset="0"/>
                        </a:rPr>
                        <a:t>Pensiones y mercado de capitales</a:t>
                      </a:r>
                    </a:p>
                  </a:txBody>
                  <a:tcPr marL="83300" marR="0" marT="0" marB="0" anchor="ctr">
                    <a:solidFill>
                      <a:schemeClr val="bg1"/>
                    </a:solidFill>
                  </a:tcPr>
                </a:tc>
                <a:tc>
                  <a:txBody>
                    <a:bodyPr/>
                    <a:lstStyle/>
                    <a:p>
                      <a:pPr algn="ctr"/>
                      <a:r>
                        <a:rPr lang="es-DO" sz="1300" dirty="0" smtClean="0">
                          <a:latin typeface="Tw Cen MT" pitchFamily="34" charset="0"/>
                        </a:rPr>
                        <a:t>Kirsys Jáquez</a:t>
                      </a:r>
                    </a:p>
                  </a:txBody>
                  <a:tcPr marL="83300" marR="0" marT="0" marB="0" anchor="ctr">
                    <a:solidFill>
                      <a:schemeClr val="bg1"/>
                    </a:solidFill>
                  </a:tcPr>
                </a:tc>
              </a:tr>
              <a:tr h="442231">
                <a:tc rowSpan="3">
                  <a:txBody>
                    <a:bodyPr/>
                    <a:lstStyle/>
                    <a:p>
                      <a:pPr algn="ctr" rtl="0" fontAlgn="ctr"/>
                      <a:r>
                        <a:rPr lang="es-DO" sz="1300" u="none" strike="noStrike" noProof="0" dirty="0">
                          <a:effectLst/>
                          <a:latin typeface="Tw Cen MT" pitchFamily="34" charset="0"/>
                        </a:rPr>
                        <a:t>Maximizar el potencial de los recursos naturales y energéticos </a:t>
                      </a:r>
                      <a:r>
                        <a:rPr lang="es-DO" sz="1300" u="none" strike="noStrike" noProof="0" dirty="0" smtClean="0">
                          <a:effectLst/>
                          <a:latin typeface="Tw Cen MT" pitchFamily="34" charset="0"/>
                        </a:rPr>
                        <a:t>del</a:t>
                      </a:r>
                      <a:r>
                        <a:rPr lang="es-DO" sz="1300" u="none" strike="noStrike" baseline="0" noProof="0" dirty="0" smtClean="0">
                          <a:effectLst/>
                          <a:latin typeface="Tw Cen MT" pitchFamily="34" charset="0"/>
                        </a:rPr>
                        <a:t> país</a:t>
                      </a:r>
                      <a:endParaRPr lang="es-DO" sz="1300" b="0" i="0" u="none" strike="noStrike" noProof="0" dirty="0">
                        <a:solidFill>
                          <a:srgbClr val="000000"/>
                        </a:solidFill>
                        <a:effectLst/>
                        <a:latin typeface="Tw Cen MT" pitchFamily="34" charset="0"/>
                      </a:endParaRPr>
                    </a:p>
                  </a:txBody>
                  <a:tcPr marL="9256" marR="0" marT="0" marB="0" anchor="ct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Roberto Herrera</a:t>
                      </a:r>
                    </a:p>
                    <a:p>
                      <a:pPr algn="ctr" rtl="0" fontAlgn="ctr"/>
                      <a:endParaRPr lang="es-DO" sz="1300" b="0" i="0" u="none" strike="noStrike" noProof="0" dirty="0">
                        <a:solidFill>
                          <a:srgbClr val="000000"/>
                        </a:solidFill>
                        <a:effectLst/>
                        <a:latin typeface="Tw Cen MT" pitchFamily="34" charset="0"/>
                      </a:endParaRPr>
                    </a:p>
                  </a:txBody>
                  <a:tcPr marL="9256" marR="0" marT="0" marB="0" anchor="ctr"/>
                </a:tc>
                <a:tc>
                  <a:txBody>
                    <a:bodyPr/>
                    <a:lstStyle/>
                    <a:p>
                      <a:pPr algn="ctr" rtl="0" fontAlgn="ctr"/>
                      <a:r>
                        <a:rPr lang="es-ES" sz="1300" u="none" strike="noStrike" noProof="0" dirty="0" smtClean="0">
                          <a:effectLst/>
                          <a:latin typeface="Tw Cen MT" pitchFamily="34" charset="0"/>
                        </a:rPr>
                        <a:t>Ordenamiento Territorial:  Recursos naturales y sectores productivos (Política Minera, Jurisdicción inmobiliaria,  Ley de agua, Ley de costas, Sector agropecuario y sector turismo)</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Yudith Castillo</a:t>
                      </a:r>
                      <a:endParaRPr lang="es-DO" sz="1300" b="0" i="0" u="none" strike="noStrike" noProof="0" dirty="0">
                        <a:solidFill>
                          <a:srgbClr val="000000"/>
                        </a:solidFill>
                        <a:effectLst/>
                        <a:latin typeface="Tw Cen MT" pitchFamily="34" charset="0"/>
                      </a:endParaRPr>
                    </a:p>
                  </a:txBody>
                  <a:tcPr marL="83300" marR="0" marT="0" marB="0" anchor="ctr"/>
                </a:tc>
              </a:tr>
              <a:tr h="147410">
                <a:tc vMerge="1">
                  <a:txBody>
                    <a:bodyPr/>
                    <a:lstStyle/>
                    <a:p>
                      <a:endParaRPr lang="en-US"/>
                    </a:p>
                  </a:txBody>
                  <a:tcPr/>
                </a:tc>
                <a:tc vMerge="1">
                  <a:txBody>
                    <a:bodyPr/>
                    <a:lstStyle/>
                    <a:p>
                      <a:endParaRPr lang="en-US"/>
                    </a:p>
                  </a:txBody>
                  <a:tcPr/>
                </a:tc>
                <a:tc>
                  <a:txBody>
                    <a:bodyPr/>
                    <a:lstStyle/>
                    <a:p>
                      <a:pPr algn="ctr" rtl="0" fontAlgn="ctr"/>
                      <a:r>
                        <a:rPr lang="es-ES" sz="1300" u="none" strike="noStrike" noProof="0" dirty="0" smtClean="0">
                          <a:effectLst/>
                          <a:latin typeface="Tw Cen MT" pitchFamily="34" charset="0"/>
                        </a:rPr>
                        <a:t>Energía: Más allá del pacto eléctrico</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Milton Morrison</a:t>
                      </a:r>
                      <a:endParaRPr lang="es-DO" sz="1300" b="0" i="0" u="none" strike="noStrike" noProof="0" dirty="0">
                        <a:solidFill>
                          <a:srgbClr val="000000"/>
                        </a:solidFill>
                        <a:effectLst/>
                        <a:latin typeface="Tw Cen MT" pitchFamily="34" charset="0"/>
                      </a:endParaRPr>
                    </a:p>
                  </a:txBody>
                  <a:tcPr marL="83300" marR="0" marT="0" marB="0" anchor="ctr"/>
                </a:tc>
              </a:tr>
              <a:tr h="147410">
                <a:tc vMerge="1">
                  <a:txBody>
                    <a:bodyPr/>
                    <a:lstStyle/>
                    <a:p>
                      <a:endParaRPr lang="en-US"/>
                    </a:p>
                  </a:txBody>
                  <a:tcPr/>
                </a:tc>
                <a:tc vMerge="1">
                  <a:txBody>
                    <a:bodyPr/>
                    <a:lstStyle/>
                    <a:p>
                      <a:endParaRPr lang="en-US"/>
                    </a:p>
                  </a:txBody>
                  <a:tcPr/>
                </a:tc>
                <a:tc>
                  <a:txBody>
                    <a:bodyPr/>
                    <a:lstStyle/>
                    <a:p>
                      <a:pPr algn="ctr" rtl="0" fontAlgn="ctr"/>
                      <a:r>
                        <a:rPr lang="es-DO" sz="1300" u="none" strike="noStrike" noProof="0" dirty="0" smtClean="0">
                          <a:effectLst/>
                          <a:latin typeface="Tw Cen MT" pitchFamily="34" charset="0"/>
                        </a:rPr>
                        <a:t>Medioambiente y Sostenibilidad</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Rafael E. Izquierdo</a:t>
                      </a:r>
                      <a:endParaRPr lang="es-DO" sz="1300" b="0" i="0" u="none" strike="noStrike" noProof="0" dirty="0">
                        <a:solidFill>
                          <a:srgbClr val="000000"/>
                        </a:solidFill>
                        <a:effectLst/>
                        <a:latin typeface="Tw Cen MT" pitchFamily="34" charset="0"/>
                      </a:endParaRPr>
                    </a:p>
                  </a:txBody>
                  <a:tcPr marL="83300" marR="0" marT="0" marB="0" anchor="ctr"/>
                </a:tc>
              </a:tr>
              <a:tr h="294820">
                <a:tc rowSpan="3">
                  <a:txBody>
                    <a:bodyPr/>
                    <a:lstStyle/>
                    <a:p>
                      <a:pPr algn="ctr" rtl="0" fontAlgn="ctr"/>
                      <a:r>
                        <a:rPr lang="es-DO" sz="1300" u="none" strike="noStrike" noProof="0" dirty="0">
                          <a:effectLst/>
                          <a:latin typeface="Tw Cen MT" pitchFamily="34" charset="0"/>
                        </a:rPr>
                        <a:t>Mejorar la infraestructura, </a:t>
                      </a:r>
                      <a:r>
                        <a:rPr lang="es-DO" sz="1300" u="none" strike="noStrike" noProof="0" dirty="0" smtClean="0">
                          <a:effectLst/>
                          <a:latin typeface="Tw Cen MT" pitchFamily="34" charset="0"/>
                        </a:rPr>
                        <a:t>fortalecer  </a:t>
                      </a:r>
                      <a:r>
                        <a:rPr lang="es-DO" sz="1300" u="none" strike="noStrike" noProof="0" dirty="0">
                          <a:effectLst/>
                          <a:latin typeface="Tw Cen MT" pitchFamily="34" charset="0"/>
                        </a:rPr>
                        <a:t>el comercio y la promoción del país en el exterior</a:t>
                      </a:r>
                      <a:endParaRPr lang="es-DO" sz="1300" b="0" i="0" u="none" strike="noStrike" noProof="0" dirty="0">
                        <a:solidFill>
                          <a:srgbClr val="000000"/>
                        </a:solidFill>
                        <a:effectLst/>
                        <a:latin typeface="Tw Cen MT" pitchFamily="34" charset="0"/>
                      </a:endParaRPr>
                    </a:p>
                  </a:txBody>
                  <a:tcPr marL="9256" marR="0" marT="0" marB="0" anchor="ctr">
                    <a:solidFill>
                      <a:schemeClr val="bg1"/>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Circe Almánzar</a:t>
                      </a:r>
                      <a:endParaRPr lang="es-DO" sz="1300" b="0" u="none" strike="noStrike" noProof="0" dirty="0" smtClean="0">
                        <a:effectLst/>
                        <a:latin typeface="Tw Cen MT" pitchFamily="34" charset="0"/>
                      </a:endParaRPr>
                    </a:p>
                  </a:txBody>
                  <a:tcPr marL="9256" marR="0" marT="0" marB="0" anchor="ctr">
                    <a:solidFill>
                      <a:schemeClr val="bg1"/>
                    </a:solidFill>
                  </a:tcPr>
                </a:tc>
                <a:tc>
                  <a:txBody>
                    <a:bodyPr/>
                    <a:lstStyle/>
                    <a:p>
                      <a:pPr algn="ctr" rtl="0" fontAlgn="ctr"/>
                      <a:r>
                        <a:rPr lang="es-DO" sz="1300" u="none" strike="noStrike" noProof="0" dirty="0" smtClean="0">
                          <a:effectLst/>
                          <a:latin typeface="Tw Cen MT" pitchFamily="34" charset="0"/>
                        </a:rPr>
                        <a:t>Políticas activas de desarrollo productivo e infraestructura (industrias, zona franca, turismo, vivienda, </a:t>
                      </a:r>
                      <a:r>
                        <a:rPr lang="es-DO" sz="1300" u="none" strike="noStrike" noProof="0" dirty="0" err="1" smtClean="0">
                          <a:effectLst/>
                          <a:latin typeface="Tw Cen MT" pitchFamily="34" charset="0"/>
                        </a:rPr>
                        <a:t>etc</a:t>
                      </a:r>
                      <a:r>
                        <a:rPr lang="es-DO" sz="1300" u="none" strike="noStrike" noProof="0" dirty="0" smtClean="0">
                          <a:effectLst/>
                          <a:latin typeface="Tw Cen MT" pitchFamily="34" charset="0"/>
                        </a:rPr>
                        <a:t>)</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c>
                  <a:txBody>
                    <a:bodyPr/>
                    <a:lstStyle/>
                    <a:p>
                      <a:pPr algn="ctr" rtl="0" fontAlgn="ctr"/>
                      <a:r>
                        <a:rPr lang="es-DO" sz="1300" u="none" strike="noStrike" noProof="0" dirty="0" smtClean="0">
                          <a:effectLst/>
                          <a:latin typeface="Tw Cen MT" pitchFamily="34" charset="0"/>
                        </a:rPr>
                        <a:t>Roberto Despradel</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r>
              <a:tr h="442231">
                <a:tc vMerge="1">
                  <a:txBody>
                    <a:bodyPr/>
                    <a:lstStyle/>
                    <a:p>
                      <a:endParaRPr lang="en-US"/>
                    </a:p>
                  </a:txBody>
                  <a:tcPr/>
                </a:tc>
                <a:tc v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300" u="none" strike="noStrike" noProof="0" dirty="0" smtClean="0">
                          <a:effectLst/>
                          <a:latin typeface="Tw Cen MT" pitchFamily="34" charset="0"/>
                        </a:rPr>
                        <a:t>Hacer de la República Dominicana un </a:t>
                      </a:r>
                      <a:r>
                        <a:rPr lang="es-ES" sz="1300" u="none" strike="noStrike" noProof="0" dirty="0" err="1" smtClean="0">
                          <a:effectLst/>
                          <a:latin typeface="Tw Cen MT" pitchFamily="34" charset="0"/>
                        </a:rPr>
                        <a:t>hub</a:t>
                      </a:r>
                      <a:r>
                        <a:rPr lang="es-ES" sz="1300" u="none" strike="noStrike" noProof="0" dirty="0" smtClean="0">
                          <a:effectLst/>
                          <a:latin typeface="Tw Cen MT" pitchFamily="34" charset="0"/>
                        </a:rPr>
                        <a:t> en transporte, conectividad logística y atracción ferial (Transporte de carga y de pasajeros competitivo y confiable)</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José Manuel Torres</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r>
              <a:tr h="294820">
                <a:tc vMerge="1">
                  <a:txBody>
                    <a:bodyPr/>
                    <a:lstStyle/>
                    <a:p>
                      <a:endParaRPr lang="en-US"/>
                    </a:p>
                  </a:txBody>
                  <a:tcPr/>
                </a:tc>
                <a:tc vMerge="1">
                  <a:txBody>
                    <a:bodyPr/>
                    <a:lstStyle/>
                    <a:p>
                      <a:endParaRPr lang="en-US"/>
                    </a:p>
                  </a:txBody>
                  <a:tcPr/>
                </a:tc>
                <a:tc>
                  <a:txBody>
                    <a:bodyPr/>
                    <a:lstStyle/>
                    <a:p>
                      <a:pPr algn="ctr" rtl="0" fontAlgn="ctr"/>
                      <a:r>
                        <a:rPr lang="es-ES" sz="1300" u="none" strike="noStrike" noProof="0" dirty="0" smtClean="0">
                          <a:effectLst/>
                          <a:latin typeface="Tw Cen MT" pitchFamily="34" charset="0"/>
                        </a:rPr>
                        <a:t>Marca País: Promoción y apoyo logístico en el exterior y diplomacia comercial y la creación de una disciplina de exportación</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c>
                  <a:txBody>
                    <a:bodyPr/>
                    <a:lstStyle/>
                    <a:p>
                      <a:pPr algn="ctr" rtl="0" fontAlgn="ctr"/>
                      <a:r>
                        <a:rPr lang="es-DO" sz="1300" u="none" strike="noStrike" noProof="0" dirty="0" smtClean="0">
                          <a:effectLst/>
                          <a:latin typeface="Tw Cen MT" pitchFamily="34" charset="0"/>
                        </a:rPr>
                        <a:t>Mario Pujols</a:t>
                      </a:r>
                      <a:endParaRPr lang="es-DO" sz="1300" b="0" i="0" u="none" strike="noStrike" noProof="0" dirty="0">
                        <a:solidFill>
                          <a:schemeClr val="tx1"/>
                        </a:solidFill>
                        <a:effectLst/>
                        <a:latin typeface="Tw Cen MT" pitchFamily="34" charset="0"/>
                      </a:endParaRPr>
                    </a:p>
                  </a:txBody>
                  <a:tcPr marL="83300" marR="0" marT="0" marB="0" anchor="ctr">
                    <a:solidFill>
                      <a:schemeClr val="bg1"/>
                    </a:solidFill>
                  </a:tcPr>
                </a:tc>
              </a:tr>
              <a:tr h="294820">
                <a:tc rowSpan="3">
                  <a:txBody>
                    <a:bodyPr/>
                    <a:lstStyle/>
                    <a:p>
                      <a:pPr algn="ctr" rtl="0" fontAlgn="ctr"/>
                      <a:r>
                        <a:rPr lang="es-DO" sz="1300" u="none" strike="noStrike" noProof="0" dirty="0">
                          <a:effectLst/>
                          <a:latin typeface="Tw Cen MT" pitchFamily="34" charset="0"/>
                        </a:rPr>
                        <a:t>Promover una institucionalidad sólida y transparente y garantizar la seguridad ciudadana</a:t>
                      </a:r>
                      <a:endParaRPr lang="es-DO" sz="1300" b="0" i="0" u="none" strike="noStrike" noProof="0" dirty="0">
                        <a:solidFill>
                          <a:srgbClr val="000000"/>
                        </a:solidFill>
                        <a:effectLst/>
                        <a:latin typeface="Tw Cen MT" pitchFamily="34" charset="0"/>
                      </a:endParaRPr>
                    </a:p>
                  </a:txBody>
                  <a:tcPr marL="9256" marR="0" marT="0" marB="0" anchor="ct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DO" sz="1300" u="none" strike="noStrike" noProof="0" dirty="0" smtClean="0">
                          <a:effectLst/>
                          <a:latin typeface="Tw Cen MT" pitchFamily="34" charset="0"/>
                        </a:rPr>
                        <a:t>Servio Tulio Castaños</a:t>
                      </a:r>
                      <a:endParaRPr lang="es-DO" sz="1300" b="0" u="none" strike="noStrike" noProof="0" dirty="0" smtClean="0">
                        <a:effectLst/>
                        <a:latin typeface="Tw Cen MT" pitchFamily="34" charset="0"/>
                      </a:endParaRPr>
                    </a:p>
                  </a:txBody>
                  <a:tcPr marL="9256" marR="0" marT="0" marB="0" anchor="ctr"/>
                </a:tc>
                <a:tc>
                  <a:txBody>
                    <a:bodyPr/>
                    <a:lstStyle/>
                    <a:p>
                      <a:pPr algn="ctr" rtl="0" fontAlgn="ctr"/>
                      <a:r>
                        <a:rPr lang="es-ES" sz="1300" u="none" strike="noStrike" noProof="0" dirty="0" smtClean="0">
                          <a:effectLst/>
                          <a:latin typeface="Tw Cen MT" pitchFamily="34" charset="0"/>
                        </a:rPr>
                        <a:t>Modelo Político y órganos de controles (Sistema de consecuencias, Jurisdicción constitucional y contenciosa administrativa)</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Cristóbal Rodríguez</a:t>
                      </a:r>
                      <a:endParaRPr lang="es-DO" sz="1300" b="0" i="0" u="none" strike="noStrike" noProof="0" dirty="0">
                        <a:solidFill>
                          <a:srgbClr val="000000"/>
                        </a:solidFill>
                        <a:effectLst/>
                        <a:latin typeface="Tw Cen MT" pitchFamily="34" charset="0"/>
                      </a:endParaRPr>
                    </a:p>
                  </a:txBody>
                  <a:tcPr marL="83300" marR="0" marT="0" marB="0" anchor="ctr"/>
                </a:tc>
              </a:tr>
              <a:tr h="147410">
                <a:tc vMerge="1">
                  <a:txBody>
                    <a:bodyPr/>
                    <a:lstStyle/>
                    <a:p>
                      <a:endParaRPr lang="en-US"/>
                    </a:p>
                  </a:txBody>
                  <a:tcPr/>
                </a:tc>
                <a:tc vMerge="1">
                  <a:txBody>
                    <a:bodyPr/>
                    <a:lstStyle/>
                    <a:p>
                      <a:endParaRPr lang="en-US"/>
                    </a:p>
                  </a:txBody>
                  <a:tcPr/>
                </a:tc>
                <a:tc>
                  <a:txBody>
                    <a:bodyPr/>
                    <a:lstStyle/>
                    <a:p>
                      <a:pPr algn="ctr" rtl="0" fontAlgn="ctr"/>
                      <a:r>
                        <a:rPr lang="es-ES" sz="1300" u="none" strike="noStrike" noProof="0" dirty="0" smtClean="0">
                          <a:effectLst/>
                          <a:latin typeface="Tw Cen MT" pitchFamily="34" charset="0"/>
                        </a:rPr>
                        <a:t>Municipalidad (Permisología y transparencia regulatoria)</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Jorge Montalvo</a:t>
                      </a:r>
                      <a:endParaRPr lang="es-DO" sz="1300" b="0" i="0" u="none" strike="noStrike" noProof="0" dirty="0">
                        <a:solidFill>
                          <a:srgbClr val="000000"/>
                        </a:solidFill>
                        <a:effectLst/>
                        <a:latin typeface="Tw Cen MT" pitchFamily="34" charset="0"/>
                      </a:endParaRPr>
                    </a:p>
                  </a:txBody>
                  <a:tcPr marL="83300" marR="0" marT="0" marB="0" anchor="ctr"/>
                </a:tc>
              </a:tr>
              <a:tr h="147410">
                <a:tc vMerge="1">
                  <a:txBody>
                    <a:bodyPr/>
                    <a:lstStyle/>
                    <a:p>
                      <a:endParaRPr lang="en-US"/>
                    </a:p>
                  </a:txBody>
                  <a:tcPr/>
                </a:tc>
                <a:tc vMerge="1">
                  <a:txBody>
                    <a:bodyPr/>
                    <a:lstStyle/>
                    <a:p>
                      <a:endParaRPr lang="en-US"/>
                    </a:p>
                  </a:txBody>
                  <a:tcPr/>
                </a:tc>
                <a:tc>
                  <a:txBody>
                    <a:bodyPr/>
                    <a:lstStyle/>
                    <a:p>
                      <a:pPr algn="ctr" rtl="0" fontAlgn="ctr"/>
                      <a:r>
                        <a:rPr lang="es-DO" sz="1300" u="none" strike="noStrike" noProof="0" dirty="0" smtClean="0">
                          <a:effectLst/>
                          <a:latin typeface="Tw Cen MT" pitchFamily="34" charset="0"/>
                        </a:rPr>
                        <a:t>Reforma Policial</a:t>
                      </a:r>
                      <a:endParaRPr lang="es-DO" sz="1300" b="0" i="0" u="none" strike="noStrike" noProof="0" dirty="0">
                        <a:solidFill>
                          <a:srgbClr val="000000"/>
                        </a:solidFill>
                        <a:effectLst/>
                        <a:latin typeface="Tw Cen MT" pitchFamily="34" charset="0"/>
                      </a:endParaRPr>
                    </a:p>
                  </a:txBody>
                  <a:tcPr marL="83300" marR="0" marT="0" marB="0" anchor="ctr"/>
                </a:tc>
                <a:tc>
                  <a:txBody>
                    <a:bodyPr/>
                    <a:lstStyle/>
                    <a:p>
                      <a:pPr algn="ctr" rtl="0" fontAlgn="ctr"/>
                      <a:r>
                        <a:rPr lang="es-DO" sz="1300" u="none" strike="noStrike" noProof="0" dirty="0" smtClean="0">
                          <a:effectLst/>
                          <a:latin typeface="Tw Cen MT" pitchFamily="34" charset="0"/>
                        </a:rPr>
                        <a:t>Eric Raful</a:t>
                      </a:r>
                      <a:endParaRPr lang="es-DO" sz="1300" b="0" i="0" u="none" strike="noStrike" noProof="0" dirty="0">
                        <a:solidFill>
                          <a:srgbClr val="000000"/>
                        </a:solidFill>
                        <a:effectLst/>
                        <a:latin typeface="Tw Cen MT" pitchFamily="34" charset="0"/>
                      </a:endParaRPr>
                    </a:p>
                  </a:txBody>
                  <a:tcPr marL="83300" marR="0" marT="0" marB="0" anchor="ctr"/>
                </a:tc>
              </a:tr>
            </a:tbl>
          </a:graphicData>
        </a:graphic>
      </p:graphicFrame>
      <p:sp>
        <p:nvSpPr>
          <p:cNvPr id="8"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9"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10" name="3 CuadroTexto"/>
          <p:cNvSpPr txBox="1">
            <a:spLocks noChangeArrowheads="1"/>
          </p:cNvSpPr>
          <p:nvPr/>
        </p:nvSpPr>
        <p:spPr bwMode="auto">
          <a:xfrm>
            <a:off x="76200" y="152400"/>
            <a:ext cx="6949916"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Líderes y Mesas por Eje Temático</a:t>
            </a:r>
            <a:endParaRPr lang="en-US" altLang="en-US" sz="4000" dirty="0">
              <a:solidFill>
                <a:prstClr val="white"/>
              </a:solidFill>
              <a:latin typeface="Tw Cen MT" pitchFamily="34" charset="0"/>
            </a:endParaRPr>
          </a:p>
        </p:txBody>
      </p:sp>
      <p:pic>
        <p:nvPicPr>
          <p:cNvPr id="15" name="0 Imagen"/>
          <p:cNvPicPr/>
          <p:nvPr/>
        </p:nvPicPr>
        <p:blipFill>
          <a:blip r:embed="rId2"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43724772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7304513" y="1538748"/>
            <a:ext cx="1670735" cy="685800"/>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2400" b="1" dirty="0" smtClean="0">
                <a:solidFill>
                  <a:schemeClr val="tx1"/>
                </a:solidFill>
                <a:latin typeface="Tw Cen MT" pitchFamily="34" charset="0"/>
              </a:rPr>
              <a:t>Jun </a:t>
            </a:r>
            <a:r>
              <a:rPr lang="en-US" sz="2400" b="1" dirty="0">
                <a:solidFill>
                  <a:schemeClr val="tx1"/>
                </a:solidFill>
                <a:latin typeface="Tw Cen MT" pitchFamily="34" charset="0"/>
              </a:rPr>
              <a:t>- </a:t>
            </a:r>
            <a:r>
              <a:rPr lang="en-US" sz="2400" b="1" dirty="0" smtClean="0">
                <a:solidFill>
                  <a:schemeClr val="tx1"/>
                </a:solidFill>
                <a:latin typeface="Tw Cen MT" pitchFamily="34" charset="0"/>
              </a:rPr>
              <a:t>Jul</a:t>
            </a:r>
            <a:endParaRPr lang="en-US" sz="2400" b="1" dirty="0">
              <a:solidFill>
                <a:schemeClr val="tx1"/>
              </a:solidFill>
              <a:latin typeface="Tw Cen MT" pitchFamily="34" charset="0"/>
            </a:endParaRPr>
          </a:p>
        </p:txBody>
      </p:sp>
      <p:sp>
        <p:nvSpPr>
          <p:cNvPr id="11" name="10 Rectángulo redondeado"/>
          <p:cNvSpPr/>
          <p:nvPr/>
        </p:nvSpPr>
        <p:spPr>
          <a:xfrm>
            <a:off x="7304513" y="2946412"/>
            <a:ext cx="1670735" cy="685800"/>
          </a:xfrm>
          <a:prstGeom prst="roundRect">
            <a:avLst/>
          </a:prstGeom>
          <a:ln/>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2400" b="1" dirty="0" smtClean="0">
                <a:solidFill>
                  <a:schemeClr val="tx1"/>
                </a:solidFill>
                <a:latin typeface="Tw Cen MT" pitchFamily="34" charset="0"/>
              </a:rPr>
              <a:t>Jul </a:t>
            </a:r>
            <a:r>
              <a:rPr lang="en-US" sz="2400" b="1" dirty="0">
                <a:solidFill>
                  <a:schemeClr val="tx1"/>
                </a:solidFill>
                <a:latin typeface="Tw Cen MT" pitchFamily="34" charset="0"/>
              </a:rPr>
              <a:t>- </a:t>
            </a:r>
            <a:r>
              <a:rPr lang="en-US" sz="2400" b="1" dirty="0" smtClean="0">
                <a:solidFill>
                  <a:schemeClr val="tx1"/>
                </a:solidFill>
                <a:latin typeface="Tw Cen MT" pitchFamily="34" charset="0"/>
              </a:rPr>
              <a:t>Ago</a:t>
            </a:r>
            <a:endParaRPr lang="en-US" sz="2400" b="1" dirty="0">
              <a:solidFill>
                <a:schemeClr val="tx1"/>
              </a:solidFill>
              <a:latin typeface="Tw Cen MT" pitchFamily="34" charset="0"/>
            </a:endParaRPr>
          </a:p>
        </p:txBody>
      </p:sp>
      <p:sp>
        <p:nvSpPr>
          <p:cNvPr id="12" name="11 Rectángulo redondeado"/>
          <p:cNvSpPr/>
          <p:nvPr/>
        </p:nvSpPr>
        <p:spPr>
          <a:xfrm>
            <a:off x="7304513" y="4358148"/>
            <a:ext cx="1670735" cy="685800"/>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2400" b="1" dirty="0" smtClean="0">
                <a:solidFill>
                  <a:schemeClr val="tx1"/>
                </a:solidFill>
                <a:latin typeface="Tw Cen MT" pitchFamily="34" charset="0"/>
              </a:rPr>
              <a:t>Ago </a:t>
            </a:r>
            <a:r>
              <a:rPr lang="en-US" sz="2400" b="1" dirty="0">
                <a:solidFill>
                  <a:schemeClr val="tx1"/>
                </a:solidFill>
                <a:latin typeface="Tw Cen MT" pitchFamily="34" charset="0"/>
              </a:rPr>
              <a:t>- </a:t>
            </a:r>
            <a:r>
              <a:rPr lang="en-US" sz="2400" b="1" dirty="0" smtClean="0">
                <a:solidFill>
                  <a:schemeClr val="tx1"/>
                </a:solidFill>
                <a:latin typeface="Tw Cen MT" pitchFamily="34" charset="0"/>
              </a:rPr>
              <a:t>Sept</a:t>
            </a:r>
            <a:endParaRPr lang="en-US" sz="2400" b="1" dirty="0">
              <a:solidFill>
                <a:schemeClr val="tx1"/>
              </a:solidFill>
              <a:latin typeface="Tw Cen MT" pitchFamily="34" charset="0"/>
            </a:endParaRPr>
          </a:p>
        </p:txBody>
      </p:sp>
      <p:sp>
        <p:nvSpPr>
          <p:cNvPr id="13" name="12 Rectángulo redondeado"/>
          <p:cNvSpPr/>
          <p:nvPr/>
        </p:nvSpPr>
        <p:spPr>
          <a:xfrm>
            <a:off x="7304513" y="5791200"/>
            <a:ext cx="1670735" cy="685800"/>
          </a:xfrm>
          <a:prstGeom prst="roundRect">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sz="2400" b="1" dirty="0" smtClean="0">
                <a:solidFill>
                  <a:schemeClr val="tx1"/>
                </a:solidFill>
                <a:latin typeface="Tw Cen MT" pitchFamily="34" charset="0"/>
              </a:rPr>
              <a:t>20-21 Oct </a:t>
            </a:r>
            <a:endParaRPr lang="en-US" sz="2400" b="1" dirty="0">
              <a:solidFill>
                <a:schemeClr val="tx1"/>
              </a:solidFill>
              <a:latin typeface="Tw Cen MT"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7159095"/>
              </p:ext>
            </p:extLst>
          </p:nvPr>
        </p:nvGraphicFramePr>
        <p:xfrm>
          <a:off x="-386665" y="1223090"/>
          <a:ext cx="8006665" cy="5556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1"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22" name="3 CuadroTexto"/>
          <p:cNvSpPr txBox="1">
            <a:spLocks noChangeArrowheads="1"/>
          </p:cNvSpPr>
          <p:nvPr/>
        </p:nvSpPr>
        <p:spPr bwMode="auto">
          <a:xfrm>
            <a:off x="76200" y="152400"/>
            <a:ext cx="5229252"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Metodología de Trabajo</a:t>
            </a:r>
            <a:endParaRPr lang="en-US" altLang="en-US" sz="4000" dirty="0">
              <a:solidFill>
                <a:prstClr val="white"/>
              </a:solidFill>
              <a:latin typeface="Tw Cen MT" pitchFamily="34" charset="0"/>
            </a:endParaRPr>
          </a:p>
        </p:txBody>
      </p:sp>
      <p:pic>
        <p:nvPicPr>
          <p:cNvPr id="23" name="0 Imagen"/>
          <p:cNvPicPr/>
          <p:nvPr/>
        </p:nvPicPr>
        <p:blipFill>
          <a:blip r:embed="rId7"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297760501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209801" y="5793400"/>
            <a:ext cx="0" cy="822960"/>
          </a:xfrm>
          <a:prstGeom prst="line">
            <a:avLst/>
          </a:prstGeom>
        </p:spPr>
        <p:style>
          <a:lnRef idx="1">
            <a:schemeClr val="accent3"/>
          </a:lnRef>
          <a:fillRef idx="0">
            <a:schemeClr val="accent3"/>
          </a:fillRef>
          <a:effectRef idx="0">
            <a:schemeClr val="accent3"/>
          </a:effectRef>
          <a:fontRef idx="minor">
            <a:schemeClr val="tx1"/>
          </a:fontRef>
        </p:style>
      </p:cxn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278" t="16109" r="30735" b="5281"/>
          <a:stretch/>
        </p:blipFill>
        <p:spPr bwMode="auto">
          <a:xfrm>
            <a:off x="5226498" y="1371714"/>
            <a:ext cx="1701868" cy="1881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C:\Users\Grace\AppData\Local\Microsoft\Windows\Temporary Internet Files\Content.IE5\W3MS03EL\icon_43498-300x3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765648"/>
            <a:ext cx="1177952" cy="11779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76" t="23168" r="67046" b="8297"/>
          <a:stretch/>
        </p:blipFill>
        <p:spPr bwMode="auto">
          <a:xfrm>
            <a:off x="5230504" y="3948752"/>
            <a:ext cx="1711510" cy="211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96" t="23599" r="8196" b="10438"/>
          <a:stretch/>
        </p:blipFill>
        <p:spPr bwMode="auto">
          <a:xfrm>
            <a:off x="5446786" y="5243406"/>
            <a:ext cx="3544814" cy="1462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descr="http://www.icbm.cl/wp-content/uploads/2014/07/icono-inscripcion-400x250.jpg"/>
          <p:cNvPicPr>
            <a:picLocks noChangeAspect="1" noChangeArrowheads="1"/>
          </p:cNvPicPr>
          <p:nvPr/>
        </p:nvPicPr>
        <p:blipFill rotWithShape="1">
          <a:blip r:embed="rId7" cstate="print">
            <a:clrChange>
              <a:clrFrom>
                <a:srgbClr val="F3F3F3"/>
              </a:clrFrom>
              <a:clrTo>
                <a:srgbClr val="F3F3F3">
                  <a:alpha val="0"/>
                </a:srgbClr>
              </a:clrTo>
            </a:clrChange>
            <a:extLst>
              <a:ext uri="{28A0092B-C50C-407E-A947-70E740481C1C}">
                <a14:useLocalDpi xmlns:a14="http://schemas.microsoft.com/office/drawing/2010/main" val="0"/>
              </a:ext>
            </a:extLst>
          </a:blip>
          <a:srcRect l="12500" r="5957"/>
          <a:stretch/>
        </p:blipFill>
        <p:spPr bwMode="auto">
          <a:xfrm>
            <a:off x="647130" y="1329181"/>
            <a:ext cx="1333892" cy="102237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723330" y="3200400"/>
            <a:ext cx="1261082" cy="1074003"/>
            <a:chOff x="1032574" y="-142370"/>
            <a:chExt cx="1261082" cy="1074003"/>
          </a:xfrm>
        </p:grpSpPr>
        <p:pic>
          <p:nvPicPr>
            <p:cNvPr id="1030" name="Picture 6" descr="C:\Users\Grace\AppData\Local\Microsoft\Windows\Temporary Internet Files\Content.IE5\FZ7P9RRW\Calendar-Planning-photo[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2574" y="-142370"/>
              <a:ext cx="1209542" cy="907157"/>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1042" name="Picture 18" descr="http://www.radio970am.com.py/img/radio_icono.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38058" y="485811"/>
              <a:ext cx="555598" cy="44582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2094930" y="1524000"/>
            <a:ext cx="1905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DO" b="1" dirty="0">
                <a:solidFill>
                  <a:prstClr val="black"/>
                </a:solidFill>
                <a:latin typeface="Tw Cen MT" pitchFamily="34" charset="0"/>
              </a:rPr>
              <a:t>Inscripción de interesados en las Mesas de Trabajo</a:t>
            </a:r>
          </a:p>
        </p:txBody>
      </p:sp>
      <p:sp>
        <p:nvSpPr>
          <p:cNvPr id="30" name="TextBox 29"/>
          <p:cNvSpPr txBox="1"/>
          <p:nvPr/>
        </p:nvSpPr>
        <p:spPr>
          <a:xfrm>
            <a:off x="2094930" y="3283803"/>
            <a:ext cx="19050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DO" b="1" dirty="0">
                <a:solidFill>
                  <a:prstClr val="black"/>
                </a:solidFill>
                <a:latin typeface="Tw Cen MT" pitchFamily="34" charset="0"/>
              </a:rPr>
              <a:t>Programación de las reuniones y convocatoria</a:t>
            </a:r>
          </a:p>
        </p:txBody>
      </p:sp>
      <p:sp>
        <p:nvSpPr>
          <p:cNvPr id="31" name="TextBox 30"/>
          <p:cNvSpPr txBox="1"/>
          <p:nvPr/>
        </p:nvSpPr>
        <p:spPr>
          <a:xfrm>
            <a:off x="2094930" y="4990152"/>
            <a:ext cx="1905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algn="ctr"/>
            <a:r>
              <a:rPr lang="es-DO" b="1" dirty="0">
                <a:solidFill>
                  <a:prstClr val="black"/>
                </a:solidFill>
                <a:latin typeface="Tw Cen MT" pitchFamily="34" charset="0"/>
              </a:rPr>
              <a:t>Ejecución de las mesas de trabajo</a:t>
            </a:r>
          </a:p>
        </p:txBody>
      </p:sp>
      <p:sp>
        <p:nvSpPr>
          <p:cNvPr id="32" name="TextBox 31"/>
          <p:cNvSpPr txBox="1"/>
          <p:nvPr/>
        </p:nvSpPr>
        <p:spPr>
          <a:xfrm>
            <a:off x="7080935" y="1766728"/>
            <a:ext cx="19050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DO" b="1" dirty="0">
                <a:solidFill>
                  <a:prstClr val="black"/>
                </a:solidFill>
                <a:latin typeface="Tw Cen MT" pitchFamily="34" charset="0"/>
              </a:rPr>
              <a:t>Registro de los datos de cada reunión</a:t>
            </a:r>
          </a:p>
        </p:txBody>
      </p:sp>
      <p:sp>
        <p:nvSpPr>
          <p:cNvPr id="33" name="TextBox 32"/>
          <p:cNvSpPr txBox="1"/>
          <p:nvPr/>
        </p:nvSpPr>
        <p:spPr>
          <a:xfrm>
            <a:off x="7088896" y="4350603"/>
            <a:ext cx="19050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DO" b="1" dirty="0" smtClean="0">
                <a:solidFill>
                  <a:prstClr val="black"/>
                </a:solidFill>
                <a:latin typeface="Tw Cen MT" pitchFamily="34" charset="0"/>
              </a:rPr>
              <a:t>Reportes generales y detallados</a:t>
            </a:r>
            <a:endParaRPr lang="es-DO" b="1" dirty="0">
              <a:solidFill>
                <a:prstClr val="black"/>
              </a:solidFill>
              <a:latin typeface="Tw Cen MT" pitchFamily="34" charset="0"/>
            </a:endParaRPr>
          </a:p>
        </p:txBody>
      </p:sp>
      <p:sp>
        <p:nvSpPr>
          <p:cNvPr id="14" name="Rounded Rectangle 13"/>
          <p:cNvSpPr/>
          <p:nvPr/>
        </p:nvSpPr>
        <p:spPr>
          <a:xfrm>
            <a:off x="162920" y="1718102"/>
            <a:ext cx="380999" cy="41549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a:solidFill>
                  <a:prstClr val="white"/>
                </a:solidFill>
                <a:latin typeface="Tw Cen MT" pitchFamily="34" charset="0"/>
              </a:rPr>
              <a:t>1</a:t>
            </a:r>
          </a:p>
        </p:txBody>
      </p:sp>
      <p:sp>
        <p:nvSpPr>
          <p:cNvPr id="38" name="Rounded Rectangle 37"/>
          <p:cNvSpPr/>
          <p:nvPr/>
        </p:nvSpPr>
        <p:spPr>
          <a:xfrm>
            <a:off x="162920" y="3446229"/>
            <a:ext cx="380999" cy="41549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a:solidFill>
                  <a:prstClr val="white"/>
                </a:solidFill>
                <a:latin typeface="Tw Cen MT" pitchFamily="34" charset="0"/>
              </a:rPr>
              <a:t>2</a:t>
            </a:r>
          </a:p>
        </p:txBody>
      </p:sp>
      <p:sp>
        <p:nvSpPr>
          <p:cNvPr id="39" name="Rounded Rectangle 38"/>
          <p:cNvSpPr/>
          <p:nvPr/>
        </p:nvSpPr>
        <p:spPr>
          <a:xfrm>
            <a:off x="162920" y="5169719"/>
            <a:ext cx="380999" cy="415498"/>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solidFill>
                  <a:prstClr val="white"/>
                </a:solidFill>
                <a:latin typeface="Tw Cen MT" pitchFamily="34" charset="0"/>
              </a:rPr>
              <a:t>3</a:t>
            </a:r>
          </a:p>
        </p:txBody>
      </p:sp>
      <p:sp>
        <p:nvSpPr>
          <p:cNvPr id="40" name="Rounded Rectangle 39"/>
          <p:cNvSpPr/>
          <p:nvPr/>
        </p:nvSpPr>
        <p:spPr>
          <a:xfrm>
            <a:off x="4710753" y="1944430"/>
            <a:ext cx="380999" cy="415498"/>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a:solidFill>
                  <a:prstClr val="white"/>
                </a:solidFill>
                <a:latin typeface="Tw Cen MT" pitchFamily="34" charset="0"/>
              </a:rPr>
              <a:t>4</a:t>
            </a:r>
          </a:p>
        </p:txBody>
      </p:sp>
      <p:sp>
        <p:nvSpPr>
          <p:cNvPr id="41" name="Rounded Rectangle 40"/>
          <p:cNvSpPr/>
          <p:nvPr/>
        </p:nvSpPr>
        <p:spPr>
          <a:xfrm>
            <a:off x="4710752" y="4941824"/>
            <a:ext cx="380999" cy="415498"/>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a:solidFill>
                  <a:prstClr val="white"/>
                </a:solidFill>
                <a:latin typeface="Tw Cen MT" pitchFamily="34" charset="0"/>
              </a:rPr>
              <a:t>5</a:t>
            </a:r>
          </a:p>
        </p:txBody>
      </p:sp>
      <p:cxnSp>
        <p:nvCxnSpPr>
          <p:cNvPr id="17" name="Straight Connector 16"/>
          <p:cNvCxnSpPr/>
          <p:nvPr/>
        </p:nvCxnSpPr>
        <p:spPr>
          <a:xfrm>
            <a:off x="4544704" y="1073150"/>
            <a:ext cx="0" cy="57848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0" y="2743200"/>
            <a:ext cx="4572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938" y="4643271"/>
            <a:ext cx="4572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602480" y="3672005"/>
            <a:ext cx="4572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09800" y="5812355"/>
            <a:ext cx="3962401" cy="830997"/>
          </a:xfrm>
          <a:prstGeom prst="rect">
            <a:avLst/>
          </a:prstGeom>
          <a:noFill/>
          <a:effectLst/>
        </p:spPr>
        <p:txBody>
          <a:bodyPr wrap="square" rtlCol="0">
            <a:spAutoFit/>
          </a:bodyPr>
          <a:lstStyle/>
          <a:p>
            <a:pPr marL="117475" indent="-117475">
              <a:buFont typeface="Arial" pitchFamily="34" charset="0"/>
              <a:buChar char="•"/>
            </a:pPr>
            <a:r>
              <a:rPr lang="es-DO" sz="1200" dirty="0" smtClean="0">
                <a:latin typeface="Tw Cen MT" pitchFamily="34" charset="0"/>
              </a:rPr>
              <a:t>Lectura y análisis de documentos</a:t>
            </a:r>
          </a:p>
          <a:p>
            <a:pPr marL="117475" lvl="0" indent="-117475">
              <a:buFont typeface="Arial" pitchFamily="34" charset="0"/>
              <a:buChar char="•"/>
            </a:pPr>
            <a:r>
              <a:rPr lang="es-DO" sz="1200" noProof="0" dirty="0" smtClean="0">
                <a:latin typeface="Tw Cen MT" pitchFamily="34" charset="0"/>
              </a:rPr>
              <a:t>Identificación de </a:t>
            </a:r>
            <a:r>
              <a:rPr lang="es-DO" sz="1200" b="1" u="sng" noProof="0" dirty="0" smtClean="0">
                <a:latin typeface="Tw Cen MT" pitchFamily="34" charset="0"/>
              </a:rPr>
              <a:t>problemas </a:t>
            </a:r>
          </a:p>
          <a:p>
            <a:pPr marL="117475" indent="-117475">
              <a:buFont typeface="Arial" pitchFamily="34" charset="0"/>
              <a:buChar char="•"/>
            </a:pPr>
            <a:r>
              <a:rPr lang="es-DO" sz="1200" dirty="0" smtClean="0">
                <a:latin typeface="Tw Cen MT" pitchFamily="34" charset="0"/>
              </a:rPr>
              <a:t>Formulación de </a:t>
            </a:r>
            <a:r>
              <a:rPr lang="es-DO" sz="1200" b="1" u="sng" dirty="0" smtClean="0">
                <a:latin typeface="Tw Cen MT" pitchFamily="34" charset="0"/>
              </a:rPr>
              <a:t>objetivos</a:t>
            </a:r>
            <a:endParaRPr lang="es-DO" sz="1200" b="1" dirty="0" smtClean="0">
              <a:latin typeface="Tw Cen MT" pitchFamily="34" charset="0"/>
            </a:endParaRPr>
          </a:p>
          <a:p>
            <a:pPr marL="117475" indent="-117475">
              <a:buFont typeface="Arial" pitchFamily="34" charset="0"/>
              <a:buChar char="•"/>
            </a:pPr>
            <a:r>
              <a:rPr lang="es-DO" sz="1200" dirty="0" smtClean="0">
                <a:latin typeface="Tw Cen MT" pitchFamily="34" charset="0"/>
              </a:rPr>
              <a:t>Elaboración de </a:t>
            </a:r>
            <a:r>
              <a:rPr lang="es-DO" sz="1200" b="1" u="sng" dirty="0" smtClean="0">
                <a:latin typeface="Tw Cen MT" pitchFamily="34" charset="0"/>
              </a:rPr>
              <a:t>propuestas</a:t>
            </a:r>
            <a:endParaRPr lang="es-DO" sz="1200" b="1" u="sng" noProof="0" dirty="0" smtClean="0">
              <a:latin typeface="Tw Cen MT" pitchFamily="34" charset="0"/>
            </a:endParaRPr>
          </a:p>
        </p:txBody>
      </p:sp>
      <p:sp>
        <p:nvSpPr>
          <p:cNvPr id="34" name="4 Rectángulo"/>
          <p:cNvSpPr/>
          <p:nvPr/>
        </p:nvSpPr>
        <p:spPr>
          <a:xfrm>
            <a:off x="-7938" y="0"/>
            <a:ext cx="7856538" cy="1073150"/>
          </a:xfrm>
          <a:prstGeom prst="rect">
            <a:avLst/>
          </a:prstGeom>
          <a:solidFill>
            <a:schemeClr val="tx2">
              <a:lumMod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5" name="7 Rectángulo"/>
          <p:cNvSpPr/>
          <p:nvPr/>
        </p:nvSpPr>
        <p:spPr>
          <a:xfrm>
            <a:off x="7848600" y="-7938"/>
            <a:ext cx="1280219" cy="10731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prstClr val="white"/>
              </a:solidFill>
            </a:endParaRPr>
          </a:p>
        </p:txBody>
      </p:sp>
      <p:sp>
        <p:nvSpPr>
          <p:cNvPr id="36" name="3 CuadroTexto"/>
          <p:cNvSpPr txBox="1">
            <a:spLocks noChangeArrowheads="1"/>
          </p:cNvSpPr>
          <p:nvPr/>
        </p:nvSpPr>
        <p:spPr bwMode="auto">
          <a:xfrm>
            <a:off x="76200" y="152400"/>
            <a:ext cx="5568447" cy="707886"/>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DO" altLang="en-US" sz="4000" dirty="0" smtClean="0">
                <a:solidFill>
                  <a:prstClr val="white"/>
                </a:solidFill>
                <a:latin typeface="Tw Cen MT" pitchFamily="34" charset="0"/>
              </a:rPr>
              <a:t>Proceso Mesas de Trabajo</a:t>
            </a:r>
            <a:endParaRPr lang="en-US" altLang="en-US" sz="4000" dirty="0">
              <a:solidFill>
                <a:prstClr val="white"/>
              </a:solidFill>
              <a:latin typeface="Tw Cen MT" pitchFamily="34" charset="0"/>
            </a:endParaRPr>
          </a:p>
        </p:txBody>
      </p:sp>
      <p:pic>
        <p:nvPicPr>
          <p:cNvPr id="37" name="0 Imagen"/>
          <p:cNvPicPr/>
          <p:nvPr/>
        </p:nvPicPr>
        <p:blipFill>
          <a:blip r:embed="rId10" cstate="print">
            <a:extLst>
              <a:ext uri="{28A0092B-C50C-407E-A947-70E740481C1C}">
                <a14:useLocalDpi xmlns:a14="http://schemas.microsoft.com/office/drawing/2010/main" val="0"/>
              </a:ext>
            </a:extLst>
          </a:blip>
          <a:stretch>
            <a:fillRect/>
          </a:stretch>
        </p:blipFill>
        <p:spPr>
          <a:xfrm>
            <a:off x="7934759" y="-13648"/>
            <a:ext cx="1102718" cy="1069848"/>
          </a:xfrm>
          <a:prstGeom prst="rect">
            <a:avLst/>
          </a:prstGeom>
        </p:spPr>
      </p:pic>
    </p:spTree>
    <p:extLst>
      <p:ext uri="{BB962C8B-B14F-4D97-AF65-F5344CB8AC3E}">
        <p14:creationId xmlns:p14="http://schemas.microsoft.com/office/powerpoint/2010/main" val="54943880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788</TotalTime>
  <Words>8255</Words>
  <Application>Microsoft Office PowerPoint</Application>
  <PresentationFormat>Presentación en pantalla (4:3)</PresentationFormat>
  <Paragraphs>943</Paragraphs>
  <Slides>53</Slides>
  <Notes>2</Notes>
  <HiddenSlides>0</HiddenSlides>
  <MMClips>0</MMClips>
  <ScaleCrop>false</ScaleCrop>
  <HeadingPairs>
    <vt:vector size="4" baseType="variant">
      <vt:variant>
        <vt:lpstr>Tema</vt:lpstr>
      </vt:variant>
      <vt:variant>
        <vt:i4>2</vt:i4>
      </vt:variant>
      <vt:variant>
        <vt:lpstr>Títulos de diapositiva</vt:lpstr>
      </vt:variant>
      <vt:variant>
        <vt:i4>53</vt:i4>
      </vt:variant>
    </vt:vector>
  </HeadingPairs>
  <TitlesOfParts>
    <vt:vector size="55" baseType="lpstr">
      <vt:lpstr>Office Theme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dc:creator>
  <cp:lastModifiedBy>Karina Popa</cp:lastModifiedBy>
  <cp:revision>102</cp:revision>
  <dcterms:created xsi:type="dcterms:W3CDTF">2015-10-15T13:17:36Z</dcterms:created>
  <dcterms:modified xsi:type="dcterms:W3CDTF">2015-10-20T23:55:30Z</dcterms:modified>
</cp:coreProperties>
</file>