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Lst>
  <p:notesMasterIdLst>
    <p:notesMasterId r:id="rId56"/>
  </p:notesMasterIdLst>
  <p:sldIdLst>
    <p:sldId id="257" r:id="rId9"/>
    <p:sldId id="308" r:id="rId10"/>
    <p:sldId id="349" r:id="rId11"/>
    <p:sldId id="352" r:id="rId12"/>
    <p:sldId id="473" r:id="rId13"/>
    <p:sldId id="474" r:id="rId14"/>
    <p:sldId id="261" r:id="rId15"/>
    <p:sldId id="265" r:id="rId16"/>
    <p:sldId id="258" r:id="rId17"/>
    <p:sldId id="259" r:id="rId18"/>
    <p:sldId id="260" r:id="rId19"/>
    <p:sldId id="351" r:id="rId20"/>
    <p:sldId id="447" r:id="rId21"/>
    <p:sldId id="448" r:id="rId22"/>
    <p:sldId id="385" r:id="rId23"/>
    <p:sldId id="387" r:id="rId24"/>
    <p:sldId id="449" r:id="rId25"/>
    <p:sldId id="450" r:id="rId26"/>
    <p:sldId id="451" r:id="rId27"/>
    <p:sldId id="452" r:id="rId28"/>
    <p:sldId id="453" r:id="rId29"/>
    <p:sldId id="454" r:id="rId30"/>
    <p:sldId id="455" r:id="rId31"/>
    <p:sldId id="456" r:id="rId32"/>
    <p:sldId id="457" r:id="rId33"/>
    <p:sldId id="458" r:id="rId34"/>
    <p:sldId id="459" r:id="rId35"/>
    <p:sldId id="460" r:id="rId36"/>
    <p:sldId id="461" r:id="rId37"/>
    <p:sldId id="462" r:id="rId38"/>
    <p:sldId id="463" r:id="rId39"/>
    <p:sldId id="434" r:id="rId40"/>
    <p:sldId id="464" r:id="rId41"/>
    <p:sldId id="436" r:id="rId42"/>
    <p:sldId id="465" r:id="rId43"/>
    <p:sldId id="466" r:id="rId44"/>
    <p:sldId id="439" r:id="rId45"/>
    <p:sldId id="467" r:id="rId46"/>
    <p:sldId id="468" r:id="rId47"/>
    <p:sldId id="442" r:id="rId48"/>
    <p:sldId id="443" r:id="rId49"/>
    <p:sldId id="469" r:id="rId50"/>
    <p:sldId id="445" r:id="rId51"/>
    <p:sldId id="470" r:id="rId52"/>
    <p:sldId id="475" r:id="rId53"/>
    <p:sldId id="472" r:id="rId54"/>
    <p:sldId id="417"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5B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822" autoAdjust="0"/>
  </p:normalViewPr>
  <p:slideViewPr>
    <p:cSldViewPr>
      <p:cViewPr>
        <p:scale>
          <a:sx n="100" d="100"/>
          <a:sy n="100" d="100"/>
        </p:scale>
        <p:origin x="-204" y="6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slide" Target="slides/slide4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4747613105926522E-2"/>
          <c:y val="4.4864334902680401E-2"/>
          <c:w val="0.85050477378814693"/>
          <c:h val="0.67003182129033945"/>
        </c:manualLayout>
      </c:layout>
      <c:barChart>
        <c:barDir val="col"/>
        <c:grouping val="clustered"/>
        <c:varyColors val="0"/>
        <c:ser>
          <c:idx val="0"/>
          <c:order val="0"/>
          <c:tx>
            <c:strRef>
              <c:f>Sheet1!$B$1</c:f>
              <c:strCache>
                <c:ptCount val="1"/>
                <c:pt idx="0">
                  <c:v>Programadas</c:v>
                </c:pt>
              </c:strCache>
            </c:strRef>
          </c:tx>
          <c:invertIfNegative val="0"/>
          <c:dPt>
            <c:idx val="0"/>
            <c:invertIfNegative val="0"/>
            <c:bubble3D val="0"/>
            <c:spPr>
              <a:solidFill>
                <a:schemeClr val="accent6">
                  <a:lumMod val="75000"/>
                </a:schemeClr>
              </a:solidFill>
            </c:spPr>
          </c:dPt>
          <c:dLbls>
            <c:dLbl>
              <c:idx val="0"/>
              <c:dLblPos val="ctr"/>
              <c:showLegendKey val="0"/>
              <c:showVal val="1"/>
              <c:showCatName val="0"/>
              <c:showSerName val="0"/>
              <c:showPercent val="0"/>
              <c:showBubbleSize val="0"/>
            </c:dLbl>
            <c:txPr>
              <a:bodyPr/>
              <a:lstStyle/>
              <a:p>
                <a:pPr>
                  <a:defRPr b="1">
                    <a:solidFill>
                      <a:schemeClr val="bg1"/>
                    </a:solidFill>
                    <a:effectLst>
                      <a:outerShdw blurRad="38100" dist="38100" dir="2700000" algn="tl">
                        <a:srgbClr val="000000">
                          <a:alpha val="43137"/>
                        </a:srgbClr>
                      </a:outerShdw>
                    </a:effectLst>
                  </a:defRPr>
                </a:pPr>
                <a:endParaRPr lang="en-US"/>
              </a:p>
            </c:txPr>
            <c:dLblPos val="ctr"/>
            <c:showLegendKey val="0"/>
            <c:showVal val="0"/>
            <c:showCatName val="0"/>
            <c:showSerName val="0"/>
            <c:showPercent val="0"/>
            <c:showBubbleSize val="0"/>
          </c:dLbls>
          <c:cat>
            <c:strRef>
              <c:f>Sheet1!$A$2</c:f>
              <c:strCache>
                <c:ptCount val="1"/>
                <c:pt idx="0">
                  <c:v>Mesa 1</c:v>
                </c:pt>
              </c:strCache>
            </c:strRef>
          </c:cat>
          <c:val>
            <c:numRef>
              <c:f>Sheet1!$B$2</c:f>
              <c:numCache>
                <c:formatCode>General</c:formatCode>
                <c:ptCount val="1"/>
                <c:pt idx="0">
                  <c:v>17</c:v>
                </c:pt>
              </c:numCache>
            </c:numRef>
          </c:val>
        </c:ser>
        <c:ser>
          <c:idx val="1"/>
          <c:order val="1"/>
          <c:tx>
            <c:strRef>
              <c:f>Sheet1!$C$1</c:f>
              <c:strCache>
                <c:ptCount val="1"/>
                <c:pt idx="0">
                  <c:v>Ejecutadas</c:v>
                </c:pt>
              </c:strCache>
            </c:strRef>
          </c:tx>
          <c:spPr>
            <a:solidFill>
              <a:srgbClr val="0070C0"/>
            </a:solidFill>
          </c:spPr>
          <c:invertIfNegative val="0"/>
          <c:dLbls>
            <c:txPr>
              <a:bodyPr/>
              <a:lstStyle/>
              <a:p>
                <a:pPr>
                  <a:defRPr b="1">
                    <a:solidFill>
                      <a:schemeClr val="bg1"/>
                    </a:solidFill>
                    <a:effectLst>
                      <a:outerShdw blurRad="38100" dist="38100" dir="2700000" algn="tl">
                        <a:srgbClr val="000000">
                          <a:alpha val="43137"/>
                        </a:srgbClr>
                      </a:outerShdw>
                    </a:effectLst>
                  </a:defRPr>
                </a:pPr>
                <a:endParaRPr lang="en-US"/>
              </a:p>
            </c:txPr>
            <c:dLblPos val="ctr"/>
            <c:showLegendKey val="0"/>
            <c:showVal val="1"/>
            <c:showCatName val="0"/>
            <c:showSerName val="0"/>
            <c:showPercent val="0"/>
            <c:showBubbleSize val="0"/>
            <c:showLeaderLines val="0"/>
          </c:dLbls>
          <c:cat>
            <c:strRef>
              <c:f>Sheet1!$A$2</c:f>
              <c:strCache>
                <c:ptCount val="1"/>
                <c:pt idx="0">
                  <c:v>Mesa 1</c:v>
                </c:pt>
              </c:strCache>
            </c:strRef>
          </c:cat>
          <c:val>
            <c:numRef>
              <c:f>Sheet1!$C$2</c:f>
              <c:numCache>
                <c:formatCode>General</c:formatCode>
                <c:ptCount val="1"/>
                <c:pt idx="0">
                  <c:v>17</c:v>
                </c:pt>
              </c:numCache>
            </c:numRef>
          </c:val>
        </c:ser>
        <c:dLbls>
          <c:showLegendKey val="0"/>
          <c:showVal val="0"/>
          <c:showCatName val="0"/>
          <c:showSerName val="0"/>
          <c:showPercent val="0"/>
          <c:showBubbleSize val="0"/>
        </c:dLbls>
        <c:gapWidth val="75"/>
        <c:overlap val="-25"/>
        <c:axId val="113978368"/>
        <c:axId val="113981312"/>
      </c:barChart>
      <c:catAx>
        <c:axId val="113978368"/>
        <c:scaling>
          <c:orientation val="minMax"/>
        </c:scaling>
        <c:delete val="1"/>
        <c:axPos val="b"/>
        <c:majorTickMark val="none"/>
        <c:minorTickMark val="none"/>
        <c:tickLblPos val="nextTo"/>
        <c:crossAx val="113981312"/>
        <c:crosses val="autoZero"/>
        <c:auto val="1"/>
        <c:lblAlgn val="ctr"/>
        <c:lblOffset val="100"/>
        <c:noMultiLvlLbl val="0"/>
      </c:catAx>
      <c:valAx>
        <c:axId val="113981312"/>
        <c:scaling>
          <c:orientation val="minMax"/>
        </c:scaling>
        <c:delete val="1"/>
        <c:axPos val="l"/>
        <c:numFmt formatCode="General" sourceLinked="1"/>
        <c:majorTickMark val="none"/>
        <c:minorTickMark val="none"/>
        <c:tickLblPos val="nextTo"/>
        <c:crossAx val="113978368"/>
        <c:crosses val="autoZero"/>
        <c:crossBetween val="between"/>
      </c:valAx>
    </c:plotArea>
    <c:plotVisOnly val="1"/>
    <c:dispBlanksAs val="gap"/>
    <c:showDLblsOverMax val="0"/>
  </c:chart>
  <c:txPr>
    <a:bodyPr/>
    <a:lstStyle/>
    <a:p>
      <a:pPr>
        <a:defRPr sz="14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4747613105926522E-2"/>
          <c:y val="0.10192854349437605"/>
          <c:w val="0.85050477378814693"/>
          <c:h val="0.61296749309641019"/>
        </c:manualLayout>
      </c:layout>
      <c:barChart>
        <c:barDir val="col"/>
        <c:grouping val="clustered"/>
        <c:varyColors val="0"/>
        <c:ser>
          <c:idx val="0"/>
          <c:order val="0"/>
          <c:tx>
            <c:strRef>
              <c:f>Sheet1!$B$1</c:f>
              <c:strCache>
                <c:ptCount val="1"/>
                <c:pt idx="0">
                  <c:v>Programadas</c:v>
                </c:pt>
              </c:strCache>
            </c:strRef>
          </c:tx>
          <c:invertIfNegative val="0"/>
          <c:dPt>
            <c:idx val="0"/>
            <c:invertIfNegative val="0"/>
            <c:bubble3D val="0"/>
            <c:spPr>
              <a:solidFill>
                <a:schemeClr val="accent6">
                  <a:lumMod val="75000"/>
                </a:schemeClr>
              </a:solidFill>
            </c:spPr>
          </c:dPt>
          <c:dLbls>
            <c:dLbl>
              <c:idx val="0"/>
              <c:dLblPos val="ctr"/>
              <c:showLegendKey val="0"/>
              <c:showVal val="1"/>
              <c:showCatName val="0"/>
              <c:showSerName val="0"/>
              <c:showPercent val="0"/>
              <c:showBubbleSize val="0"/>
            </c:dLbl>
            <c:txPr>
              <a:bodyPr/>
              <a:lstStyle/>
              <a:p>
                <a:pPr>
                  <a:defRPr b="1">
                    <a:solidFill>
                      <a:schemeClr val="bg1"/>
                    </a:solidFill>
                    <a:effectLst>
                      <a:outerShdw blurRad="38100" dist="38100" dir="2700000" algn="tl">
                        <a:srgbClr val="000000">
                          <a:alpha val="43137"/>
                        </a:srgbClr>
                      </a:outerShdw>
                    </a:effectLst>
                  </a:defRPr>
                </a:pPr>
                <a:endParaRPr lang="en-US"/>
              </a:p>
            </c:txPr>
            <c:dLblPos val="ctr"/>
            <c:showLegendKey val="0"/>
            <c:showVal val="0"/>
            <c:showCatName val="0"/>
            <c:showSerName val="0"/>
            <c:showPercent val="0"/>
            <c:showBubbleSize val="0"/>
          </c:dLbls>
          <c:cat>
            <c:strRef>
              <c:f>Sheet1!$A$2</c:f>
              <c:strCache>
                <c:ptCount val="1"/>
                <c:pt idx="0">
                  <c:v>Mesa 1</c:v>
                </c:pt>
              </c:strCache>
            </c:strRef>
          </c:cat>
          <c:val>
            <c:numRef>
              <c:f>Sheet1!$B$2</c:f>
              <c:numCache>
                <c:formatCode>General</c:formatCode>
                <c:ptCount val="1"/>
                <c:pt idx="0">
                  <c:v>13</c:v>
                </c:pt>
              </c:numCache>
            </c:numRef>
          </c:val>
        </c:ser>
        <c:ser>
          <c:idx val="1"/>
          <c:order val="1"/>
          <c:tx>
            <c:strRef>
              <c:f>Sheet1!$C$1</c:f>
              <c:strCache>
                <c:ptCount val="1"/>
                <c:pt idx="0">
                  <c:v>Ejecutadas</c:v>
                </c:pt>
              </c:strCache>
            </c:strRef>
          </c:tx>
          <c:spPr>
            <a:solidFill>
              <a:srgbClr val="0070C0"/>
            </a:solidFill>
          </c:spPr>
          <c:invertIfNegative val="0"/>
          <c:dLbls>
            <c:dLbl>
              <c:idx val="0"/>
              <c:dLblPos val="ctr"/>
              <c:showLegendKey val="0"/>
              <c:showVal val="1"/>
              <c:showCatName val="0"/>
              <c:showSerName val="0"/>
              <c:showPercent val="0"/>
              <c:showBubbleSize val="0"/>
            </c:dLbl>
            <c:txPr>
              <a:bodyPr/>
              <a:lstStyle/>
              <a:p>
                <a:pPr>
                  <a:defRPr b="1">
                    <a:solidFill>
                      <a:schemeClr val="bg1"/>
                    </a:solidFill>
                    <a:effectLst>
                      <a:outerShdw blurRad="38100" dist="38100" dir="2700000" algn="tl">
                        <a:srgbClr val="000000">
                          <a:alpha val="43137"/>
                        </a:srgbClr>
                      </a:outerShdw>
                    </a:effectLst>
                  </a:defRPr>
                </a:pPr>
                <a:endParaRPr lang="en-US"/>
              </a:p>
            </c:txPr>
            <c:showLegendKey val="0"/>
            <c:showVal val="1"/>
            <c:showCatName val="0"/>
            <c:showSerName val="0"/>
            <c:showPercent val="0"/>
            <c:showBubbleSize val="0"/>
            <c:showLeaderLines val="0"/>
          </c:dLbls>
          <c:cat>
            <c:strRef>
              <c:f>Sheet1!$A$2</c:f>
              <c:strCache>
                <c:ptCount val="1"/>
                <c:pt idx="0">
                  <c:v>Mesa 1</c:v>
                </c:pt>
              </c:strCache>
            </c:strRef>
          </c:cat>
          <c:val>
            <c:numRef>
              <c:f>Sheet1!$C$2</c:f>
              <c:numCache>
                <c:formatCode>General</c:formatCode>
                <c:ptCount val="1"/>
                <c:pt idx="0">
                  <c:v>13</c:v>
                </c:pt>
              </c:numCache>
            </c:numRef>
          </c:val>
        </c:ser>
        <c:dLbls>
          <c:showLegendKey val="0"/>
          <c:showVal val="0"/>
          <c:showCatName val="0"/>
          <c:showSerName val="0"/>
          <c:showPercent val="0"/>
          <c:showBubbleSize val="0"/>
        </c:dLbls>
        <c:gapWidth val="75"/>
        <c:overlap val="-25"/>
        <c:axId val="114018560"/>
        <c:axId val="115778688"/>
      </c:barChart>
      <c:catAx>
        <c:axId val="114018560"/>
        <c:scaling>
          <c:orientation val="minMax"/>
        </c:scaling>
        <c:delete val="1"/>
        <c:axPos val="b"/>
        <c:majorTickMark val="none"/>
        <c:minorTickMark val="none"/>
        <c:tickLblPos val="nextTo"/>
        <c:crossAx val="115778688"/>
        <c:crosses val="autoZero"/>
        <c:auto val="1"/>
        <c:lblAlgn val="ctr"/>
        <c:lblOffset val="100"/>
        <c:noMultiLvlLbl val="0"/>
      </c:catAx>
      <c:valAx>
        <c:axId val="115778688"/>
        <c:scaling>
          <c:orientation val="minMax"/>
        </c:scaling>
        <c:delete val="1"/>
        <c:axPos val="l"/>
        <c:numFmt formatCode="General" sourceLinked="1"/>
        <c:majorTickMark val="none"/>
        <c:minorTickMark val="none"/>
        <c:tickLblPos val="nextTo"/>
        <c:crossAx val="114018560"/>
        <c:crosses val="autoZero"/>
        <c:crossBetween val="between"/>
      </c:valAx>
    </c:plotArea>
    <c:plotVisOnly val="1"/>
    <c:dispBlanksAs val="gap"/>
    <c:showDLblsOverMax val="0"/>
  </c:chart>
  <c:txPr>
    <a:bodyPr/>
    <a:lstStyle/>
    <a:p>
      <a:pPr>
        <a:defRPr sz="14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4747613105926522E-2"/>
          <c:y val="0.10192854349437605"/>
          <c:w val="0.85050477378814693"/>
          <c:h val="0.61296749309641019"/>
        </c:manualLayout>
      </c:layout>
      <c:barChart>
        <c:barDir val="col"/>
        <c:grouping val="clustered"/>
        <c:varyColors val="0"/>
        <c:ser>
          <c:idx val="0"/>
          <c:order val="0"/>
          <c:tx>
            <c:strRef>
              <c:f>Sheet1!$B$1</c:f>
              <c:strCache>
                <c:ptCount val="1"/>
                <c:pt idx="0">
                  <c:v>Programadas</c:v>
                </c:pt>
              </c:strCache>
            </c:strRef>
          </c:tx>
          <c:invertIfNegative val="0"/>
          <c:dPt>
            <c:idx val="0"/>
            <c:invertIfNegative val="0"/>
            <c:bubble3D val="0"/>
            <c:spPr>
              <a:solidFill>
                <a:schemeClr val="accent6">
                  <a:lumMod val="75000"/>
                </a:schemeClr>
              </a:solidFill>
            </c:spPr>
          </c:dPt>
          <c:dLbls>
            <c:dLbl>
              <c:idx val="0"/>
              <c:dLblPos val="ctr"/>
              <c:showLegendKey val="0"/>
              <c:showVal val="1"/>
              <c:showCatName val="0"/>
              <c:showSerName val="0"/>
              <c:showPercent val="0"/>
              <c:showBubbleSize val="0"/>
            </c:dLbl>
            <c:txPr>
              <a:bodyPr/>
              <a:lstStyle/>
              <a:p>
                <a:pPr>
                  <a:defRPr b="1">
                    <a:solidFill>
                      <a:schemeClr val="bg1"/>
                    </a:solidFill>
                    <a:effectLst>
                      <a:outerShdw blurRad="38100" dist="38100" dir="2700000" algn="tl">
                        <a:srgbClr val="000000">
                          <a:alpha val="43137"/>
                        </a:srgbClr>
                      </a:outerShdw>
                    </a:effectLst>
                  </a:defRPr>
                </a:pPr>
                <a:endParaRPr lang="en-US"/>
              </a:p>
            </c:txPr>
            <c:dLblPos val="ctr"/>
            <c:showLegendKey val="0"/>
            <c:showVal val="0"/>
            <c:showCatName val="0"/>
            <c:showSerName val="0"/>
            <c:showPercent val="0"/>
            <c:showBubbleSize val="0"/>
          </c:dLbls>
          <c:cat>
            <c:strRef>
              <c:f>Sheet1!$A$2</c:f>
              <c:strCache>
                <c:ptCount val="1"/>
                <c:pt idx="0">
                  <c:v>Mesa 1</c:v>
                </c:pt>
              </c:strCache>
            </c:strRef>
          </c:cat>
          <c:val>
            <c:numRef>
              <c:f>Sheet1!$B$2</c:f>
              <c:numCache>
                <c:formatCode>General</c:formatCode>
                <c:ptCount val="1"/>
                <c:pt idx="0">
                  <c:v>14</c:v>
                </c:pt>
              </c:numCache>
            </c:numRef>
          </c:val>
        </c:ser>
        <c:ser>
          <c:idx val="1"/>
          <c:order val="1"/>
          <c:tx>
            <c:strRef>
              <c:f>Sheet1!$C$1</c:f>
              <c:strCache>
                <c:ptCount val="1"/>
                <c:pt idx="0">
                  <c:v>Ejecutadas</c:v>
                </c:pt>
              </c:strCache>
            </c:strRef>
          </c:tx>
          <c:spPr>
            <a:solidFill>
              <a:srgbClr val="0070C0"/>
            </a:solidFill>
          </c:spPr>
          <c:invertIfNegative val="0"/>
          <c:dLbls>
            <c:txPr>
              <a:bodyPr/>
              <a:lstStyle/>
              <a:p>
                <a:pPr>
                  <a:defRPr b="1">
                    <a:solidFill>
                      <a:schemeClr val="bg1"/>
                    </a:solidFill>
                    <a:effectLst>
                      <a:outerShdw blurRad="38100" dist="38100" dir="2700000" algn="tl">
                        <a:srgbClr val="000000">
                          <a:alpha val="43137"/>
                        </a:srgbClr>
                      </a:outerShdw>
                    </a:effectLst>
                  </a:defRPr>
                </a:pPr>
                <a:endParaRPr lang="en-US"/>
              </a:p>
            </c:txPr>
            <c:dLblPos val="ctr"/>
            <c:showLegendKey val="0"/>
            <c:showVal val="1"/>
            <c:showCatName val="0"/>
            <c:showSerName val="0"/>
            <c:showPercent val="0"/>
            <c:showBubbleSize val="0"/>
            <c:showLeaderLines val="0"/>
          </c:dLbls>
          <c:cat>
            <c:strRef>
              <c:f>Sheet1!$A$2</c:f>
              <c:strCache>
                <c:ptCount val="1"/>
                <c:pt idx="0">
                  <c:v>Mesa 1</c:v>
                </c:pt>
              </c:strCache>
            </c:strRef>
          </c:cat>
          <c:val>
            <c:numRef>
              <c:f>Sheet1!$C$2</c:f>
              <c:numCache>
                <c:formatCode>General</c:formatCode>
                <c:ptCount val="1"/>
                <c:pt idx="0">
                  <c:v>14</c:v>
                </c:pt>
              </c:numCache>
            </c:numRef>
          </c:val>
        </c:ser>
        <c:dLbls>
          <c:showLegendKey val="0"/>
          <c:showVal val="0"/>
          <c:showCatName val="0"/>
          <c:showSerName val="0"/>
          <c:showPercent val="0"/>
          <c:showBubbleSize val="0"/>
        </c:dLbls>
        <c:gapWidth val="75"/>
        <c:overlap val="-25"/>
        <c:axId val="116528256"/>
        <c:axId val="116535296"/>
      </c:barChart>
      <c:catAx>
        <c:axId val="116528256"/>
        <c:scaling>
          <c:orientation val="minMax"/>
        </c:scaling>
        <c:delete val="1"/>
        <c:axPos val="b"/>
        <c:majorTickMark val="none"/>
        <c:minorTickMark val="none"/>
        <c:tickLblPos val="nextTo"/>
        <c:crossAx val="116535296"/>
        <c:crosses val="autoZero"/>
        <c:auto val="1"/>
        <c:lblAlgn val="ctr"/>
        <c:lblOffset val="100"/>
        <c:noMultiLvlLbl val="0"/>
      </c:catAx>
      <c:valAx>
        <c:axId val="116535296"/>
        <c:scaling>
          <c:orientation val="minMax"/>
        </c:scaling>
        <c:delete val="1"/>
        <c:axPos val="l"/>
        <c:numFmt formatCode="General" sourceLinked="1"/>
        <c:majorTickMark val="none"/>
        <c:minorTickMark val="none"/>
        <c:tickLblPos val="nextTo"/>
        <c:crossAx val="116528256"/>
        <c:crosses val="autoZero"/>
        <c:crossBetween val="between"/>
      </c:valAx>
    </c:plotArea>
    <c:plotVisOnly val="1"/>
    <c:dispBlanksAs val="gap"/>
    <c:showDLblsOverMax val="0"/>
  </c:chart>
  <c:txPr>
    <a:bodyPr/>
    <a:lstStyle/>
    <a:p>
      <a:pPr>
        <a:defRPr sz="14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4747613105926522E-2"/>
          <c:y val="0.10192854349437605"/>
          <c:w val="0.85050477378814693"/>
          <c:h val="0.61296749309641019"/>
        </c:manualLayout>
      </c:layout>
      <c:barChart>
        <c:barDir val="col"/>
        <c:grouping val="clustered"/>
        <c:varyColors val="0"/>
        <c:ser>
          <c:idx val="0"/>
          <c:order val="0"/>
          <c:tx>
            <c:strRef>
              <c:f>Sheet1!$B$1</c:f>
              <c:strCache>
                <c:ptCount val="1"/>
                <c:pt idx="0">
                  <c:v>Programadas</c:v>
                </c:pt>
              </c:strCache>
            </c:strRef>
          </c:tx>
          <c:invertIfNegative val="0"/>
          <c:dPt>
            <c:idx val="0"/>
            <c:invertIfNegative val="0"/>
            <c:bubble3D val="0"/>
            <c:spPr>
              <a:solidFill>
                <a:schemeClr val="accent6">
                  <a:lumMod val="75000"/>
                </a:schemeClr>
              </a:solidFill>
            </c:spPr>
          </c:dPt>
          <c:dLbls>
            <c:dLbl>
              <c:idx val="0"/>
              <c:tx>
                <c:rich>
                  <a:bodyPr/>
                  <a:lstStyle/>
                  <a:p>
                    <a:r>
                      <a:rPr lang="en-US" dirty="0" smtClean="0"/>
                      <a:t>12</a:t>
                    </a:r>
                    <a:endParaRPr lang="en-US" dirty="0"/>
                  </a:p>
                </c:rich>
              </c:tx>
              <c:dLblPos val="ctr"/>
              <c:showLegendKey val="0"/>
              <c:showVal val="1"/>
              <c:showCatName val="0"/>
              <c:showSerName val="0"/>
              <c:showPercent val="0"/>
              <c:showBubbleSize val="0"/>
            </c:dLbl>
            <c:txPr>
              <a:bodyPr/>
              <a:lstStyle/>
              <a:p>
                <a:pPr>
                  <a:defRPr b="1">
                    <a:solidFill>
                      <a:schemeClr val="bg1"/>
                    </a:solidFill>
                    <a:effectLst>
                      <a:outerShdw blurRad="38100" dist="38100" dir="2700000" algn="tl">
                        <a:srgbClr val="000000">
                          <a:alpha val="43137"/>
                        </a:srgbClr>
                      </a:outerShdw>
                    </a:effectLst>
                  </a:defRPr>
                </a:pPr>
                <a:endParaRPr lang="en-US"/>
              </a:p>
            </c:txPr>
            <c:dLblPos val="ctr"/>
            <c:showLegendKey val="0"/>
            <c:showVal val="0"/>
            <c:showCatName val="0"/>
            <c:showSerName val="0"/>
            <c:showPercent val="0"/>
            <c:showBubbleSize val="0"/>
          </c:dLbls>
          <c:cat>
            <c:strRef>
              <c:f>Sheet1!$A$2</c:f>
              <c:strCache>
                <c:ptCount val="1"/>
                <c:pt idx="0">
                  <c:v>Mesa 1</c:v>
                </c:pt>
              </c:strCache>
            </c:strRef>
          </c:cat>
          <c:val>
            <c:numRef>
              <c:f>Sheet1!$B$2</c:f>
              <c:numCache>
                <c:formatCode>General</c:formatCode>
                <c:ptCount val="1"/>
                <c:pt idx="0">
                  <c:v>11</c:v>
                </c:pt>
              </c:numCache>
            </c:numRef>
          </c:val>
        </c:ser>
        <c:ser>
          <c:idx val="1"/>
          <c:order val="1"/>
          <c:tx>
            <c:strRef>
              <c:f>Sheet1!$C$1</c:f>
              <c:strCache>
                <c:ptCount val="1"/>
                <c:pt idx="0">
                  <c:v>Ejecutadas</c:v>
                </c:pt>
              </c:strCache>
            </c:strRef>
          </c:tx>
          <c:spPr>
            <a:solidFill>
              <a:srgbClr val="0070C0"/>
            </a:solidFill>
          </c:spPr>
          <c:invertIfNegative val="0"/>
          <c:dLbls>
            <c:dLbl>
              <c:idx val="0"/>
              <c:tx>
                <c:rich>
                  <a:bodyPr/>
                  <a:lstStyle/>
                  <a:p>
                    <a:r>
                      <a:rPr lang="en-US" dirty="0" smtClean="0"/>
                      <a:t>12</a:t>
                    </a:r>
                    <a:endParaRPr lang="en-US" dirty="0"/>
                  </a:p>
                </c:rich>
              </c:tx>
              <c:dLblPos val="ctr"/>
              <c:showLegendKey val="0"/>
              <c:showVal val="1"/>
              <c:showCatName val="0"/>
              <c:showSerName val="0"/>
              <c:showPercent val="0"/>
              <c:showBubbleSize val="0"/>
            </c:dLbl>
            <c:txPr>
              <a:bodyPr/>
              <a:lstStyle/>
              <a:p>
                <a:pPr>
                  <a:defRPr b="1">
                    <a:solidFill>
                      <a:schemeClr val="bg1"/>
                    </a:solidFill>
                    <a:effectLst>
                      <a:outerShdw blurRad="38100" dist="38100" dir="2700000" algn="tl">
                        <a:srgbClr val="000000">
                          <a:alpha val="43137"/>
                        </a:srgbClr>
                      </a:outerShdw>
                    </a:effectLst>
                  </a:defRPr>
                </a:pPr>
                <a:endParaRPr lang="en-US"/>
              </a:p>
            </c:txPr>
            <c:showLegendKey val="0"/>
            <c:showVal val="1"/>
            <c:showCatName val="0"/>
            <c:showSerName val="0"/>
            <c:showPercent val="0"/>
            <c:showBubbleSize val="0"/>
            <c:showLeaderLines val="0"/>
          </c:dLbls>
          <c:cat>
            <c:strRef>
              <c:f>Sheet1!$A$2</c:f>
              <c:strCache>
                <c:ptCount val="1"/>
                <c:pt idx="0">
                  <c:v>Mesa 1</c:v>
                </c:pt>
              </c:strCache>
            </c:strRef>
          </c:cat>
          <c:val>
            <c:numRef>
              <c:f>Sheet1!$C$2</c:f>
              <c:numCache>
                <c:formatCode>General</c:formatCode>
                <c:ptCount val="1"/>
                <c:pt idx="0">
                  <c:v>11</c:v>
                </c:pt>
              </c:numCache>
            </c:numRef>
          </c:val>
        </c:ser>
        <c:dLbls>
          <c:showLegendKey val="0"/>
          <c:showVal val="0"/>
          <c:showCatName val="0"/>
          <c:showSerName val="0"/>
          <c:showPercent val="0"/>
          <c:showBubbleSize val="0"/>
        </c:dLbls>
        <c:gapWidth val="75"/>
        <c:overlap val="-25"/>
        <c:axId val="116576640"/>
        <c:axId val="116579328"/>
      </c:barChart>
      <c:catAx>
        <c:axId val="116576640"/>
        <c:scaling>
          <c:orientation val="minMax"/>
        </c:scaling>
        <c:delete val="1"/>
        <c:axPos val="b"/>
        <c:majorTickMark val="none"/>
        <c:minorTickMark val="none"/>
        <c:tickLblPos val="nextTo"/>
        <c:crossAx val="116579328"/>
        <c:crosses val="autoZero"/>
        <c:auto val="1"/>
        <c:lblAlgn val="ctr"/>
        <c:lblOffset val="100"/>
        <c:noMultiLvlLbl val="0"/>
      </c:catAx>
      <c:valAx>
        <c:axId val="116579328"/>
        <c:scaling>
          <c:orientation val="minMax"/>
        </c:scaling>
        <c:delete val="1"/>
        <c:axPos val="l"/>
        <c:numFmt formatCode="General" sourceLinked="1"/>
        <c:majorTickMark val="none"/>
        <c:minorTickMark val="none"/>
        <c:tickLblPos val="nextTo"/>
        <c:crossAx val="116576640"/>
        <c:crosses val="autoZero"/>
        <c:crossBetween val="between"/>
      </c:valAx>
    </c:plotArea>
    <c:plotVisOnly val="1"/>
    <c:dispBlanksAs val="gap"/>
    <c:showDLblsOverMax val="0"/>
  </c:chart>
  <c:txPr>
    <a:bodyPr/>
    <a:lstStyle/>
    <a:p>
      <a:pPr>
        <a:defRPr sz="14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4747613105926522E-2"/>
          <c:y val="0.10192854349437605"/>
          <c:w val="0.85050477378814693"/>
          <c:h val="0.61296749309641019"/>
        </c:manualLayout>
      </c:layout>
      <c:barChart>
        <c:barDir val="col"/>
        <c:grouping val="clustered"/>
        <c:varyColors val="0"/>
        <c:ser>
          <c:idx val="0"/>
          <c:order val="0"/>
          <c:tx>
            <c:strRef>
              <c:f>Sheet1!$B$1</c:f>
              <c:strCache>
                <c:ptCount val="1"/>
                <c:pt idx="0">
                  <c:v>Programadas</c:v>
                </c:pt>
              </c:strCache>
            </c:strRef>
          </c:tx>
          <c:invertIfNegative val="0"/>
          <c:dPt>
            <c:idx val="0"/>
            <c:invertIfNegative val="0"/>
            <c:bubble3D val="0"/>
            <c:spPr>
              <a:solidFill>
                <a:schemeClr val="accent6">
                  <a:lumMod val="75000"/>
                </a:schemeClr>
              </a:solidFill>
            </c:spPr>
          </c:dPt>
          <c:dLbls>
            <c:dLbl>
              <c:idx val="0"/>
              <c:dLblPos val="ctr"/>
              <c:showLegendKey val="0"/>
              <c:showVal val="1"/>
              <c:showCatName val="0"/>
              <c:showSerName val="0"/>
              <c:showPercent val="0"/>
              <c:showBubbleSize val="0"/>
            </c:dLbl>
            <c:txPr>
              <a:bodyPr/>
              <a:lstStyle/>
              <a:p>
                <a:pPr>
                  <a:defRPr b="1">
                    <a:solidFill>
                      <a:schemeClr val="bg1"/>
                    </a:solidFill>
                    <a:effectLst>
                      <a:outerShdw blurRad="38100" dist="38100" dir="2700000" algn="tl">
                        <a:srgbClr val="000000">
                          <a:alpha val="43137"/>
                        </a:srgbClr>
                      </a:outerShdw>
                    </a:effectLst>
                  </a:defRPr>
                </a:pPr>
                <a:endParaRPr lang="en-US"/>
              </a:p>
            </c:txPr>
            <c:dLblPos val="ctr"/>
            <c:showLegendKey val="0"/>
            <c:showVal val="0"/>
            <c:showCatName val="0"/>
            <c:showSerName val="0"/>
            <c:showPercent val="0"/>
            <c:showBubbleSize val="0"/>
          </c:dLbls>
          <c:cat>
            <c:strRef>
              <c:f>Sheet1!$A$2</c:f>
              <c:strCache>
                <c:ptCount val="1"/>
                <c:pt idx="0">
                  <c:v>Mesa 1</c:v>
                </c:pt>
              </c:strCache>
            </c:strRef>
          </c:cat>
          <c:val>
            <c:numRef>
              <c:f>Sheet1!$B$2</c:f>
              <c:numCache>
                <c:formatCode>General</c:formatCode>
                <c:ptCount val="1"/>
                <c:pt idx="0">
                  <c:v>12</c:v>
                </c:pt>
              </c:numCache>
            </c:numRef>
          </c:val>
        </c:ser>
        <c:ser>
          <c:idx val="1"/>
          <c:order val="1"/>
          <c:tx>
            <c:strRef>
              <c:f>Sheet1!$C$1</c:f>
              <c:strCache>
                <c:ptCount val="1"/>
                <c:pt idx="0">
                  <c:v>Ejecutadas</c:v>
                </c:pt>
              </c:strCache>
            </c:strRef>
          </c:tx>
          <c:spPr>
            <a:solidFill>
              <a:srgbClr val="0070C0"/>
            </a:solidFill>
          </c:spPr>
          <c:invertIfNegative val="0"/>
          <c:dLbls>
            <c:dLbl>
              <c:idx val="0"/>
              <c:dLblPos val="ctr"/>
              <c:showLegendKey val="0"/>
              <c:showVal val="1"/>
              <c:showCatName val="0"/>
              <c:showSerName val="0"/>
              <c:showPercent val="0"/>
              <c:showBubbleSize val="0"/>
            </c:dLbl>
            <c:txPr>
              <a:bodyPr/>
              <a:lstStyle/>
              <a:p>
                <a:pPr>
                  <a:defRPr b="1">
                    <a:solidFill>
                      <a:schemeClr val="bg1"/>
                    </a:solidFill>
                    <a:effectLst>
                      <a:outerShdw blurRad="38100" dist="38100" dir="2700000" algn="tl">
                        <a:srgbClr val="000000">
                          <a:alpha val="43137"/>
                        </a:srgbClr>
                      </a:outerShdw>
                    </a:effectLst>
                  </a:defRPr>
                </a:pPr>
                <a:endParaRPr lang="en-US"/>
              </a:p>
            </c:txPr>
            <c:showLegendKey val="0"/>
            <c:showVal val="1"/>
            <c:showCatName val="0"/>
            <c:showSerName val="0"/>
            <c:showPercent val="0"/>
            <c:showBubbleSize val="0"/>
            <c:showLeaderLines val="0"/>
          </c:dLbls>
          <c:cat>
            <c:strRef>
              <c:f>Sheet1!$A$2</c:f>
              <c:strCache>
                <c:ptCount val="1"/>
                <c:pt idx="0">
                  <c:v>Mesa 1</c:v>
                </c:pt>
              </c:strCache>
            </c:strRef>
          </c:cat>
          <c:val>
            <c:numRef>
              <c:f>Sheet1!$C$2</c:f>
              <c:numCache>
                <c:formatCode>General</c:formatCode>
                <c:ptCount val="1"/>
                <c:pt idx="0">
                  <c:v>12</c:v>
                </c:pt>
              </c:numCache>
            </c:numRef>
          </c:val>
        </c:ser>
        <c:dLbls>
          <c:showLegendKey val="0"/>
          <c:showVal val="0"/>
          <c:showCatName val="0"/>
          <c:showSerName val="0"/>
          <c:showPercent val="0"/>
          <c:showBubbleSize val="0"/>
        </c:dLbls>
        <c:gapWidth val="75"/>
        <c:overlap val="-25"/>
        <c:axId val="117099520"/>
        <c:axId val="117720960"/>
      </c:barChart>
      <c:catAx>
        <c:axId val="117099520"/>
        <c:scaling>
          <c:orientation val="minMax"/>
        </c:scaling>
        <c:delete val="1"/>
        <c:axPos val="b"/>
        <c:majorTickMark val="none"/>
        <c:minorTickMark val="none"/>
        <c:tickLblPos val="nextTo"/>
        <c:crossAx val="117720960"/>
        <c:crosses val="autoZero"/>
        <c:auto val="1"/>
        <c:lblAlgn val="ctr"/>
        <c:lblOffset val="100"/>
        <c:noMultiLvlLbl val="0"/>
      </c:catAx>
      <c:valAx>
        <c:axId val="117720960"/>
        <c:scaling>
          <c:orientation val="minMax"/>
        </c:scaling>
        <c:delete val="1"/>
        <c:axPos val="l"/>
        <c:numFmt formatCode="General" sourceLinked="1"/>
        <c:majorTickMark val="none"/>
        <c:minorTickMark val="none"/>
        <c:tickLblPos val="nextTo"/>
        <c:crossAx val="117099520"/>
        <c:crosses val="autoZero"/>
        <c:crossBetween val="between"/>
      </c:valAx>
    </c:plotArea>
    <c:plotVisOnly val="1"/>
    <c:dispBlanksAs val="gap"/>
    <c:showDLblsOverMax val="0"/>
  </c:chart>
  <c:txPr>
    <a:bodyPr/>
    <a:lstStyle/>
    <a:p>
      <a:pPr>
        <a:defRPr sz="14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4747613105926522E-2"/>
          <c:y val="0.10192854349437605"/>
          <c:w val="0.85050477378814693"/>
          <c:h val="0.61296749309641019"/>
        </c:manualLayout>
      </c:layout>
      <c:barChart>
        <c:barDir val="col"/>
        <c:grouping val="clustered"/>
        <c:varyColors val="0"/>
        <c:ser>
          <c:idx val="0"/>
          <c:order val="0"/>
          <c:tx>
            <c:strRef>
              <c:f>Sheet1!$B$1</c:f>
              <c:strCache>
                <c:ptCount val="1"/>
                <c:pt idx="0">
                  <c:v>Programadas</c:v>
                </c:pt>
              </c:strCache>
            </c:strRef>
          </c:tx>
          <c:invertIfNegative val="0"/>
          <c:dPt>
            <c:idx val="0"/>
            <c:invertIfNegative val="0"/>
            <c:bubble3D val="0"/>
            <c:spPr>
              <a:solidFill>
                <a:schemeClr val="accent6">
                  <a:lumMod val="75000"/>
                </a:schemeClr>
              </a:solidFill>
            </c:spPr>
          </c:dPt>
          <c:dLbls>
            <c:dLbl>
              <c:idx val="0"/>
              <c:tx>
                <c:rich>
                  <a:bodyPr/>
                  <a:lstStyle/>
                  <a:p>
                    <a:r>
                      <a:rPr lang="en-US" dirty="0" smtClean="0"/>
                      <a:t>68</a:t>
                    </a:r>
                    <a:endParaRPr lang="en-US" dirty="0"/>
                  </a:p>
                </c:rich>
              </c:tx>
              <c:dLblPos val="ctr"/>
              <c:showLegendKey val="0"/>
              <c:showVal val="1"/>
              <c:showCatName val="0"/>
              <c:showSerName val="0"/>
              <c:showPercent val="0"/>
              <c:showBubbleSize val="0"/>
            </c:dLbl>
            <c:txPr>
              <a:bodyPr/>
              <a:lstStyle/>
              <a:p>
                <a:pPr>
                  <a:defRPr sz="1600" b="1">
                    <a:solidFill>
                      <a:schemeClr val="bg1"/>
                    </a:solidFill>
                    <a:effectLst>
                      <a:outerShdw blurRad="38100" dist="38100" dir="2700000" algn="tl">
                        <a:srgbClr val="000000">
                          <a:alpha val="43137"/>
                        </a:srgbClr>
                      </a:outerShdw>
                    </a:effectLst>
                  </a:defRPr>
                </a:pPr>
                <a:endParaRPr lang="en-US"/>
              </a:p>
            </c:txPr>
            <c:dLblPos val="ctr"/>
            <c:showLegendKey val="0"/>
            <c:showVal val="0"/>
            <c:showCatName val="0"/>
            <c:showSerName val="0"/>
            <c:showPercent val="0"/>
            <c:showBubbleSize val="0"/>
          </c:dLbls>
          <c:cat>
            <c:strRef>
              <c:f>Sheet1!$A$2</c:f>
              <c:strCache>
                <c:ptCount val="1"/>
                <c:pt idx="0">
                  <c:v>Mesa 1</c:v>
                </c:pt>
              </c:strCache>
            </c:strRef>
          </c:cat>
          <c:val>
            <c:numRef>
              <c:f>Sheet1!$B$2</c:f>
              <c:numCache>
                <c:formatCode>General</c:formatCode>
                <c:ptCount val="1"/>
                <c:pt idx="0">
                  <c:v>67</c:v>
                </c:pt>
              </c:numCache>
            </c:numRef>
          </c:val>
        </c:ser>
        <c:ser>
          <c:idx val="1"/>
          <c:order val="1"/>
          <c:tx>
            <c:strRef>
              <c:f>Sheet1!$C$1</c:f>
              <c:strCache>
                <c:ptCount val="1"/>
                <c:pt idx="0">
                  <c:v>Ejecutadas</c:v>
                </c:pt>
              </c:strCache>
            </c:strRef>
          </c:tx>
          <c:spPr>
            <a:solidFill>
              <a:srgbClr val="0070C0"/>
            </a:solidFill>
          </c:spPr>
          <c:invertIfNegative val="0"/>
          <c:dLbls>
            <c:dLbl>
              <c:idx val="0"/>
              <c:tx>
                <c:rich>
                  <a:bodyPr/>
                  <a:lstStyle/>
                  <a:p>
                    <a:r>
                      <a:rPr lang="en-US" smtClean="0"/>
                      <a:t>68</a:t>
                    </a:r>
                    <a:endParaRPr lang="en-US"/>
                  </a:p>
                </c:rich>
              </c:tx>
              <c:dLblPos val="ctr"/>
              <c:showLegendKey val="0"/>
              <c:showVal val="1"/>
              <c:showCatName val="0"/>
              <c:showSerName val="0"/>
              <c:showPercent val="0"/>
              <c:showBubbleSize val="0"/>
            </c:dLbl>
            <c:txPr>
              <a:bodyPr/>
              <a:lstStyle/>
              <a:p>
                <a:pPr>
                  <a:defRPr sz="1600" b="1">
                    <a:solidFill>
                      <a:schemeClr val="bg1"/>
                    </a:solidFill>
                    <a:effectLst>
                      <a:outerShdw blurRad="38100" dist="38100" dir="2700000" algn="tl">
                        <a:srgbClr val="000000">
                          <a:alpha val="43137"/>
                        </a:srgbClr>
                      </a:outerShdw>
                    </a:effectLst>
                  </a:defRPr>
                </a:pPr>
                <a:endParaRPr lang="en-US"/>
              </a:p>
            </c:txPr>
            <c:dLblPos val="ctr"/>
            <c:showLegendKey val="0"/>
            <c:showVal val="1"/>
            <c:showCatName val="0"/>
            <c:showSerName val="0"/>
            <c:showPercent val="0"/>
            <c:showBubbleSize val="0"/>
            <c:showLeaderLines val="0"/>
          </c:dLbls>
          <c:cat>
            <c:strRef>
              <c:f>Sheet1!$A$2</c:f>
              <c:strCache>
                <c:ptCount val="1"/>
                <c:pt idx="0">
                  <c:v>Mesa 1</c:v>
                </c:pt>
              </c:strCache>
            </c:strRef>
          </c:cat>
          <c:val>
            <c:numRef>
              <c:f>Sheet1!$C$2</c:f>
              <c:numCache>
                <c:formatCode>General</c:formatCode>
                <c:ptCount val="1"/>
                <c:pt idx="0">
                  <c:v>67</c:v>
                </c:pt>
              </c:numCache>
            </c:numRef>
          </c:val>
        </c:ser>
        <c:dLbls>
          <c:showLegendKey val="0"/>
          <c:showVal val="0"/>
          <c:showCatName val="0"/>
          <c:showSerName val="0"/>
          <c:showPercent val="0"/>
          <c:showBubbleSize val="0"/>
        </c:dLbls>
        <c:gapWidth val="75"/>
        <c:overlap val="-25"/>
        <c:axId val="117761152"/>
        <c:axId val="117776384"/>
      </c:barChart>
      <c:catAx>
        <c:axId val="117761152"/>
        <c:scaling>
          <c:orientation val="minMax"/>
        </c:scaling>
        <c:delete val="1"/>
        <c:axPos val="b"/>
        <c:majorTickMark val="none"/>
        <c:minorTickMark val="none"/>
        <c:tickLblPos val="nextTo"/>
        <c:crossAx val="117776384"/>
        <c:crosses val="autoZero"/>
        <c:auto val="1"/>
        <c:lblAlgn val="ctr"/>
        <c:lblOffset val="100"/>
        <c:noMultiLvlLbl val="0"/>
      </c:catAx>
      <c:valAx>
        <c:axId val="117776384"/>
        <c:scaling>
          <c:orientation val="minMax"/>
        </c:scaling>
        <c:delete val="1"/>
        <c:axPos val="l"/>
        <c:numFmt formatCode="General" sourceLinked="1"/>
        <c:majorTickMark val="none"/>
        <c:minorTickMark val="none"/>
        <c:tickLblPos val="nextTo"/>
        <c:crossAx val="117761152"/>
        <c:crosses val="autoZero"/>
        <c:crossBetween val="between"/>
      </c:valAx>
    </c:plotArea>
    <c:plotVisOnly val="1"/>
    <c:dispBlanksAs val="gap"/>
    <c:showDLblsOverMax val="0"/>
  </c:chart>
  <c:txPr>
    <a:bodyPr/>
    <a:lstStyle/>
    <a:p>
      <a:pPr>
        <a:defRPr sz="140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4747613105926522E-2"/>
          <c:y val="0.10192854349437605"/>
          <c:w val="0.85050477378814693"/>
          <c:h val="0.61296749309641019"/>
        </c:manualLayout>
      </c:layout>
      <c:barChart>
        <c:barDir val="col"/>
        <c:grouping val="clustered"/>
        <c:varyColors val="0"/>
        <c:ser>
          <c:idx val="0"/>
          <c:order val="0"/>
          <c:tx>
            <c:strRef>
              <c:f>Sheet1!$B$1</c:f>
              <c:strCache>
                <c:ptCount val="1"/>
                <c:pt idx="0">
                  <c:v>Programadas</c:v>
                </c:pt>
              </c:strCache>
            </c:strRef>
          </c:tx>
          <c:invertIfNegative val="0"/>
          <c:dPt>
            <c:idx val="0"/>
            <c:invertIfNegative val="0"/>
            <c:bubble3D val="0"/>
            <c:spPr>
              <a:solidFill>
                <a:schemeClr val="accent6">
                  <a:lumMod val="75000"/>
                </a:schemeClr>
              </a:solidFill>
            </c:spPr>
          </c:dPt>
          <c:dLbls>
            <c:dLbl>
              <c:idx val="0"/>
              <c:dLblPos val="ctr"/>
              <c:showLegendKey val="0"/>
              <c:showVal val="1"/>
              <c:showCatName val="0"/>
              <c:showSerName val="0"/>
              <c:showPercent val="0"/>
              <c:showBubbleSize val="0"/>
            </c:dLbl>
            <c:txPr>
              <a:bodyPr/>
              <a:lstStyle/>
              <a:p>
                <a:pPr>
                  <a:defRPr b="1">
                    <a:solidFill>
                      <a:schemeClr val="bg1"/>
                    </a:solidFill>
                    <a:effectLst>
                      <a:outerShdw blurRad="38100" dist="38100" dir="2700000" algn="tl">
                        <a:srgbClr val="000000">
                          <a:alpha val="43137"/>
                        </a:srgbClr>
                      </a:outerShdw>
                    </a:effectLst>
                  </a:defRPr>
                </a:pPr>
                <a:endParaRPr lang="en-US"/>
              </a:p>
            </c:txPr>
            <c:dLblPos val="ctr"/>
            <c:showLegendKey val="0"/>
            <c:showVal val="0"/>
            <c:showCatName val="0"/>
            <c:showSerName val="0"/>
            <c:showPercent val="0"/>
            <c:showBubbleSize val="0"/>
          </c:dLbls>
          <c:cat>
            <c:strRef>
              <c:f>Sheet1!$A$2</c:f>
              <c:strCache>
                <c:ptCount val="1"/>
                <c:pt idx="0">
                  <c:v>Mesa 1</c:v>
                </c:pt>
              </c:strCache>
            </c:strRef>
          </c:cat>
          <c:val>
            <c:numRef>
              <c:f>Sheet1!$B$2</c:f>
              <c:numCache>
                <c:formatCode>General</c:formatCode>
                <c:ptCount val="1"/>
                <c:pt idx="0">
                  <c:v>6</c:v>
                </c:pt>
              </c:numCache>
            </c:numRef>
          </c:val>
        </c:ser>
        <c:ser>
          <c:idx val="1"/>
          <c:order val="1"/>
          <c:tx>
            <c:strRef>
              <c:f>Sheet1!$C$1</c:f>
              <c:strCache>
                <c:ptCount val="1"/>
                <c:pt idx="0">
                  <c:v>Ejecutadas</c:v>
                </c:pt>
              </c:strCache>
            </c:strRef>
          </c:tx>
          <c:spPr>
            <a:solidFill>
              <a:srgbClr val="0070C0"/>
            </a:solidFill>
          </c:spPr>
          <c:invertIfNegative val="0"/>
          <c:dLbls>
            <c:txPr>
              <a:bodyPr/>
              <a:lstStyle/>
              <a:p>
                <a:pPr>
                  <a:defRPr b="1">
                    <a:solidFill>
                      <a:schemeClr val="bg1"/>
                    </a:solidFill>
                    <a:effectLst>
                      <a:outerShdw blurRad="38100" dist="38100" dir="2700000" algn="tl">
                        <a:srgbClr val="000000">
                          <a:alpha val="43137"/>
                        </a:srgbClr>
                      </a:outerShdw>
                    </a:effectLst>
                  </a:defRPr>
                </a:pPr>
                <a:endParaRPr lang="en-US"/>
              </a:p>
            </c:txPr>
            <c:dLblPos val="ctr"/>
            <c:showLegendKey val="0"/>
            <c:showVal val="1"/>
            <c:showCatName val="0"/>
            <c:showSerName val="0"/>
            <c:showPercent val="0"/>
            <c:showBubbleSize val="0"/>
            <c:showLeaderLines val="0"/>
          </c:dLbls>
          <c:cat>
            <c:strRef>
              <c:f>Sheet1!$A$2</c:f>
              <c:strCache>
                <c:ptCount val="1"/>
                <c:pt idx="0">
                  <c:v>Mesa 1</c:v>
                </c:pt>
              </c:strCache>
            </c:strRef>
          </c:cat>
          <c:val>
            <c:numRef>
              <c:f>Sheet1!$C$2</c:f>
              <c:numCache>
                <c:formatCode>General</c:formatCode>
                <c:ptCount val="1"/>
                <c:pt idx="0">
                  <c:v>6</c:v>
                </c:pt>
              </c:numCache>
            </c:numRef>
          </c:val>
        </c:ser>
        <c:dLbls>
          <c:showLegendKey val="0"/>
          <c:showVal val="0"/>
          <c:showCatName val="0"/>
          <c:showSerName val="0"/>
          <c:showPercent val="0"/>
          <c:showBubbleSize val="0"/>
        </c:dLbls>
        <c:gapWidth val="75"/>
        <c:overlap val="-25"/>
        <c:axId val="113767168"/>
        <c:axId val="113769856"/>
      </c:barChart>
      <c:catAx>
        <c:axId val="113767168"/>
        <c:scaling>
          <c:orientation val="minMax"/>
        </c:scaling>
        <c:delete val="1"/>
        <c:axPos val="b"/>
        <c:majorTickMark val="none"/>
        <c:minorTickMark val="none"/>
        <c:tickLblPos val="nextTo"/>
        <c:crossAx val="113769856"/>
        <c:crosses val="autoZero"/>
        <c:auto val="1"/>
        <c:lblAlgn val="ctr"/>
        <c:lblOffset val="100"/>
        <c:noMultiLvlLbl val="0"/>
      </c:catAx>
      <c:valAx>
        <c:axId val="113769856"/>
        <c:scaling>
          <c:orientation val="minMax"/>
        </c:scaling>
        <c:delete val="1"/>
        <c:axPos val="l"/>
        <c:numFmt formatCode="General" sourceLinked="1"/>
        <c:majorTickMark val="none"/>
        <c:minorTickMark val="none"/>
        <c:tickLblPos val="nextTo"/>
        <c:crossAx val="113767168"/>
        <c:crosses val="autoZero"/>
        <c:crossBetween val="between"/>
      </c:valAx>
    </c:plotArea>
    <c:plotVisOnly val="1"/>
    <c:dispBlanksAs val="gap"/>
    <c:showDLblsOverMax val="0"/>
  </c:chart>
  <c:txPr>
    <a:bodyPr/>
    <a:lstStyle/>
    <a:p>
      <a:pPr>
        <a:defRPr sz="14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4747613105926522E-2"/>
          <c:y val="0.10192854349437605"/>
          <c:w val="0.85050477378814693"/>
          <c:h val="0.61296749309641019"/>
        </c:manualLayout>
      </c:layout>
      <c:barChart>
        <c:barDir val="col"/>
        <c:grouping val="clustered"/>
        <c:varyColors val="0"/>
        <c:ser>
          <c:idx val="0"/>
          <c:order val="0"/>
          <c:tx>
            <c:strRef>
              <c:f>Sheet1!$B$1</c:f>
              <c:strCache>
                <c:ptCount val="1"/>
                <c:pt idx="0">
                  <c:v>Programadas</c:v>
                </c:pt>
              </c:strCache>
            </c:strRef>
          </c:tx>
          <c:invertIfNegative val="0"/>
          <c:dPt>
            <c:idx val="0"/>
            <c:invertIfNegative val="0"/>
            <c:bubble3D val="0"/>
            <c:spPr>
              <a:solidFill>
                <a:schemeClr val="accent6">
                  <a:lumMod val="75000"/>
                </a:schemeClr>
              </a:solidFill>
            </c:spPr>
          </c:dPt>
          <c:dLbls>
            <c:dLbl>
              <c:idx val="0"/>
              <c:dLblPos val="ctr"/>
              <c:showLegendKey val="0"/>
              <c:showVal val="1"/>
              <c:showCatName val="0"/>
              <c:showSerName val="0"/>
              <c:showPercent val="0"/>
              <c:showBubbleSize val="0"/>
            </c:dLbl>
            <c:txPr>
              <a:bodyPr/>
              <a:lstStyle/>
              <a:p>
                <a:pPr>
                  <a:defRPr b="1">
                    <a:solidFill>
                      <a:schemeClr val="bg1"/>
                    </a:solidFill>
                    <a:effectLst>
                      <a:outerShdw blurRad="38100" dist="38100" dir="2700000" algn="tl">
                        <a:srgbClr val="000000">
                          <a:alpha val="43137"/>
                        </a:srgbClr>
                      </a:outerShdw>
                    </a:effectLst>
                  </a:defRPr>
                </a:pPr>
                <a:endParaRPr lang="en-US"/>
              </a:p>
            </c:txPr>
            <c:dLblPos val="ctr"/>
            <c:showLegendKey val="0"/>
            <c:showVal val="0"/>
            <c:showCatName val="0"/>
            <c:showSerName val="0"/>
            <c:showPercent val="0"/>
            <c:showBubbleSize val="0"/>
          </c:dLbls>
          <c:cat>
            <c:strRef>
              <c:f>Sheet1!$A$2</c:f>
              <c:strCache>
                <c:ptCount val="1"/>
                <c:pt idx="0">
                  <c:v>Mesa 1</c:v>
                </c:pt>
              </c:strCache>
            </c:strRef>
          </c:cat>
          <c:val>
            <c:numRef>
              <c:f>Sheet1!$B$2</c:f>
              <c:numCache>
                <c:formatCode>General</c:formatCode>
                <c:ptCount val="1"/>
                <c:pt idx="0">
                  <c:v>3</c:v>
                </c:pt>
              </c:numCache>
            </c:numRef>
          </c:val>
        </c:ser>
        <c:ser>
          <c:idx val="1"/>
          <c:order val="1"/>
          <c:tx>
            <c:strRef>
              <c:f>Sheet1!$C$1</c:f>
              <c:strCache>
                <c:ptCount val="1"/>
                <c:pt idx="0">
                  <c:v>Ejecutadas</c:v>
                </c:pt>
              </c:strCache>
            </c:strRef>
          </c:tx>
          <c:spPr>
            <a:solidFill>
              <a:srgbClr val="0070C0"/>
            </a:solidFill>
          </c:spPr>
          <c:invertIfNegative val="0"/>
          <c:dLbls>
            <c:txPr>
              <a:bodyPr/>
              <a:lstStyle/>
              <a:p>
                <a:pPr>
                  <a:defRPr b="1">
                    <a:solidFill>
                      <a:schemeClr val="bg1"/>
                    </a:solidFill>
                  </a:defRPr>
                </a:pPr>
                <a:endParaRPr lang="en-US"/>
              </a:p>
            </c:txPr>
            <c:dLblPos val="ctr"/>
            <c:showLegendKey val="0"/>
            <c:showVal val="1"/>
            <c:showCatName val="0"/>
            <c:showSerName val="0"/>
            <c:showPercent val="0"/>
            <c:showBubbleSize val="0"/>
            <c:showLeaderLines val="0"/>
          </c:dLbls>
          <c:cat>
            <c:strRef>
              <c:f>Sheet1!$A$2</c:f>
              <c:strCache>
                <c:ptCount val="1"/>
                <c:pt idx="0">
                  <c:v>Mesa 1</c:v>
                </c:pt>
              </c:strCache>
            </c:strRef>
          </c:cat>
          <c:val>
            <c:numRef>
              <c:f>Sheet1!$C$2</c:f>
              <c:numCache>
                <c:formatCode>General</c:formatCode>
                <c:ptCount val="1"/>
                <c:pt idx="0">
                  <c:v>3</c:v>
                </c:pt>
              </c:numCache>
            </c:numRef>
          </c:val>
        </c:ser>
        <c:dLbls>
          <c:showLegendKey val="0"/>
          <c:showVal val="0"/>
          <c:showCatName val="0"/>
          <c:showSerName val="0"/>
          <c:showPercent val="0"/>
          <c:showBubbleSize val="0"/>
        </c:dLbls>
        <c:gapWidth val="75"/>
        <c:overlap val="-25"/>
        <c:axId val="113794432"/>
        <c:axId val="113821952"/>
      </c:barChart>
      <c:catAx>
        <c:axId val="113794432"/>
        <c:scaling>
          <c:orientation val="minMax"/>
        </c:scaling>
        <c:delete val="1"/>
        <c:axPos val="b"/>
        <c:majorTickMark val="none"/>
        <c:minorTickMark val="none"/>
        <c:tickLblPos val="nextTo"/>
        <c:crossAx val="113821952"/>
        <c:crosses val="autoZero"/>
        <c:auto val="1"/>
        <c:lblAlgn val="ctr"/>
        <c:lblOffset val="100"/>
        <c:noMultiLvlLbl val="0"/>
      </c:catAx>
      <c:valAx>
        <c:axId val="113821952"/>
        <c:scaling>
          <c:orientation val="minMax"/>
        </c:scaling>
        <c:delete val="1"/>
        <c:axPos val="l"/>
        <c:numFmt formatCode="General" sourceLinked="1"/>
        <c:majorTickMark val="none"/>
        <c:minorTickMark val="none"/>
        <c:tickLblPos val="nextTo"/>
        <c:crossAx val="113794432"/>
        <c:crosses val="autoZero"/>
        <c:crossBetween val="between"/>
      </c:valAx>
    </c:plotArea>
    <c:plotVisOnly val="1"/>
    <c:dispBlanksAs val="gap"/>
    <c:showDLblsOverMax val="0"/>
  </c:chart>
  <c:txPr>
    <a:bodyPr/>
    <a:lstStyle/>
    <a:p>
      <a:pPr>
        <a:defRPr sz="1400"/>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4747613105926522E-2"/>
          <c:y val="0.10192854349437605"/>
          <c:w val="0.85050477378814693"/>
          <c:h val="0.61296749309641019"/>
        </c:manualLayout>
      </c:layout>
      <c:barChart>
        <c:barDir val="col"/>
        <c:grouping val="clustered"/>
        <c:varyColors val="0"/>
        <c:ser>
          <c:idx val="0"/>
          <c:order val="0"/>
          <c:tx>
            <c:strRef>
              <c:f>Sheet1!$B$1</c:f>
              <c:strCache>
                <c:ptCount val="1"/>
                <c:pt idx="0">
                  <c:v>Programadas</c:v>
                </c:pt>
              </c:strCache>
            </c:strRef>
          </c:tx>
          <c:invertIfNegative val="0"/>
          <c:dPt>
            <c:idx val="0"/>
            <c:invertIfNegative val="0"/>
            <c:bubble3D val="0"/>
            <c:spPr>
              <a:solidFill>
                <a:schemeClr val="accent6">
                  <a:lumMod val="75000"/>
                </a:schemeClr>
              </a:solidFill>
            </c:spPr>
          </c:dPt>
          <c:dLbls>
            <c:dLbl>
              <c:idx val="0"/>
              <c:dLblPos val="ctr"/>
              <c:showLegendKey val="0"/>
              <c:showVal val="1"/>
              <c:showCatName val="0"/>
              <c:showSerName val="0"/>
              <c:showPercent val="0"/>
              <c:showBubbleSize val="0"/>
            </c:dLbl>
            <c:txPr>
              <a:bodyPr/>
              <a:lstStyle/>
              <a:p>
                <a:pPr>
                  <a:defRPr b="1">
                    <a:solidFill>
                      <a:schemeClr val="bg1"/>
                    </a:solidFill>
                    <a:effectLst>
                      <a:outerShdw blurRad="38100" dist="38100" dir="2700000" algn="tl">
                        <a:srgbClr val="000000">
                          <a:alpha val="43137"/>
                        </a:srgbClr>
                      </a:outerShdw>
                    </a:effectLst>
                  </a:defRPr>
                </a:pPr>
                <a:endParaRPr lang="en-US"/>
              </a:p>
            </c:txPr>
            <c:dLblPos val="ctr"/>
            <c:showLegendKey val="0"/>
            <c:showVal val="0"/>
            <c:showCatName val="0"/>
            <c:showSerName val="0"/>
            <c:showPercent val="0"/>
            <c:showBubbleSize val="0"/>
          </c:dLbls>
          <c:cat>
            <c:strRef>
              <c:f>Sheet1!$A$2</c:f>
              <c:strCache>
                <c:ptCount val="1"/>
                <c:pt idx="0">
                  <c:v>Mesa 1</c:v>
                </c:pt>
              </c:strCache>
            </c:strRef>
          </c:cat>
          <c:val>
            <c:numRef>
              <c:f>Sheet1!$B$2</c:f>
              <c:numCache>
                <c:formatCode>General</c:formatCode>
                <c:ptCount val="1"/>
                <c:pt idx="0">
                  <c:v>5</c:v>
                </c:pt>
              </c:numCache>
            </c:numRef>
          </c:val>
        </c:ser>
        <c:ser>
          <c:idx val="1"/>
          <c:order val="1"/>
          <c:tx>
            <c:strRef>
              <c:f>Sheet1!$C$1</c:f>
              <c:strCache>
                <c:ptCount val="1"/>
                <c:pt idx="0">
                  <c:v>Ejecutadas</c:v>
                </c:pt>
              </c:strCache>
            </c:strRef>
          </c:tx>
          <c:spPr>
            <a:solidFill>
              <a:srgbClr val="0070C0"/>
            </a:solidFill>
          </c:spPr>
          <c:invertIfNegative val="0"/>
          <c:dLbls>
            <c:txPr>
              <a:bodyPr/>
              <a:lstStyle/>
              <a:p>
                <a:pPr>
                  <a:defRPr b="1">
                    <a:solidFill>
                      <a:schemeClr val="bg1"/>
                    </a:solidFill>
                    <a:effectLst>
                      <a:outerShdw blurRad="38100" dist="38100" dir="2700000" algn="tl">
                        <a:srgbClr val="000000">
                          <a:alpha val="43137"/>
                        </a:srgbClr>
                      </a:outerShdw>
                    </a:effectLst>
                  </a:defRPr>
                </a:pPr>
                <a:endParaRPr lang="en-US"/>
              </a:p>
            </c:txPr>
            <c:dLblPos val="inBase"/>
            <c:showLegendKey val="0"/>
            <c:showVal val="1"/>
            <c:showCatName val="0"/>
            <c:showSerName val="0"/>
            <c:showPercent val="0"/>
            <c:showBubbleSize val="0"/>
            <c:showLeaderLines val="0"/>
          </c:dLbls>
          <c:cat>
            <c:strRef>
              <c:f>Sheet1!$A$2</c:f>
              <c:strCache>
                <c:ptCount val="1"/>
                <c:pt idx="0">
                  <c:v>Mesa 1</c:v>
                </c:pt>
              </c:strCache>
            </c:strRef>
          </c:cat>
          <c:val>
            <c:numRef>
              <c:f>Sheet1!$C$2</c:f>
              <c:numCache>
                <c:formatCode>General</c:formatCode>
                <c:ptCount val="1"/>
                <c:pt idx="0">
                  <c:v>5</c:v>
                </c:pt>
              </c:numCache>
            </c:numRef>
          </c:val>
        </c:ser>
        <c:dLbls>
          <c:showLegendKey val="0"/>
          <c:showVal val="0"/>
          <c:showCatName val="0"/>
          <c:showSerName val="0"/>
          <c:showPercent val="0"/>
          <c:showBubbleSize val="0"/>
        </c:dLbls>
        <c:gapWidth val="75"/>
        <c:overlap val="-25"/>
        <c:axId val="113858816"/>
        <c:axId val="113861760"/>
      </c:barChart>
      <c:catAx>
        <c:axId val="113858816"/>
        <c:scaling>
          <c:orientation val="minMax"/>
        </c:scaling>
        <c:delete val="1"/>
        <c:axPos val="b"/>
        <c:majorTickMark val="none"/>
        <c:minorTickMark val="none"/>
        <c:tickLblPos val="nextTo"/>
        <c:crossAx val="113861760"/>
        <c:crosses val="autoZero"/>
        <c:auto val="1"/>
        <c:lblAlgn val="ctr"/>
        <c:lblOffset val="100"/>
        <c:noMultiLvlLbl val="0"/>
      </c:catAx>
      <c:valAx>
        <c:axId val="113861760"/>
        <c:scaling>
          <c:orientation val="minMax"/>
        </c:scaling>
        <c:delete val="1"/>
        <c:axPos val="l"/>
        <c:numFmt formatCode="General" sourceLinked="1"/>
        <c:majorTickMark val="none"/>
        <c:minorTickMark val="none"/>
        <c:tickLblPos val="nextTo"/>
        <c:crossAx val="113858816"/>
        <c:crosses val="autoZero"/>
        <c:crossBetween val="between"/>
      </c:valAx>
    </c:plotArea>
    <c:plotVisOnly val="1"/>
    <c:dispBlanksAs val="gap"/>
    <c:showDLblsOverMax val="0"/>
  </c:chart>
  <c:txPr>
    <a:bodyPr/>
    <a:lstStyle/>
    <a:p>
      <a:pPr>
        <a:defRPr sz="1400"/>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AC9A89-AD90-42AC-A800-A380C9D79685}" type="doc">
      <dgm:prSet loTypeId="urn:microsoft.com/office/officeart/2005/8/layout/vList6" loCatId="list" qsTypeId="urn:microsoft.com/office/officeart/2005/8/quickstyle/simple1" qsCatId="simple" csTypeId="urn:microsoft.com/office/officeart/2005/8/colors/colorful3" csCatId="colorful" phldr="1"/>
      <dgm:spPr/>
      <dgm:t>
        <a:bodyPr/>
        <a:lstStyle/>
        <a:p>
          <a:endParaRPr lang="en-US"/>
        </a:p>
      </dgm:t>
    </dgm:pt>
    <dgm:pt modelId="{AD30722B-DA5A-4AD5-BC58-117020F79B4C}">
      <dgm:prSet phldrT="[Text]" custT="1"/>
      <dgm:spPr/>
      <dgm:t>
        <a:bodyPr/>
        <a:lstStyle/>
        <a:p>
          <a:r>
            <a:rPr lang="en-US" sz="2400" b="1" dirty="0" smtClean="0">
              <a:effectLst>
                <a:outerShdw blurRad="38100" dist="38100" dir="2700000" algn="tl">
                  <a:srgbClr val="000000">
                    <a:alpha val="43137"/>
                  </a:srgbClr>
                </a:outerShdw>
              </a:effectLst>
              <a:latin typeface="Tw Cen MT" pitchFamily="34" charset="0"/>
            </a:rPr>
            <a:t>Consultas Provinciales</a:t>
          </a:r>
          <a:endParaRPr lang="en-US" sz="2400" b="1" dirty="0">
            <a:effectLst>
              <a:outerShdw blurRad="38100" dist="38100" dir="2700000" algn="tl">
                <a:srgbClr val="000000">
                  <a:alpha val="43137"/>
                </a:srgbClr>
              </a:outerShdw>
            </a:effectLst>
            <a:latin typeface="Tw Cen MT" pitchFamily="34" charset="0"/>
          </a:endParaRPr>
        </a:p>
      </dgm:t>
    </dgm:pt>
    <dgm:pt modelId="{B6C86C6E-A0FA-4170-A828-E0F1D0049BC4}" type="parTrans" cxnId="{A6E1F967-7368-4579-94D8-A44182F89075}">
      <dgm:prSet/>
      <dgm:spPr/>
      <dgm:t>
        <a:bodyPr/>
        <a:lstStyle/>
        <a:p>
          <a:endParaRPr lang="en-US">
            <a:latin typeface="Tw Cen MT" pitchFamily="34" charset="0"/>
          </a:endParaRPr>
        </a:p>
      </dgm:t>
    </dgm:pt>
    <dgm:pt modelId="{51CE846B-CC1C-4825-B729-40523D742274}" type="sibTrans" cxnId="{A6E1F967-7368-4579-94D8-A44182F89075}">
      <dgm:prSet/>
      <dgm:spPr/>
      <dgm:t>
        <a:bodyPr/>
        <a:lstStyle/>
        <a:p>
          <a:endParaRPr lang="en-US">
            <a:latin typeface="Tw Cen MT" pitchFamily="34" charset="0"/>
          </a:endParaRPr>
        </a:p>
      </dgm:t>
    </dgm:pt>
    <dgm:pt modelId="{D490C29D-20E7-4B4C-9F5F-51EEC1467870}">
      <dgm:prSet phldrT="[Text]" custT="1"/>
      <dgm:spPr/>
      <dgm:t>
        <a:bodyPr/>
        <a:lstStyle/>
        <a:p>
          <a:r>
            <a:rPr lang="es-DO" sz="2400" b="1" dirty="0" smtClean="0">
              <a:latin typeface="Tw Cen MT" pitchFamily="34" charset="0"/>
            </a:rPr>
            <a:t>Encuentros Regionales</a:t>
          </a:r>
          <a:endParaRPr lang="en-US" sz="2400" dirty="0">
            <a:latin typeface="Tw Cen MT" pitchFamily="34" charset="0"/>
          </a:endParaRPr>
        </a:p>
      </dgm:t>
    </dgm:pt>
    <dgm:pt modelId="{1736FE79-1DD6-47F3-A42F-ECA42A27A67C}" type="parTrans" cxnId="{1AAA2191-544E-48A0-98CA-84BCEDC3A702}">
      <dgm:prSet/>
      <dgm:spPr/>
      <dgm:t>
        <a:bodyPr/>
        <a:lstStyle/>
        <a:p>
          <a:endParaRPr lang="en-US">
            <a:latin typeface="Tw Cen MT" pitchFamily="34" charset="0"/>
          </a:endParaRPr>
        </a:p>
      </dgm:t>
    </dgm:pt>
    <dgm:pt modelId="{00437C4A-6103-4EF3-B650-BBF9BDDC945C}" type="sibTrans" cxnId="{1AAA2191-544E-48A0-98CA-84BCEDC3A702}">
      <dgm:prSet/>
      <dgm:spPr/>
      <dgm:t>
        <a:bodyPr/>
        <a:lstStyle/>
        <a:p>
          <a:endParaRPr lang="en-US">
            <a:latin typeface="Tw Cen MT" pitchFamily="34" charset="0"/>
          </a:endParaRPr>
        </a:p>
      </dgm:t>
    </dgm:pt>
    <dgm:pt modelId="{354AD749-DE42-442A-A384-B98DDDDA85F9}">
      <dgm:prSet phldrT="[Text]" custT="1"/>
      <dgm:spPr/>
      <dgm:t>
        <a:bodyPr/>
        <a:lstStyle/>
        <a:p>
          <a:r>
            <a:rPr lang="es-DO" sz="2400" b="1" dirty="0" smtClean="0">
              <a:latin typeface="Tw Cen MT" pitchFamily="34" charset="0"/>
            </a:rPr>
            <a:t>Mesas de Trabajo</a:t>
          </a:r>
          <a:endParaRPr lang="en-US" sz="2400" dirty="0">
            <a:latin typeface="Tw Cen MT" pitchFamily="34" charset="0"/>
          </a:endParaRPr>
        </a:p>
      </dgm:t>
    </dgm:pt>
    <dgm:pt modelId="{31A2CD03-C478-451B-B6D4-F2892ECE6ACE}" type="parTrans" cxnId="{4A7CC625-2AED-41BB-AD30-015ECE156A82}">
      <dgm:prSet/>
      <dgm:spPr/>
      <dgm:t>
        <a:bodyPr/>
        <a:lstStyle/>
        <a:p>
          <a:endParaRPr lang="en-US">
            <a:latin typeface="Tw Cen MT" pitchFamily="34" charset="0"/>
          </a:endParaRPr>
        </a:p>
      </dgm:t>
    </dgm:pt>
    <dgm:pt modelId="{637104E7-C4E3-414A-9CAD-34E95FF92122}" type="sibTrans" cxnId="{4A7CC625-2AED-41BB-AD30-015ECE156A82}">
      <dgm:prSet/>
      <dgm:spPr/>
      <dgm:t>
        <a:bodyPr/>
        <a:lstStyle/>
        <a:p>
          <a:endParaRPr lang="en-US">
            <a:latin typeface="Tw Cen MT" pitchFamily="34" charset="0"/>
          </a:endParaRPr>
        </a:p>
      </dgm:t>
    </dgm:pt>
    <dgm:pt modelId="{79FB6809-CF69-43C0-ACB2-2B63766A78B1}">
      <dgm:prSet custT="1"/>
      <dgm:spPr/>
      <dgm:t>
        <a:bodyPr/>
        <a:lstStyle/>
        <a:p>
          <a:r>
            <a:rPr lang="es-DO" sz="2400" b="1" dirty="0" smtClean="0">
              <a:latin typeface="Tw Cen MT" pitchFamily="34" charset="0"/>
            </a:rPr>
            <a:t>Convención Empresarial Nacional</a:t>
          </a:r>
          <a:endParaRPr lang="en-US" sz="2400" dirty="0">
            <a:latin typeface="Tw Cen MT" pitchFamily="34" charset="0"/>
          </a:endParaRPr>
        </a:p>
      </dgm:t>
    </dgm:pt>
    <dgm:pt modelId="{1128BCBA-4628-45D6-A6CD-DBD4AA6BA789}" type="parTrans" cxnId="{C684CD5C-BA61-43EC-9F6F-A1852BA10EE9}">
      <dgm:prSet/>
      <dgm:spPr/>
      <dgm:t>
        <a:bodyPr/>
        <a:lstStyle/>
        <a:p>
          <a:endParaRPr lang="en-US">
            <a:latin typeface="Tw Cen MT" pitchFamily="34" charset="0"/>
          </a:endParaRPr>
        </a:p>
      </dgm:t>
    </dgm:pt>
    <dgm:pt modelId="{E12B86DA-756A-4DD5-BD30-167AA62656D3}" type="sibTrans" cxnId="{C684CD5C-BA61-43EC-9F6F-A1852BA10EE9}">
      <dgm:prSet/>
      <dgm:spPr/>
      <dgm:t>
        <a:bodyPr/>
        <a:lstStyle/>
        <a:p>
          <a:endParaRPr lang="en-US">
            <a:latin typeface="Tw Cen MT" pitchFamily="34" charset="0"/>
          </a:endParaRPr>
        </a:p>
      </dgm:t>
    </dgm:pt>
    <dgm:pt modelId="{00D30B2A-7BB1-456B-BD78-27E13BDAFD24}">
      <dgm:prSet custT="1"/>
      <dgm:spPr/>
      <dgm:t>
        <a:bodyPr/>
        <a:lstStyle/>
        <a:p>
          <a:r>
            <a:rPr lang="es-DO" sz="1600" dirty="0" smtClean="0">
              <a:latin typeface="Tw Cen MT" pitchFamily="34" charset="0"/>
            </a:rPr>
            <a:t>Visitas  que permiten recoger el </a:t>
          </a:r>
          <a:r>
            <a:rPr lang="es-DO" sz="1600" b="1" dirty="0" smtClean="0">
              <a:latin typeface="Tw Cen MT" pitchFamily="34" charset="0"/>
            </a:rPr>
            <a:t>sentir de todo el empresariado</a:t>
          </a:r>
          <a:r>
            <a:rPr lang="es-DO" sz="1600" dirty="0" smtClean="0">
              <a:latin typeface="Tw Cen MT" pitchFamily="34" charset="0"/>
            </a:rPr>
            <a:t> sobre los temas más relevantes del sector a través del Formulario de Consulta Nacional.</a:t>
          </a:r>
          <a:endParaRPr lang="en-US" sz="1600" dirty="0">
            <a:latin typeface="Tw Cen MT" pitchFamily="34" charset="0"/>
          </a:endParaRPr>
        </a:p>
      </dgm:t>
    </dgm:pt>
    <dgm:pt modelId="{075AD7AE-035C-43DC-A501-69335EAC249A}" type="parTrans" cxnId="{976D489D-4017-4819-9929-C6CB447256E0}">
      <dgm:prSet/>
      <dgm:spPr/>
      <dgm:t>
        <a:bodyPr/>
        <a:lstStyle/>
        <a:p>
          <a:endParaRPr lang="en-US">
            <a:latin typeface="Tw Cen MT" pitchFamily="34" charset="0"/>
          </a:endParaRPr>
        </a:p>
      </dgm:t>
    </dgm:pt>
    <dgm:pt modelId="{2BDC0CF4-FE45-4D40-836E-620C35891725}" type="sibTrans" cxnId="{976D489D-4017-4819-9929-C6CB447256E0}">
      <dgm:prSet/>
      <dgm:spPr/>
      <dgm:t>
        <a:bodyPr/>
        <a:lstStyle/>
        <a:p>
          <a:endParaRPr lang="en-US">
            <a:latin typeface="Tw Cen MT" pitchFamily="34" charset="0"/>
          </a:endParaRPr>
        </a:p>
      </dgm:t>
    </dgm:pt>
    <dgm:pt modelId="{B4350108-946B-438E-AB49-8CFDB4BDAE50}">
      <dgm:prSet custT="1"/>
      <dgm:spPr/>
      <dgm:t>
        <a:bodyPr/>
        <a:lstStyle/>
        <a:p>
          <a:r>
            <a:rPr lang="es-DO" sz="1600" dirty="0" smtClean="0">
              <a:latin typeface="Tw Cen MT" pitchFamily="34" charset="0"/>
            </a:rPr>
            <a:t>Mini convenciones que permiten la </a:t>
          </a:r>
          <a:r>
            <a:rPr lang="es-DO" sz="1600" b="1" dirty="0" smtClean="0">
              <a:latin typeface="Tw Cen MT" pitchFamily="34" charset="0"/>
            </a:rPr>
            <a:t>interacción cara a cara</a:t>
          </a:r>
          <a:r>
            <a:rPr lang="es-DO" sz="1600" dirty="0" smtClean="0">
              <a:latin typeface="Tw Cen MT" pitchFamily="34" charset="0"/>
            </a:rPr>
            <a:t> para conocer y analizar los principales retos que afronta el empresariado a nivel nacional. Encuentros: </a:t>
          </a:r>
          <a:r>
            <a:rPr lang="es-DO" sz="1600" b="1" dirty="0" smtClean="0">
              <a:latin typeface="Tw Cen MT" pitchFamily="34" charset="0"/>
            </a:rPr>
            <a:t>Santiago, Baní, San Francisco de Macorís y La Romana</a:t>
          </a:r>
          <a:r>
            <a:rPr lang="es-DO" sz="1600" dirty="0" smtClean="0">
              <a:latin typeface="Tw Cen MT" pitchFamily="34" charset="0"/>
            </a:rPr>
            <a:t>.</a:t>
          </a:r>
          <a:endParaRPr lang="en-US" sz="1600" dirty="0">
            <a:latin typeface="Tw Cen MT" pitchFamily="34" charset="0"/>
          </a:endParaRPr>
        </a:p>
      </dgm:t>
    </dgm:pt>
    <dgm:pt modelId="{FEB6C50E-0CBF-47C4-85BA-520C9FF85054}" type="parTrans" cxnId="{5922D8E9-3DD8-40B5-9D85-1A3F1BA2F054}">
      <dgm:prSet/>
      <dgm:spPr/>
      <dgm:t>
        <a:bodyPr/>
        <a:lstStyle/>
        <a:p>
          <a:endParaRPr lang="en-US">
            <a:latin typeface="Tw Cen MT" pitchFamily="34" charset="0"/>
          </a:endParaRPr>
        </a:p>
      </dgm:t>
    </dgm:pt>
    <dgm:pt modelId="{7700DDEB-C7F9-4DB6-A4F6-462C5CFF2B32}" type="sibTrans" cxnId="{5922D8E9-3DD8-40B5-9D85-1A3F1BA2F054}">
      <dgm:prSet/>
      <dgm:spPr/>
      <dgm:t>
        <a:bodyPr/>
        <a:lstStyle/>
        <a:p>
          <a:endParaRPr lang="en-US">
            <a:latin typeface="Tw Cen MT" pitchFamily="34" charset="0"/>
          </a:endParaRPr>
        </a:p>
      </dgm:t>
    </dgm:pt>
    <dgm:pt modelId="{C9F91C26-5AD1-44FA-BB9D-DCEC8E412530}">
      <dgm:prSet custT="1"/>
      <dgm:spPr/>
      <dgm:t>
        <a:bodyPr/>
        <a:lstStyle/>
        <a:p>
          <a:r>
            <a:rPr lang="es-DO" sz="1600" b="1" dirty="0" smtClean="0">
              <a:latin typeface="Tw Cen MT" pitchFamily="34" charset="0"/>
            </a:rPr>
            <a:t>Sesiones de trabajo </a:t>
          </a:r>
          <a:r>
            <a:rPr lang="es-DO" sz="1600" dirty="0" smtClean="0">
              <a:latin typeface="Tw Cen MT" pitchFamily="34" charset="0"/>
            </a:rPr>
            <a:t>con la participación colectiva del empresariado donde se </a:t>
          </a:r>
          <a:r>
            <a:rPr lang="es-DO" sz="1600" b="1" dirty="0" smtClean="0">
              <a:latin typeface="Tw Cen MT" pitchFamily="34" charset="0"/>
            </a:rPr>
            <a:t>discuten </a:t>
          </a:r>
          <a:r>
            <a:rPr lang="es-DO" sz="1600" dirty="0" smtClean="0">
              <a:latin typeface="Tw Cen MT" pitchFamily="34" charset="0"/>
            </a:rPr>
            <a:t>documentos de análisis de la situación actual</a:t>
          </a:r>
          <a:r>
            <a:rPr lang="es-DO" sz="1600" b="1" dirty="0" smtClean="0">
              <a:latin typeface="Tw Cen MT" pitchFamily="34" charset="0"/>
            </a:rPr>
            <a:t> </a:t>
          </a:r>
          <a:r>
            <a:rPr lang="es-DO" sz="1600" dirty="0" smtClean="0">
              <a:latin typeface="Tw Cen MT" pitchFamily="34" charset="0"/>
            </a:rPr>
            <a:t>y los resultados de los encuentros previos para elaborar las </a:t>
          </a:r>
          <a:r>
            <a:rPr lang="es-DO" sz="1600" b="1" dirty="0" smtClean="0">
              <a:latin typeface="Tw Cen MT" pitchFamily="34" charset="0"/>
            </a:rPr>
            <a:t>propuestas  de solución.</a:t>
          </a:r>
          <a:endParaRPr lang="en-US" sz="1600" dirty="0">
            <a:latin typeface="Tw Cen MT" pitchFamily="34" charset="0"/>
          </a:endParaRPr>
        </a:p>
      </dgm:t>
    </dgm:pt>
    <dgm:pt modelId="{7FE01F77-0DD7-4BE0-97BF-B8CB267F5B04}" type="parTrans" cxnId="{2BF68DDE-C059-4BB1-B48F-A99AD38C5733}">
      <dgm:prSet/>
      <dgm:spPr/>
      <dgm:t>
        <a:bodyPr/>
        <a:lstStyle/>
        <a:p>
          <a:endParaRPr lang="en-US">
            <a:latin typeface="Tw Cen MT" pitchFamily="34" charset="0"/>
          </a:endParaRPr>
        </a:p>
      </dgm:t>
    </dgm:pt>
    <dgm:pt modelId="{5A79FAEA-AF61-47DF-82B4-68CDCD4E3448}" type="sibTrans" cxnId="{2BF68DDE-C059-4BB1-B48F-A99AD38C5733}">
      <dgm:prSet/>
      <dgm:spPr/>
      <dgm:t>
        <a:bodyPr/>
        <a:lstStyle/>
        <a:p>
          <a:endParaRPr lang="en-US">
            <a:latin typeface="Tw Cen MT" pitchFamily="34" charset="0"/>
          </a:endParaRPr>
        </a:p>
      </dgm:t>
    </dgm:pt>
    <dgm:pt modelId="{0BF9ECB0-ABC0-47E6-B70B-758CBAFE43AF}">
      <dgm:prSet custT="1"/>
      <dgm:spPr/>
      <dgm:t>
        <a:bodyPr/>
        <a:lstStyle/>
        <a:p>
          <a:r>
            <a:rPr lang="es-DO" sz="1600" dirty="0" smtClean="0">
              <a:latin typeface="Tw Cen MT" pitchFamily="34" charset="0"/>
            </a:rPr>
            <a:t>Máximo foro  donde se revisan las propuestas en mesas de trabajo y se </a:t>
          </a:r>
          <a:r>
            <a:rPr lang="es-DO" sz="1600" b="1" dirty="0" smtClean="0">
              <a:latin typeface="Tw Cen MT" pitchFamily="34" charset="0"/>
            </a:rPr>
            <a:t>priorizan</a:t>
          </a:r>
          <a:r>
            <a:rPr lang="es-DO" sz="1600" dirty="0" smtClean="0">
              <a:latin typeface="Tw Cen MT" pitchFamily="34" charset="0"/>
            </a:rPr>
            <a:t> en una </a:t>
          </a:r>
          <a:r>
            <a:rPr lang="es-DO" sz="1600" b="1" dirty="0" smtClean="0">
              <a:latin typeface="Tw Cen MT" pitchFamily="34" charset="0"/>
            </a:rPr>
            <a:t>plenaria </a:t>
          </a:r>
          <a:r>
            <a:rPr lang="es-DO" sz="1600" dirty="0" smtClean="0">
              <a:latin typeface="Tw Cen MT" pitchFamily="34" charset="0"/>
            </a:rPr>
            <a:t>con la participación de todo el empresariado.</a:t>
          </a:r>
          <a:endParaRPr lang="en-US" sz="1600" dirty="0">
            <a:latin typeface="Tw Cen MT" pitchFamily="34" charset="0"/>
          </a:endParaRPr>
        </a:p>
      </dgm:t>
    </dgm:pt>
    <dgm:pt modelId="{B91238D8-D654-4930-9F5C-199CF0D9C989}" type="parTrans" cxnId="{0FE0E538-1DAD-42E6-B7BD-C07C4CAB96CD}">
      <dgm:prSet/>
      <dgm:spPr/>
      <dgm:t>
        <a:bodyPr/>
        <a:lstStyle/>
        <a:p>
          <a:endParaRPr lang="en-US">
            <a:latin typeface="Tw Cen MT" pitchFamily="34" charset="0"/>
          </a:endParaRPr>
        </a:p>
      </dgm:t>
    </dgm:pt>
    <dgm:pt modelId="{BBFFDE4A-035D-4121-B562-A4170A7C3496}" type="sibTrans" cxnId="{0FE0E538-1DAD-42E6-B7BD-C07C4CAB96CD}">
      <dgm:prSet/>
      <dgm:spPr/>
      <dgm:t>
        <a:bodyPr/>
        <a:lstStyle/>
        <a:p>
          <a:endParaRPr lang="en-US">
            <a:latin typeface="Tw Cen MT" pitchFamily="34" charset="0"/>
          </a:endParaRPr>
        </a:p>
      </dgm:t>
    </dgm:pt>
    <dgm:pt modelId="{F60DDCD0-9F66-4E2F-AA7D-3908B004E290}" type="pres">
      <dgm:prSet presAssocID="{D6AC9A89-AD90-42AC-A800-A380C9D79685}" presName="Name0" presStyleCnt="0">
        <dgm:presLayoutVars>
          <dgm:dir/>
          <dgm:animLvl val="lvl"/>
          <dgm:resizeHandles/>
        </dgm:presLayoutVars>
      </dgm:prSet>
      <dgm:spPr/>
      <dgm:t>
        <a:bodyPr/>
        <a:lstStyle/>
        <a:p>
          <a:endParaRPr lang="en-US"/>
        </a:p>
      </dgm:t>
    </dgm:pt>
    <dgm:pt modelId="{DD91D8DF-C62A-4D9F-B523-6C803358084E}" type="pres">
      <dgm:prSet presAssocID="{AD30722B-DA5A-4AD5-BC58-117020F79B4C}" presName="linNode" presStyleCnt="0"/>
      <dgm:spPr/>
    </dgm:pt>
    <dgm:pt modelId="{FABA49DB-BF02-4004-AECC-DEF07387A47A}" type="pres">
      <dgm:prSet presAssocID="{AD30722B-DA5A-4AD5-BC58-117020F79B4C}" presName="parentShp" presStyleLbl="node1" presStyleIdx="0" presStyleCnt="4" custScaleX="64773">
        <dgm:presLayoutVars>
          <dgm:bulletEnabled val="1"/>
        </dgm:presLayoutVars>
      </dgm:prSet>
      <dgm:spPr/>
      <dgm:t>
        <a:bodyPr/>
        <a:lstStyle/>
        <a:p>
          <a:endParaRPr lang="en-US"/>
        </a:p>
      </dgm:t>
    </dgm:pt>
    <dgm:pt modelId="{A7964D77-5F9D-4EBD-B43A-1D2B77F20C82}" type="pres">
      <dgm:prSet presAssocID="{AD30722B-DA5A-4AD5-BC58-117020F79B4C}" presName="childShp" presStyleLbl="bgAccFollowNode1" presStyleIdx="0" presStyleCnt="4">
        <dgm:presLayoutVars>
          <dgm:bulletEnabled val="1"/>
        </dgm:presLayoutVars>
      </dgm:prSet>
      <dgm:spPr/>
      <dgm:t>
        <a:bodyPr/>
        <a:lstStyle/>
        <a:p>
          <a:endParaRPr lang="en-US"/>
        </a:p>
      </dgm:t>
    </dgm:pt>
    <dgm:pt modelId="{AF40F647-C3DC-4D3E-8EE7-6D8B92FCF5B5}" type="pres">
      <dgm:prSet presAssocID="{51CE846B-CC1C-4825-B729-40523D742274}" presName="spacing" presStyleCnt="0"/>
      <dgm:spPr/>
    </dgm:pt>
    <dgm:pt modelId="{EC137E43-359C-4D4D-AEA9-DBC5949D8061}" type="pres">
      <dgm:prSet presAssocID="{D490C29D-20E7-4B4C-9F5F-51EEC1467870}" presName="linNode" presStyleCnt="0"/>
      <dgm:spPr/>
    </dgm:pt>
    <dgm:pt modelId="{34465633-2F39-47BB-93C7-2B8E17225C1F}" type="pres">
      <dgm:prSet presAssocID="{D490C29D-20E7-4B4C-9F5F-51EEC1467870}" presName="parentShp" presStyleLbl="node1" presStyleIdx="1" presStyleCnt="4" custScaleX="64773">
        <dgm:presLayoutVars>
          <dgm:bulletEnabled val="1"/>
        </dgm:presLayoutVars>
      </dgm:prSet>
      <dgm:spPr/>
      <dgm:t>
        <a:bodyPr/>
        <a:lstStyle/>
        <a:p>
          <a:endParaRPr lang="en-US"/>
        </a:p>
      </dgm:t>
    </dgm:pt>
    <dgm:pt modelId="{B2A63D36-3B47-41EE-888A-2E31089323B0}" type="pres">
      <dgm:prSet presAssocID="{D490C29D-20E7-4B4C-9F5F-51EEC1467870}" presName="childShp" presStyleLbl="bgAccFollowNode1" presStyleIdx="1" presStyleCnt="4">
        <dgm:presLayoutVars>
          <dgm:bulletEnabled val="1"/>
        </dgm:presLayoutVars>
      </dgm:prSet>
      <dgm:spPr/>
      <dgm:t>
        <a:bodyPr/>
        <a:lstStyle/>
        <a:p>
          <a:endParaRPr lang="en-US"/>
        </a:p>
      </dgm:t>
    </dgm:pt>
    <dgm:pt modelId="{034F3843-D7EF-42FA-8528-0D5057CE09A6}" type="pres">
      <dgm:prSet presAssocID="{00437C4A-6103-4EF3-B650-BBF9BDDC945C}" presName="spacing" presStyleCnt="0"/>
      <dgm:spPr/>
    </dgm:pt>
    <dgm:pt modelId="{3E503AD0-4FE6-43BF-AF03-A790CAD6D03F}" type="pres">
      <dgm:prSet presAssocID="{354AD749-DE42-442A-A384-B98DDDDA85F9}" presName="linNode" presStyleCnt="0"/>
      <dgm:spPr/>
    </dgm:pt>
    <dgm:pt modelId="{E2E2B831-56CC-4430-8DDD-3E42AD3C4E36}" type="pres">
      <dgm:prSet presAssocID="{354AD749-DE42-442A-A384-B98DDDDA85F9}" presName="parentShp" presStyleLbl="node1" presStyleIdx="2" presStyleCnt="4" custScaleX="64773">
        <dgm:presLayoutVars>
          <dgm:bulletEnabled val="1"/>
        </dgm:presLayoutVars>
      </dgm:prSet>
      <dgm:spPr/>
      <dgm:t>
        <a:bodyPr/>
        <a:lstStyle/>
        <a:p>
          <a:endParaRPr lang="en-US"/>
        </a:p>
      </dgm:t>
    </dgm:pt>
    <dgm:pt modelId="{E6518B38-C83F-4390-8629-5F1DDA1CF0A5}" type="pres">
      <dgm:prSet presAssocID="{354AD749-DE42-442A-A384-B98DDDDA85F9}" presName="childShp" presStyleLbl="bgAccFollowNode1" presStyleIdx="2" presStyleCnt="4">
        <dgm:presLayoutVars>
          <dgm:bulletEnabled val="1"/>
        </dgm:presLayoutVars>
      </dgm:prSet>
      <dgm:spPr/>
      <dgm:t>
        <a:bodyPr/>
        <a:lstStyle/>
        <a:p>
          <a:endParaRPr lang="en-US"/>
        </a:p>
      </dgm:t>
    </dgm:pt>
    <dgm:pt modelId="{78765B79-634C-4557-91F2-5EAE7E90D27B}" type="pres">
      <dgm:prSet presAssocID="{637104E7-C4E3-414A-9CAD-34E95FF92122}" presName="spacing" presStyleCnt="0"/>
      <dgm:spPr/>
    </dgm:pt>
    <dgm:pt modelId="{C6C9714F-2D2B-4640-B2D6-C0E2A82DEED1}" type="pres">
      <dgm:prSet presAssocID="{79FB6809-CF69-43C0-ACB2-2B63766A78B1}" presName="linNode" presStyleCnt="0"/>
      <dgm:spPr/>
    </dgm:pt>
    <dgm:pt modelId="{E6F7C15D-02A1-4C54-8540-E004A271A078}" type="pres">
      <dgm:prSet presAssocID="{79FB6809-CF69-43C0-ACB2-2B63766A78B1}" presName="parentShp" presStyleLbl="node1" presStyleIdx="3" presStyleCnt="4" custScaleX="64773">
        <dgm:presLayoutVars>
          <dgm:bulletEnabled val="1"/>
        </dgm:presLayoutVars>
      </dgm:prSet>
      <dgm:spPr/>
      <dgm:t>
        <a:bodyPr/>
        <a:lstStyle/>
        <a:p>
          <a:endParaRPr lang="en-US"/>
        </a:p>
      </dgm:t>
    </dgm:pt>
    <dgm:pt modelId="{587EF8AA-A7D9-410B-B4C3-C96102ADA91C}" type="pres">
      <dgm:prSet presAssocID="{79FB6809-CF69-43C0-ACB2-2B63766A78B1}" presName="childShp" presStyleLbl="bgAccFollowNode1" presStyleIdx="3" presStyleCnt="4">
        <dgm:presLayoutVars>
          <dgm:bulletEnabled val="1"/>
        </dgm:presLayoutVars>
      </dgm:prSet>
      <dgm:spPr/>
      <dgm:t>
        <a:bodyPr/>
        <a:lstStyle/>
        <a:p>
          <a:endParaRPr lang="en-US"/>
        </a:p>
      </dgm:t>
    </dgm:pt>
  </dgm:ptLst>
  <dgm:cxnLst>
    <dgm:cxn modelId="{C684CD5C-BA61-43EC-9F6F-A1852BA10EE9}" srcId="{D6AC9A89-AD90-42AC-A800-A380C9D79685}" destId="{79FB6809-CF69-43C0-ACB2-2B63766A78B1}" srcOrd="3" destOrd="0" parTransId="{1128BCBA-4628-45D6-A6CD-DBD4AA6BA789}" sibTransId="{E12B86DA-756A-4DD5-BD30-167AA62656D3}"/>
    <dgm:cxn modelId="{AC55A77E-3CB5-418F-A3A4-0649FEFCA57C}" type="presOf" srcId="{B4350108-946B-438E-AB49-8CFDB4BDAE50}" destId="{B2A63D36-3B47-41EE-888A-2E31089323B0}" srcOrd="0" destOrd="0" presId="urn:microsoft.com/office/officeart/2005/8/layout/vList6"/>
    <dgm:cxn modelId="{AD17B46B-0045-4C07-AE09-D0F144A379A0}" type="presOf" srcId="{D490C29D-20E7-4B4C-9F5F-51EEC1467870}" destId="{34465633-2F39-47BB-93C7-2B8E17225C1F}" srcOrd="0" destOrd="0" presId="urn:microsoft.com/office/officeart/2005/8/layout/vList6"/>
    <dgm:cxn modelId="{99D9670E-FC70-4C33-AA4E-21CC951D1437}" type="presOf" srcId="{0BF9ECB0-ABC0-47E6-B70B-758CBAFE43AF}" destId="{587EF8AA-A7D9-410B-B4C3-C96102ADA91C}" srcOrd="0" destOrd="0" presId="urn:microsoft.com/office/officeart/2005/8/layout/vList6"/>
    <dgm:cxn modelId="{5AC13315-2949-474B-A419-BD85B01848D3}" type="presOf" srcId="{C9F91C26-5AD1-44FA-BB9D-DCEC8E412530}" destId="{E6518B38-C83F-4390-8629-5F1DDA1CF0A5}" srcOrd="0" destOrd="0" presId="urn:microsoft.com/office/officeart/2005/8/layout/vList6"/>
    <dgm:cxn modelId="{976D489D-4017-4819-9929-C6CB447256E0}" srcId="{AD30722B-DA5A-4AD5-BC58-117020F79B4C}" destId="{00D30B2A-7BB1-456B-BD78-27E13BDAFD24}" srcOrd="0" destOrd="0" parTransId="{075AD7AE-035C-43DC-A501-69335EAC249A}" sibTransId="{2BDC0CF4-FE45-4D40-836E-620C35891725}"/>
    <dgm:cxn modelId="{4A7CC625-2AED-41BB-AD30-015ECE156A82}" srcId="{D6AC9A89-AD90-42AC-A800-A380C9D79685}" destId="{354AD749-DE42-442A-A384-B98DDDDA85F9}" srcOrd="2" destOrd="0" parTransId="{31A2CD03-C478-451B-B6D4-F2892ECE6ACE}" sibTransId="{637104E7-C4E3-414A-9CAD-34E95FF92122}"/>
    <dgm:cxn modelId="{2BF68DDE-C059-4BB1-B48F-A99AD38C5733}" srcId="{354AD749-DE42-442A-A384-B98DDDDA85F9}" destId="{C9F91C26-5AD1-44FA-BB9D-DCEC8E412530}" srcOrd="0" destOrd="0" parTransId="{7FE01F77-0DD7-4BE0-97BF-B8CB267F5B04}" sibTransId="{5A79FAEA-AF61-47DF-82B4-68CDCD4E3448}"/>
    <dgm:cxn modelId="{A3D8CE39-6D8A-43AF-88E7-A032AE1351D0}" type="presOf" srcId="{354AD749-DE42-442A-A384-B98DDDDA85F9}" destId="{E2E2B831-56CC-4430-8DDD-3E42AD3C4E36}" srcOrd="0" destOrd="0" presId="urn:microsoft.com/office/officeart/2005/8/layout/vList6"/>
    <dgm:cxn modelId="{B44120C6-731D-4A5F-94E2-92C96622BE5B}" type="presOf" srcId="{AD30722B-DA5A-4AD5-BC58-117020F79B4C}" destId="{FABA49DB-BF02-4004-AECC-DEF07387A47A}" srcOrd="0" destOrd="0" presId="urn:microsoft.com/office/officeart/2005/8/layout/vList6"/>
    <dgm:cxn modelId="{63DA7C45-6767-452A-8597-060A811D66BF}" type="presOf" srcId="{79FB6809-CF69-43C0-ACB2-2B63766A78B1}" destId="{E6F7C15D-02A1-4C54-8540-E004A271A078}" srcOrd="0" destOrd="0" presId="urn:microsoft.com/office/officeart/2005/8/layout/vList6"/>
    <dgm:cxn modelId="{0FE0E538-1DAD-42E6-B7BD-C07C4CAB96CD}" srcId="{79FB6809-CF69-43C0-ACB2-2B63766A78B1}" destId="{0BF9ECB0-ABC0-47E6-B70B-758CBAFE43AF}" srcOrd="0" destOrd="0" parTransId="{B91238D8-D654-4930-9F5C-199CF0D9C989}" sibTransId="{BBFFDE4A-035D-4121-B562-A4170A7C3496}"/>
    <dgm:cxn modelId="{CA8108F8-9ED4-4CEB-B434-9E804E5B6A5B}" type="presOf" srcId="{00D30B2A-7BB1-456B-BD78-27E13BDAFD24}" destId="{A7964D77-5F9D-4EBD-B43A-1D2B77F20C82}" srcOrd="0" destOrd="0" presId="urn:microsoft.com/office/officeart/2005/8/layout/vList6"/>
    <dgm:cxn modelId="{1AAA2191-544E-48A0-98CA-84BCEDC3A702}" srcId="{D6AC9A89-AD90-42AC-A800-A380C9D79685}" destId="{D490C29D-20E7-4B4C-9F5F-51EEC1467870}" srcOrd="1" destOrd="0" parTransId="{1736FE79-1DD6-47F3-A42F-ECA42A27A67C}" sibTransId="{00437C4A-6103-4EF3-B650-BBF9BDDC945C}"/>
    <dgm:cxn modelId="{A6E1F967-7368-4579-94D8-A44182F89075}" srcId="{D6AC9A89-AD90-42AC-A800-A380C9D79685}" destId="{AD30722B-DA5A-4AD5-BC58-117020F79B4C}" srcOrd="0" destOrd="0" parTransId="{B6C86C6E-A0FA-4170-A828-E0F1D0049BC4}" sibTransId="{51CE846B-CC1C-4825-B729-40523D742274}"/>
    <dgm:cxn modelId="{7277CD70-56B2-41DD-B9B8-E3C560E0A569}" type="presOf" srcId="{D6AC9A89-AD90-42AC-A800-A380C9D79685}" destId="{F60DDCD0-9F66-4E2F-AA7D-3908B004E290}" srcOrd="0" destOrd="0" presId="urn:microsoft.com/office/officeart/2005/8/layout/vList6"/>
    <dgm:cxn modelId="{5922D8E9-3DD8-40B5-9D85-1A3F1BA2F054}" srcId="{D490C29D-20E7-4B4C-9F5F-51EEC1467870}" destId="{B4350108-946B-438E-AB49-8CFDB4BDAE50}" srcOrd="0" destOrd="0" parTransId="{FEB6C50E-0CBF-47C4-85BA-520C9FF85054}" sibTransId="{7700DDEB-C7F9-4DB6-A4F6-462C5CFF2B32}"/>
    <dgm:cxn modelId="{8A9621BD-6B8B-452F-A010-DFBAA716D5B6}" type="presParOf" srcId="{F60DDCD0-9F66-4E2F-AA7D-3908B004E290}" destId="{DD91D8DF-C62A-4D9F-B523-6C803358084E}" srcOrd="0" destOrd="0" presId="urn:microsoft.com/office/officeart/2005/8/layout/vList6"/>
    <dgm:cxn modelId="{7543BCD7-A4C0-4CB0-838D-3C4A8B15FFD1}" type="presParOf" srcId="{DD91D8DF-C62A-4D9F-B523-6C803358084E}" destId="{FABA49DB-BF02-4004-AECC-DEF07387A47A}" srcOrd="0" destOrd="0" presId="urn:microsoft.com/office/officeart/2005/8/layout/vList6"/>
    <dgm:cxn modelId="{CEC137B5-0E45-44A7-B379-B80FC4350409}" type="presParOf" srcId="{DD91D8DF-C62A-4D9F-B523-6C803358084E}" destId="{A7964D77-5F9D-4EBD-B43A-1D2B77F20C82}" srcOrd="1" destOrd="0" presId="urn:microsoft.com/office/officeart/2005/8/layout/vList6"/>
    <dgm:cxn modelId="{EC5941F0-B106-4F1B-B148-CE0C8397855F}" type="presParOf" srcId="{F60DDCD0-9F66-4E2F-AA7D-3908B004E290}" destId="{AF40F647-C3DC-4D3E-8EE7-6D8B92FCF5B5}" srcOrd="1" destOrd="0" presId="urn:microsoft.com/office/officeart/2005/8/layout/vList6"/>
    <dgm:cxn modelId="{1FE87CD4-2795-4D20-8257-E7985A34168D}" type="presParOf" srcId="{F60DDCD0-9F66-4E2F-AA7D-3908B004E290}" destId="{EC137E43-359C-4D4D-AEA9-DBC5949D8061}" srcOrd="2" destOrd="0" presId="urn:microsoft.com/office/officeart/2005/8/layout/vList6"/>
    <dgm:cxn modelId="{666E810E-5A9C-4E70-81CE-E547FB05262A}" type="presParOf" srcId="{EC137E43-359C-4D4D-AEA9-DBC5949D8061}" destId="{34465633-2F39-47BB-93C7-2B8E17225C1F}" srcOrd="0" destOrd="0" presId="urn:microsoft.com/office/officeart/2005/8/layout/vList6"/>
    <dgm:cxn modelId="{D04D87A6-4D46-4578-BBCB-8837E0BA72FA}" type="presParOf" srcId="{EC137E43-359C-4D4D-AEA9-DBC5949D8061}" destId="{B2A63D36-3B47-41EE-888A-2E31089323B0}" srcOrd="1" destOrd="0" presId="urn:microsoft.com/office/officeart/2005/8/layout/vList6"/>
    <dgm:cxn modelId="{615942DB-E53F-490F-BC64-F0BB79DB1C9F}" type="presParOf" srcId="{F60DDCD0-9F66-4E2F-AA7D-3908B004E290}" destId="{034F3843-D7EF-42FA-8528-0D5057CE09A6}" srcOrd="3" destOrd="0" presId="urn:microsoft.com/office/officeart/2005/8/layout/vList6"/>
    <dgm:cxn modelId="{E5408367-FB89-4950-8797-CA203F2E57F4}" type="presParOf" srcId="{F60DDCD0-9F66-4E2F-AA7D-3908B004E290}" destId="{3E503AD0-4FE6-43BF-AF03-A790CAD6D03F}" srcOrd="4" destOrd="0" presId="urn:microsoft.com/office/officeart/2005/8/layout/vList6"/>
    <dgm:cxn modelId="{593A9E92-A6FE-4DE0-BC8D-635D57184228}" type="presParOf" srcId="{3E503AD0-4FE6-43BF-AF03-A790CAD6D03F}" destId="{E2E2B831-56CC-4430-8DDD-3E42AD3C4E36}" srcOrd="0" destOrd="0" presId="urn:microsoft.com/office/officeart/2005/8/layout/vList6"/>
    <dgm:cxn modelId="{21C183D5-5A72-4281-ACEC-AC1F574B06FA}" type="presParOf" srcId="{3E503AD0-4FE6-43BF-AF03-A790CAD6D03F}" destId="{E6518B38-C83F-4390-8629-5F1DDA1CF0A5}" srcOrd="1" destOrd="0" presId="urn:microsoft.com/office/officeart/2005/8/layout/vList6"/>
    <dgm:cxn modelId="{B4424FDF-5B81-49F1-831F-F1FAE1B691E4}" type="presParOf" srcId="{F60DDCD0-9F66-4E2F-AA7D-3908B004E290}" destId="{78765B79-634C-4557-91F2-5EAE7E90D27B}" srcOrd="5" destOrd="0" presId="urn:microsoft.com/office/officeart/2005/8/layout/vList6"/>
    <dgm:cxn modelId="{68B61D55-6990-49D8-9521-9A1E3D8FEFA9}" type="presParOf" srcId="{F60DDCD0-9F66-4E2F-AA7D-3908B004E290}" destId="{C6C9714F-2D2B-4640-B2D6-C0E2A82DEED1}" srcOrd="6" destOrd="0" presId="urn:microsoft.com/office/officeart/2005/8/layout/vList6"/>
    <dgm:cxn modelId="{AA62E9DB-8DF7-4B06-8E7A-0CC6DBFA491E}" type="presParOf" srcId="{C6C9714F-2D2B-4640-B2D6-C0E2A82DEED1}" destId="{E6F7C15D-02A1-4C54-8540-E004A271A078}" srcOrd="0" destOrd="0" presId="urn:microsoft.com/office/officeart/2005/8/layout/vList6"/>
    <dgm:cxn modelId="{79CFF8A8-4BE7-4846-811C-153415EFEAF6}" type="presParOf" srcId="{C6C9714F-2D2B-4640-B2D6-C0E2A82DEED1}" destId="{587EF8AA-A7D9-410B-B4C3-C96102ADA91C}"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1327AA-3989-4897-8247-ECA38638EF6D}" type="datetimeFigureOut">
              <a:rPr lang="en-US" smtClean="0"/>
              <a:t>20-Oct-15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FC3540-07F2-46B6-8101-4C1F1CDDC886}" type="slidenum">
              <a:rPr lang="en-US" smtClean="0"/>
              <a:t>‹Nº›</a:t>
            </a:fld>
            <a:endParaRPr lang="en-US"/>
          </a:p>
        </p:txBody>
      </p:sp>
    </p:spTree>
    <p:extLst>
      <p:ext uri="{BB962C8B-B14F-4D97-AF65-F5344CB8AC3E}">
        <p14:creationId xmlns:p14="http://schemas.microsoft.com/office/powerpoint/2010/main" val="1478580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FC3540-07F2-46B6-8101-4C1F1CDDC886}" type="slidenum">
              <a:rPr lang="en-US" smtClean="0"/>
              <a:t>9</a:t>
            </a:fld>
            <a:endParaRPr lang="en-US"/>
          </a:p>
        </p:txBody>
      </p:sp>
    </p:spTree>
    <p:extLst>
      <p:ext uri="{BB962C8B-B14F-4D97-AF65-F5344CB8AC3E}">
        <p14:creationId xmlns:p14="http://schemas.microsoft.com/office/powerpoint/2010/main" val="943139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371600" y="1143000"/>
            <a:ext cx="4116388" cy="3086100"/>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E72F799-DB48-4F73-9B31-16DBB0CDF222}"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658657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72F799-DB48-4F73-9B31-16DBB0CDF222}"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127162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371600" y="1143000"/>
            <a:ext cx="4116388" cy="3086100"/>
          </a:xfrm>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2E72F799-DB48-4F73-9B31-16DBB0CDF222}"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2719737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371600" y="1143000"/>
            <a:ext cx="4116388" cy="3086100"/>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E72F799-DB48-4F73-9B31-16DBB0CDF222}"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2742811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371600" y="1143000"/>
            <a:ext cx="4116388" cy="3086100"/>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E72F799-DB48-4F73-9B31-16DBB0CDF222}"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457308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371600" y="1143000"/>
            <a:ext cx="4116388" cy="3086100"/>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E72F799-DB48-4F73-9B31-16DBB0CDF222}"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457308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371600" y="1143000"/>
            <a:ext cx="4116388" cy="3086100"/>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E72F799-DB48-4F73-9B31-16DBB0CDF222}"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2718084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371600" y="1143000"/>
            <a:ext cx="4116388" cy="3086100"/>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E72F799-DB48-4F73-9B31-16DBB0CDF222}"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2718084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371600" y="1143000"/>
            <a:ext cx="4116388" cy="3086100"/>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E72F799-DB48-4F73-9B31-16DBB0CDF222}"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658657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1F46FB-64D2-4416-82C8-05302A72F9C4}" type="datetimeFigureOut">
              <a:rPr lang="en-US" smtClean="0"/>
              <a:t>20-Oct-15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522B4F-EC75-4ADB-A1D3-5E56806201B2}" type="slidenum">
              <a:rPr lang="en-US" smtClean="0"/>
              <a:t>‹Nº›</a:t>
            </a:fld>
            <a:endParaRPr lang="en-US"/>
          </a:p>
        </p:txBody>
      </p:sp>
    </p:spTree>
    <p:extLst>
      <p:ext uri="{BB962C8B-B14F-4D97-AF65-F5344CB8AC3E}">
        <p14:creationId xmlns:p14="http://schemas.microsoft.com/office/powerpoint/2010/main" val="1686484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1F46FB-64D2-4416-82C8-05302A72F9C4}" type="datetimeFigureOut">
              <a:rPr lang="en-US" smtClean="0"/>
              <a:t>20-Oct-15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522B4F-EC75-4ADB-A1D3-5E56806201B2}" type="slidenum">
              <a:rPr lang="en-US" smtClean="0"/>
              <a:t>‹Nº›</a:t>
            </a:fld>
            <a:endParaRPr lang="en-US"/>
          </a:p>
        </p:txBody>
      </p:sp>
    </p:spTree>
    <p:extLst>
      <p:ext uri="{BB962C8B-B14F-4D97-AF65-F5344CB8AC3E}">
        <p14:creationId xmlns:p14="http://schemas.microsoft.com/office/powerpoint/2010/main" val="1191552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1F46FB-64D2-4416-82C8-05302A72F9C4}" type="datetimeFigureOut">
              <a:rPr lang="en-US" smtClean="0"/>
              <a:t>20-Oct-15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522B4F-EC75-4ADB-A1D3-5E56806201B2}" type="slidenum">
              <a:rPr lang="en-US" smtClean="0"/>
              <a:t>‹Nº›</a:t>
            </a:fld>
            <a:endParaRPr lang="en-US"/>
          </a:p>
        </p:txBody>
      </p:sp>
    </p:spTree>
    <p:extLst>
      <p:ext uri="{BB962C8B-B14F-4D97-AF65-F5344CB8AC3E}">
        <p14:creationId xmlns:p14="http://schemas.microsoft.com/office/powerpoint/2010/main" val="20577358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D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DO"/>
          </a:p>
        </p:txBody>
      </p:sp>
      <p:sp>
        <p:nvSpPr>
          <p:cNvPr id="4" name="3 Marcador de fecha"/>
          <p:cNvSpPr>
            <a:spLocks noGrp="1"/>
          </p:cNvSpPr>
          <p:nvPr>
            <p:ph type="dt" sz="half" idx="10"/>
          </p:nvPr>
        </p:nvSpPr>
        <p:spPr/>
        <p:txBody>
          <a:bodyPr/>
          <a:lstStyle/>
          <a:p>
            <a:fld id="{FA76D248-E859-4319-B390-694F772D394D}" type="datetimeFigureOut">
              <a:rPr lang="es-DO" smtClean="0">
                <a:solidFill>
                  <a:prstClr val="black">
                    <a:tint val="75000"/>
                  </a:prstClr>
                </a:solidFill>
              </a:rPr>
              <a:pPr/>
              <a:t>20/10/2015</a:t>
            </a:fld>
            <a:endParaRPr lang="es-D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D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38CF4BA-2EC2-4F04-A2C5-F276017DFA23}" type="slidenum">
              <a:rPr lang="es-DO" smtClean="0">
                <a:solidFill>
                  <a:prstClr val="black">
                    <a:tint val="75000"/>
                  </a:prstClr>
                </a:solidFill>
              </a:rPr>
              <a:pPr/>
              <a:t>‹Nº›</a:t>
            </a:fld>
            <a:endParaRPr lang="es-DO">
              <a:solidFill>
                <a:prstClr val="black">
                  <a:tint val="75000"/>
                </a:prstClr>
              </a:solidFill>
            </a:endParaRPr>
          </a:p>
        </p:txBody>
      </p:sp>
    </p:spTree>
    <p:extLst>
      <p:ext uri="{BB962C8B-B14F-4D97-AF65-F5344CB8AC3E}">
        <p14:creationId xmlns:p14="http://schemas.microsoft.com/office/powerpoint/2010/main" val="39449160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D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fecha"/>
          <p:cNvSpPr>
            <a:spLocks noGrp="1"/>
          </p:cNvSpPr>
          <p:nvPr>
            <p:ph type="dt" sz="half" idx="10"/>
          </p:nvPr>
        </p:nvSpPr>
        <p:spPr/>
        <p:txBody>
          <a:bodyPr/>
          <a:lstStyle/>
          <a:p>
            <a:fld id="{FA76D248-E859-4319-B390-694F772D394D}" type="datetimeFigureOut">
              <a:rPr lang="es-DO" smtClean="0">
                <a:solidFill>
                  <a:prstClr val="black">
                    <a:tint val="75000"/>
                  </a:prstClr>
                </a:solidFill>
              </a:rPr>
              <a:pPr/>
              <a:t>20/10/2015</a:t>
            </a:fld>
            <a:endParaRPr lang="es-D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D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38CF4BA-2EC2-4F04-A2C5-F276017DFA23}" type="slidenum">
              <a:rPr lang="es-DO" smtClean="0">
                <a:solidFill>
                  <a:prstClr val="black">
                    <a:tint val="75000"/>
                  </a:prstClr>
                </a:solidFill>
              </a:rPr>
              <a:pPr/>
              <a:t>‹Nº›</a:t>
            </a:fld>
            <a:endParaRPr lang="es-DO">
              <a:solidFill>
                <a:prstClr val="black">
                  <a:tint val="75000"/>
                </a:prstClr>
              </a:solidFill>
            </a:endParaRPr>
          </a:p>
        </p:txBody>
      </p:sp>
    </p:spTree>
    <p:extLst>
      <p:ext uri="{BB962C8B-B14F-4D97-AF65-F5344CB8AC3E}">
        <p14:creationId xmlns:p14="http://schemas.microsoft.com/office/powerpoint/2010/main" val="30507179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D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A76D248-E859-4319-B390-694F772D394D}" type="datetimeFigureOut">
              <a:rPr lang="es-DO" smtClean="0">
                <a:solidFill>
                  <a:prstClr val="black">
                    <a:tint val="75000"/>
                  </a:prstClr>
                </a:solidFill>
              </a:rPr>
              <a:pPr/>
              <a:t>20/10/2015</a:t>
            </a:fld>
            <a:endParaRPr lang="es-D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D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38CF4BA-2EC2-4F04-A2C5-F276017DFA23}" type="slidenum">
              <a:rPr lang="es-DO" smtClean="0">
                <a:solidFill>
                  <a:prstClr val="black">
                    <a:tint val="75000"/>
                  </a:prstClr>
                </a:solidFill>
              </a:rPr>
              <a:pPr/>
              <a:t>‹Nº›</a:t>
            </a:fld>
            <a:endParaRPr lang="es-DO">
              <a:solidFill>
                <a:prstClr val="black">
                  <a:tint val="75000"/>
                </a:prstClr>
              </a:solidFill>
            </a:endParaRPr>
          </a:p>
        </p:txBody>
      </p:sp>
    </p:spTree>
    <p:extLst>
      <p:ext uri="{BB962C8B-B14F-4D97-AF65-F5344CB8AC3E}">
        <p14:creationId xmlns:p14="http://schemas.microsoft.com/office/powerpoint/2010/main" val="1016676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D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5" name="4 Marcador de fecha"/>
          <p:cNvSpPr>
            <a:spLocks noGrp="1"/>
          </p:cNvSpPr>
          <p:nvPr>
            <p:ph type="dt" sz="half" idx="10"/>
          </p:nvPr>
        </p:nvSpPr>
        <p:spPr/>
        <p:txBody>
          <a:bodyPr/>
          <a:lstStyle/>
          <a:p>
            <a:fld id="{FA76D248-E859-4319-B390-694F772D394D}" type="datetimeFigureOut">
              <a:rPr lang="es-DO" smtClean="0">
                <a:solidFill>
                  <a:prstClr val="black">
                    <a:tint val="75000"/>
                  </a:prstClr>
                </a:solidFill>
              </a:rPr>
              <a:pPr/>
              <a:t>20/10/2015</a:t>
            </a:fld>
            <a:endParaRPr lang="es-D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D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38CF4BA-2EC2-4F04-A2C5-F276017DFA23}" type="slidenum">
              <a:rPr lang="es-DO" smtClean="0">
                <a:solidFill>
                  <a:prstClr val="black">
                    <a:tint val="75000"/>
                  </a:prstClr>
                </a:solidFill>
              </a:rPr>
              <a:pPr/>
              <a:t>‹Nº›</a:t>
            </a:fld>
            <a:endParaRPr lang="es-DO">
              <a:solidFill>
                <a:prstClr val="black">
                  <a:tint val="75000"/>
                </a:prstClr>
              </a:solidFill>
            </a:endParaRPr>
          </a:p>
        </p:txBody>
      </p:sp>
    </p:spTree>
    <p:extLst>
      <p:ext uri="{BB962C8B-B14F-4D97-AF65-F5344CB8AC3E}">
        <p14:creationId xmlns:p14="http://schemas.microsoft.com/office/powerpoint/2010/main" val="20358547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D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7" name="6 Marcador de fecha"/>
          <p:cNvSpPr>
            <a:spLocks noGrp="1"/>
          </p:cNvSpPr>
          <p:nvPr>
            <p:ph type="dt" sz="half" idx="10"/>
          </p:nvPr>
        </p:nvSpPr>
        <p:spPr/>
        <p:txBody>
          <a:bodyPr/>
          <a:lstStyle/>
          <a:p>
            <a:fld id="{FA76D248-E859-4319-B390-694F772D394D}" type="datetimeFigureOut">
              <a:rPr lang="es-DO" smtClean="0">
                <a:solidFill>
                  <a:prstClr val="black">
                    <a:tint val="75000"/>
                  </a:prstClr>
                </a:solidFill>
              </a:rPr>
              <a:pPr/>
              <a:t>20/10/2015</a:t>
            </a:fld>
            <a:endParaRPr lang="es-DO">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DO">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C38CF4BA-2EC2-4F04-A2C5-F276017DFA23}" type="slidenum">
              <a:rPr lang="es-DO" smtClean="0">
                <a:solidFill>
                  <a:prstClr val="black">
                    <a:tint val="75000"/>
                  </a:prstClr>
                </a:solidFill>
              </a:rPr>
              <a:pPr/>
              <a:t>‹Nº›</a:t>
            </a:fld>
            <a:endParaRPr lang="es-DO">
              <a:solidFill>
                <a:prstClr val="black">
                  <a:tint val="75000"/>
                </a:prstClr>
              </a:solidFill>
            </a:endParaRPr>
          </a:p>
        </p:txBody>
      </p:sp>
    </p:spTree>
    <p:extLst>
      <p:ext uri="{BB962C8B-B14F-4D97-AF65-F5344CB8AC3E}">
        <p14:creationId xmlns:p14="http://schemas.microsoft.com/office/powerpoint/2010/main" val="3029771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DO"/>
          </a:p>
        </p:txBody>
      </p:sp>
      <p:sp>
        <p:nvSpPr>
          <p:cNvPr id="3" name="2 Marcador de fecha"/>
          <p:cNvSpPr>
            <a:spLocks noGrp="1"/>
          </p:cNvSpPr>
          <p:nvPr>
            <p:ph type="dt" sz="half" idx="10"/>
          </p:nvPr>
        </p:nvSpPr>
        <p:spPr/>
        <p:txBody>
          <a:bodyPr/>
          <a:lstStyle/>
          <a:p>
            <a:fld id="{FA76D248-E859-4319-B390-694F772D394D}" type="datetimeFigureOut">
              <a:rPr lang="es-DO" smtClean="0">
                <a:solidFill>
                  <a:prstClr val="black">
                    <a:tint val="75000"/>
                  </a:prstClr>
                </a:solidFill>
              </a:rPr>
              <a:pPr/>
              <a:t>20/10/2015</a:t>
            </a:fld>
            <a:endParaRPr lang="es-DO">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DO">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C38CF4BA-2EC2-4F04-A2C5-F276017DFA23}" type="slidenum">
              <a:rPr lang="es-DO" smtClean="0">
                <a:solidFill>
                  <a:prstClr val="black">
                    <a:tint val="75000"/>
                  </a:prstClr>
                </a:solidFill>
              </a:rPr>
              <a:pPr/>
              <a:t>‹Nº›</a:t>
            </a:fld>
            <a:endParaRPr lang="es-DO">
              <a:solidFill>
                <a:prstClr val="black">
                  <a:tint val="75000"/>
                </a:prstClr>
              </a:solidFill>
            </a:endParaRPr>
          </a:p>
        </p:txBody>
      </p:sp>
    </p:spTree>
    <p:extLst>
      <p:ext uri="{BB962C8B-B14F-4D97-AF65-F5344CB8AC3E}">
        <p14:creationId xmlns:p14="http://schemas.microsoft.com/office/powerpoint/2010/main" val="30376324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A76D248-E859-4319-B390-694F772D394D}" type="datetimeFigureOut">
              <a:rPr lang="es-DO" smtClean="0">
                <a:solidFill>
                  <a:prstClr val="black">
                    <a:tint val="75000"/>
                  </a:prstClr>
                </a:solidFill>
              </a:rPr>
              <a:pPr/>
              <a:t>20/10/2015</a:t>
            </a:fld>
            <a:endParaRPr lang="es-DO">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DO">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C38CF4BA-2EC2-4F04-A2C5-F276017DFA23}" type="slidenum">
              <a:rPr lang="es-DO" smtClean="0">
                <a:solidFill>
                  <a:prstClr val="black">
                    <a:tint val="75000"/>
                  </a:prstClr>
                </a:solidFill>
              </a:rPr>
              <a:pPr/>
              <a:t>‹Nº›</a:t>
            </a:fld>
            <a:endParaRPr lang="es-DO">
              <a:solidFill>
                <a:prstClr val="black">
                  <a:tint val="75000"/>
                </a:prstClr>
              </a:solidFill>
            </a:endParaRPr>
          </a:p>
        </p:txBody>
      </p:sp>
    </p:spTree>
    <p:extLst>
      <p:ext uri="{BB962C8B-B14F-4D97-AF65-F5344CB8AC3E}">
        <p14:creationId xmlns:p14="http://schemas.microsoft.com/office/powerpoint/2010/main" val="22042434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D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A76D248-E859-4319-B390-694F772D394D}" type="datetimeFigureOut">
              <a:rPr lang="es-DO" smtClean="0">
                <a:solidFill>
                  <a:prstClr val="black">
                    <a:tint val="75000"/>
                  </a:prstClr>
                </a:solidFill>
              </a:rPr>
              <a:pPr/>
              <a:t>20/10/2015</a:t>
            </a:fld>
            <a:endParaRPr lang="es-D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D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38CF4BA-2EC2-4F04-A2C5-F276017DFA23}" type="slidenum">
              <a:rPr lang="es-DO" smtClean="0">
                <a:solidFill>
                  <a:prstClr val="black">
                    <a:tint val="75000"/>
                  </a:prstClr>
                </a:solidFill>
              </a:rPr>
              <a:pPr/>
              <a:t>‹Nº›</a:t>
            </a:fld>
            <a:endParaRPr lang="es-DO">
              <a:solidFill>
                <a:prstClr val="black">
                  <a:tint val="75000"/>
                </a:prstClr>
              </a:solidFill>
            </a:endParaRPr>
          </a:p>
        </p:txBody>
      </p:sp>
    </p:spTree>
    <p:extLst>
      <p:ext uri="{BB962C8B-B14F-4D97-AF65-F5344CB8AC3E}">
        <p14:creationId xmlns:p14="http://schemas.microsoft.com/office/powerpoint/2010/main" val="1860412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1F46FB-64D2-4416-82C8-05302A72F9C4}" type="datetimeFigureOut">
              <a:rPr lang="en-US" smtClean="0"/>
              <a:t>20-Oct-15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522B4F-EC75-4ADB-A1D3-5E56806201B2}" type="slidenum">
              <a:rPr lang="en-US" smtClean="0"/>
              <a:t>‹Nº›</a:t>
            </a:fld>
            <a:endParaRPr lang="en-US"/>
          </a:p>
        </p:txBody>
      </p:sp>
    </p:spTree>
    <p:extLst>
      <p:ext uri="{BB962C8B-B14F-4D97-AF65-F5344CB8AC3E}">
        <p14:creationId xmlns:p14="http://schemas.microsoft.com/office/powerpoint/2010/main" val="5064131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D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D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A76D248-E859-4319-B390-694F772D394D}" type="datetimeFigureOut">
              <a:rPr lang="es-DO" smtClean="0">
                <a:solidFill>
                  <a:prstClr val="black">
                    <a:tint val="75000"/>
                  </a:prstClr>
                </a:solidFill>
              </a:rPr>
              <a:pPr/>
              <a:t>20/10/2015</a:t>
            </a:fld>
            <a:endParaRPr lang="es-D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D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38CF4BA-2EC2-4F04-A2C5-F276017DFA23}" type="slidenum">
              <a:rPr lang="es-DO" smtClean="0">
                <a:solidFill>
                  <a:prstClr val="black">
                    <a:tint val="75000"/>
                  </a:prstClr>
                </a:solidFill>
              </a:rPr>
              <a:pPr/>
              <a:t>‹Nº›</a:t>
            </a:fld>
            <a:endParaRPr lang="es-DO">
              <a:solidFill>
                <a:prstClr val="black">
                  <a:tint val="75000"/>
                </a:prstClr>
              </a:solidFill>
            </a:endParaRPr>
          </a:p>
        </p:txBody>
      </p:sp>
    </p:spTree>
    <p:extLst>
      <p:ext uri="{BB962C8B-B14F-4D97-AF65-F5344CB8AC3E}">
        <p14:creationId xmlns:p14="http://schemas.microsoft.com/office/powerpoint/2010/main" val="28293727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D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fecha"/>
          <p:cNvSpPr>
            <a:spLocks noGrp="1"/>
          </p:cNvSpPr>
          <p:nvPr>
            <p:ph type="dt" sz="half" idx="10"/>
          </p:nvPr>
        </p:nvSpPr>
        <p:spPr/>
        <p:txBody>
          <a:bodyPr/>
          <a:lstStyle/>
          <a:p>
            <a:fld id="{FA76D248-E859-4319-B390-694F772D394D}" type="datetimeFigureOut">
              <a:rPr lang="es-DO" smtClean="0">
                <a:solidFill>
                  <a:prstClr val="black">
                    <a:tint val="75000"/>
                  </a:prstClr>
                </a:solidFill>
              </a:rPr>
              <a:pPr/>
              <a:t>20/10/2015</a:t>
            </a:fld>
            <a:endParaRPr lang="es-D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D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38CF4BA-2EC2-4F04-A2C5-F276017DFA23}" type="slidenum">
              <a:rPr lang="es-DO" smtClean="0">
                <a:solidFill>
                  <a:prstClr val="black">
                    <a:tint val="75000"/>
                  </a:prstClr>
                </a:solidFill>
              </a:rPr>
              <a:pPr/>
              <a:t>‹Nº›</a:t>
            </a:fld>
            <a:endParaRPr lang="es-DO">
              <a:solidFill>
                <a:prstClr val="black">
                  <a:tint val="75000"/>
                </a:prstClr>
              </a:solidFill>
            </a:endParaRPr>
          </a:p>
        </p:txBody>
      </p:sp>
    </p:spTree>
    <p:extLst>
      <p:ext uri="{BB962C8B-B14F-4D97-AF65-F5344CB8AC3E}">
        <p14:creationId xmlns:p14="http://schemas.microsoft.com/office/powerpoint/2010/main" val="30501230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D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fecha"/>
          <p:cNvSpPr>
            <a:spLocks noGrp="1"/>
          </p:cNvSpPr>
          <p:nvPr>
            <p:ph type="dt" sz="half" idx="10"/>
          </p:nvPr>
        </p:nvSpPr>
        <p:spPr/>
        <p:txBody>
          <a:bodyPr/>
          <a:lstStyle/>
          <a:p>
            <a:fld id="{FA76D248-E859-4319-B390-694F772D394D}" type="datetimeFigureOut">
              <a:rPr lang="es-DO" smtClean="0">
                <a:solidFill>
                  <a:prstClr val="black">
                    <a:tint val="75000"/>
                  </a:prstClr>
                </a:solidFill>
              </a:rPr>
              <a:pPr/>
              <a:t>20/10/2015</a:t>
            </a:fld>
            <a:endParaRPr lang="es-D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D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38CF4BA-2EC2-4F04-A2C5-F276017DFA23}" type="slidenum">
              <a:rPr lang="es-DO" smtClean="0">
                <a:solidFill>
                  <a:prstClr val="black">
                    <a:tint val="75000"/>
                  </a:prstClr>
                </a:solidFill>
              </a:rPr>
              <a:pPr/>
              <a:t>‹Nº›</a:t>
            </a:fld>
            <a:endParaRPr lang="es-DO">
              <a:solidFill>
                <a:prstClr val="black">
                  <a:tint val="75000"/>
                </a:prstClr>
              </a:solidFill>
            </a:endParaRPr>
          </a:p>
        </p:txBody>
      </p:sp>
    </p:spTree>
    <p:extLst>
      <p:ext uri="{BB962C8B-B14F-4D97-AF65-F5344CB8AC3E}">
        <p14:creationId xmlns:p14="http://schemas.microsoft.com/office/powerpoint/2010/main" val="17020913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EC4AC6-6E41-CE4F-B51D-4156D158502E}" type="datetimeFigureOut">
              <a:rPr lang="en-US" smtClean="0">
                <a:solidFill>
                  <a:prstClr val="black">
                    <a:tint val="75000"/>
                  </a:prstClr>
                </a:solidFill>
              </a:rPr>
              <a:pPr/>
              <a:t>20-Oct-15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C4F0F9A-18D8-6D43-AE3B-9E1694E2201C}"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8745754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EC4AC6-6E41-CE4F-B51D-4156D158502E}" type="datetimeFigureOut">
              <a:rPr lang="en-US" smtClean="0">
                <a:solidFill>
                  <a:prstClr val="black">
                    <a:tint val="75000"/>
                  </a:prstClr>
                </a:solidFill>
              </a:rPr>
              <a:pPr/>
              <a:t>20-Oct-15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C4F0F9A-18D8-6D43-AE3B-9E1694E2201C}"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9171283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EC4AC6-6E41-CE4F-B51D-4156D158502E}" type="datetimeFigureOut">
              <a:rPr lang="en-US" smtClean="0">
                <a:solidFill>
                  <a:prstClr val="black">
                    <a:tint val="75000"/>
                  </a:prstClr>
                </a:solidFill>
              </a:rPr>
              <a:pPr/>
              <a:t>20-Oct-15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C4F0F9A-18D8-6D43-AE3B-9E1694E2201C}"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42362951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EC4AC6-6E41-CE4F-B51D-4156D158502E}" type="datetimeFigureOut">
              <a:rPr lang="en-US" smtClean="0">
                <a:solidFill>
                  <a:prstClr val="black">
                    <a:tint val="75000"/>
                  </a:prstClr>
                </a:solidFill>
              </a:rPr>
              <a:pPr/>
              <a:t>20-Oct-15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C4F0F9A-18D8-6D43-AE3B-9E1694E2201C}"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6617864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EC4AC6-6E41-CE4F-B51D-4156D158502E}" type="datetimeFigureOut">
              <a:rPr lang="en-US" smtClean="0">
                <a:solidFill>
                  <a:prstClr val="black">
                    <a:tint val="75000"/>
                  </a:prstClr>
                </a:solidFill>
              </a:rPr>
              <a:pPr/>
              <a:t>20-Oct-15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C4F0F9A-18D8-6D43-AE3B-9E1694E2201C}"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2843469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EC4AC6-6E41-CE4F-B51D-4156D158502E}" type="datetimeFigureOut">
              <a:rPr lang="en-US" smtClean="0">
                <a:solidFill>
                  <a:prstClr val="black">
                    <a:tint val="75000"/>
                  </a:prstClr>
                </a:solidFill>
              </a:rPr>
              <a:pPr/>
              <a:t>20-Oct-15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C4F0F9A-18D8-6D43-AE3B-9E1694E2201C}"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5259356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C4AC6-6E41-CE4F-B51D-4156D158502E}" type="datetimeFigureOut">
              <a:rPr lang="en-US" smtClean="0">
                <a:solidFill>
                  <a:prstClr val="black">
                    <a:tint val="75000"/>
                  </a:prstClr>
                </a:solidFill>
              </a:rPr>
              <a:pPr/>
              <a:t>20-Oct-15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C4F0F9A-18D8-6D43-AE3B-9E1694E2201C}"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452131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1F46FB-64D2-4416-82C8-05302A72F9C4}" type="datetimeFigureOut">
              <a:rPr lang="en-US" smtClean="0"/>
              <a:t>20-Oct-15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522B4F-EC75-4ADB-A1D3-5E56806201B2}" type="slidenum">
              <a:rPr lang="en-US" smtClean="0"/>
              <a:t>‹Nº›</a:t>
            </a:fld>
            <a:endParaRPr lang="en-US"/>
          </a:p>
        </p:txBody>
      </p:sp>
    </p:spTree>
    <p:extLst>
      <p:ext uri="{BB962C8B-B14F-4D97-AF65-F5344CB8AC3E}">
        <p14:creationId xmlns:p14="http://schemas.microsoft.com/office/powerpoint/2010/main" val="6954143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EC4AC6-6E41-CE4F-B51D-4156D158502E}" type="datetimeFigureOut">
              <a:rPr lang="en-US" smtClean="0">
                <a:solidFill>
                  <a:prstClr val="black">
                    <a:tint val="75000"/>
                  </a:prstClr>
                </a:solidFill>
              </a:rPr>
              <a:pPr/>
              <a:t>20-Oct-15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C4F0F9A-18D8-6D43-AE3B-9E1694E2201C}"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4635388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EC4AC6-6E41-CE4F-B51D-4156D158502E}" type="datetimeFigureOut">
              <a:rPr lang="en-US" smtClean="0">
                <a:solidFill>
                  <a:prstClr val="black">
                    <a:tint val="75000"/>
                  </a:prstClr>
                </a:solidFill>
              </a:rPr>
              <a:pPr/>
              <a:t>20-Oct-15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C4F0F9A-18D8-6D43-AE3B-9E1694E2201C}"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0170946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EC4AC6-6E41-CE4F-B51D-4156D158502E}" type="datetimeFigureOut">
              <a:rPr lang="en-US" smtClean="0">
                <a:solidFill>
                  <a:prstClr val="black">
                    <a:tint val="75000"/>
                  </a:prstClr>
                </a:solidFill>
              </a:rPr>
              <a:pPr/>
              <a:t>20-Oct-15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C4F0F9A-18D8-6D43-AE3B-9E1694E2201C}"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1196928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EC4AC6-6E41-CE4F-B51D-4156D158502E}" type="datetimeFigureOut">
              <a:rPr lang="en-US" smtClean="0">
                <a:solidFill>
                  <a:prstClr val="black">
                    <a:tint val="75000"/>
                  </a:prstClr>
                </a:solidFill>
              </a:rPr>
              <a:pPr/>
              <a:t>20-Oct-15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C4F0F9A-18D8-6D43-AE3B-9E1694E2201C}"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4874706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1F46FB-64D2-4416-82C8-05302A72F9C4}" type="datetimeFigureOut">
              <a:rPr lang="en-US" smtClean="0">
                <a:solidFill>
                  <a:prstClr val="black">
                    <a:tint val="75000"/>
                  </a:prstClr>
                </a:solidFill>
              </a:rPr>
              <a:pPr/>
              <a:t>20-Oct-15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522B4F-EC75-4ADB-A1D3-5E56806201B2}"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6256394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1F46FB-64D2-4416-82C8-05302A72F9C4}" type="datetimeFigureOut">
              <a:rPr lang="en-US" smtClean="0">
                <a:solidFill>
                  <a:prstClr val="black">
                    <a:tint val="75000"/>
                  </a:prstClr>
                </a:solidFill>
              </a:rPr>
              <a:pPr/>
              <a:t>20-Oct-15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522B4F-EC75-4ADB-A1D3-5E56806201B2}"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9786286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1F46FB-64D2-4416-82C8-05302A72F9C4}" type="datetimeFigureOut">
              <a:rPr lang="en-US" smtClean="0">
                <a:solidFill>
                  <a:prstClr val="black">
                    <a:tint val="75000"/>
                  </a:prstClr>
                </a:solidFill>
              </a:rPr>
              <a:pPr/>
              <a:t>20-Oct-15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522B4F-EC75-4ADB-A1D3-5E56806201B2}"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3748221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F1F46FB-64D2-4416-82C8-05302A72F9C4}" type="datetimeFigureOut">
              <a:rPr lang="en-US" smtClean="0">
                <a:solidFill>
                  <a:prstClr val="black">
                    <a:tint val="75000"/>
                  </a:prstClr>
                </a:solidFill>
              </a:rPr>
              <a:pPr/>
              <a:t>20-Oct-15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522B4F-EC75-4ADB-A1D3-5E56806201B2}"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3733661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F1F46FB-64D2-4416-82C8-05302A72F9C4}" type="datetimeFigureOut">
              <a:rPr lang="en-US" smtClean="0">
                <a:solidFill>
                  <a:prstClr val="black">
                    <a:tint val="75000"/>
                  </a:prstClr>
                </a:solidFill>
              </a:rPr>
              <a:pPr/>
              <a:t>20-Oct-15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1522B4F-EC75-4ADB-A1D3-5E56806201B2}"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4217916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1F46FB-64D2-4416-82C8-05302A72F9C4}" type="datetimeFigureOut">
              <a:rPr lang="en-US" smtClean="0">
                <a:solidFill>
                  <a:prstClr val="black">
                    <a:tint val="75000"/>
                  </a:prstClr>
                </a:solidFill>
              </a:rPr>
              <a:pPr/>
              <a:t>20-Oct-15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1522B4F-EC75-4ADB-A1D3-5E56806201B2}"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816983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F1F46FB-64D2-4416-82C8-05302A72F9C4}" type="datetimeFigureOut">
              <a:rPr lang="en-US" smtClean="0"/>
              <a:t>20-Oct-15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522B4F-EC75-4ADB-A1D3-5E56806201B2}" type="slidenum">
              <a:rPr lang="en-US" smtClean="0"/>
              <a:t>‹Nº›</a:t>
            </a:fld>
            <a:endParaRPr lang="en-US"/>
          </a:p>
        </p:txBody>
      </p:sp>
    </p:spTree>
    <p:extLst>
      <p:ext uri="{BB962C8B-B14F-4D97-AF65-F5344CB8AC3E}">
        <p14:creationId xmlns:p14="http://schemas.microsoft.com/office/powerpoint/2010/main" val="17444134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1F46FB-64D2-4416-82C8-05302A72F9C4}" type="datetimeFigureOut">
              <a:rPr lang="en-US" smtClean="0">
                <a:solidFill>
                  <a:prstClr val="black">
                    <a:tint val="75000"/>
                  </a:prstClr>
                </a:solidFill>
              </a:rPr>
              <a:pPr/>
              <a:t>20-Oct-15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1522B4F-EC75-4ADB-A1D3-5E56806201B2}"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2245071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1F46FB-64D2-4416-82C8-05302A72F9C4}" type="datetimeFigureOut">
              <a:rPr lang="en-US" smtClean="0">
                <a:solidFill>
                  <a:prstClr val="black">
                    <a:tint val="75000"/>
                  </a:prstClr>
                </a:solidFill>
              </a:rPr>
              <a:pPr/>
              <a:t>20-Oct-15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522B4F-EC75-4ADB-A1D3-5E56806201B2}"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6143498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1F46FB-64D2-4416-82C8-05302A72F9C4}" type="datetimeFigureOut">
              <a:rPr lang="en-US" smtClean="0">
                <a:solidFill>
                  <a:prstClr val="black">
                    <a:tint val="75000"/>
                  </a:prstClr>
                </a:solidFill>
              </a:rPr>
              <a:pPr/>
              <a:t>20-Oct-15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522B4F-EC75-4ADB-A1D3-5E56806201B2}"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1022036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1F46FB-64D2-4416-82C8-05302A72F9C4}" type="datetimeFigureOut">
              <a:rPr lang="en-US" smtClean="0">
                <a:solidFill>
                  <a:prstClr val="black">
                    <a:tint val="75000"/>
                  </a:prstClr>
                </a:solidFill>
              </a:rPr>
              <a:pPr/>
              <a:t>20-Oct-15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522B4F-EC75-4ADB-A1D3-5E56806201B2}"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4954307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1F46FB-64D2-4416-82C8-05302A72F9C4}" type="datetimeFigureOut">
              <a:rPr lang="en-US" smtClean="0">
                <a:solidFill>
                  <a:prstClr val="black">
                    <a:tint val="75000"/>
                  </a:prstClr>
                </a:solidFill>
              </a:rPr>
              <a:pPr/>
              <a:t>20-Oct-15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522B4F-EC75-4ADB-A1D3-5E56806201B2}"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9478119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1F46FB-64D2-4416-82C8-05302A72F9C4}" type="datetimeFigureOut">
              <a:rPr lang="en-US" smtClean="0">
                <a:solidFill>
                  <a:prstClr val="black">
                    <a:tint val="75000"/>
                  </a:prstClr>
                </a:solidFill>
              </a:rPr>
              <a:pPr/>
              <a:t>20-Oct-15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522B4F-EC75-4ADB-A1D3-5E56806201B2}"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0258222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1F46FB-64D2-4416-82C8-05302A72F9C4}" type="datetimeFigureOut">
              <a:rPr lang="en-US" smtClean="0">
                <a:solidFill>
                  <a:prstClr val="black">
                    <a:tint val="75000"/>
                  </a:prstClr>
                </a:solidFill>
              </a:rPr>
              <a:pPr/>
              <a:t>20-Oct-15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522B4F-EC75-4ADB-A1D3-5E56806201B2}"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4202141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1F46FB-64D2-4416-82C8-05302A72F9C4}" type="datetimeFigureOut">
              <a:rPr lang="en-US" smtClean="0">
                <a:solidFill>
                  <a:prstClr val="black">
                    <a:tint val="75000"/>
                  </a:prstClr>
                </a:solidFill>
              </a:rPr>
              <a:pPr/>
              <a:t>20-Oct-15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522B4F-EC75-4ADB-A1D3-5E56806201B2}"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439285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F1F46FB-64D2-4416-82C8-05302A72F9C4}" type="datetimeFigureOut">
              <a:rPr lang="en-US" smtClean="0">
                <a:solidFill>
                  <a:prstClr val="black">
                    <a:tint val="75000"/>
                  </a:prstClr>
                </a:solidFill>
              </a:rPr>
              <a:pPr/>
              <a:t>20-Oct-15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522B4F-EC75-4ADB-A1D3-5E56806201B2}"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897061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F1F46FB-64D2-4416-82C8-05302A72F9C4}" type="datetimeFigureOut">
              <a:rPr lang="en-US" smtClean="0">
                <a:solidFill>
                  <a:prstClr val="black">
                    <a:tint val="75000"/>
                  </a:prstClr>
                </a:solidFill>
              </a:rPr>
              <a:pPr/>
              <a:t>20-Oct-15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1522B4F-EC75-4ADB-A1D3-5E56806201B2}"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176170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F1F46FB-64D2-4416-82C8-05302A72F9C4}" type="datetimeFigureOut">
              <a:rPr lang="en-US" smtClean="0"/>
              <a:t>20-Oct-15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522B4F-EC75-4ADB-A1D3-5E56806201B2}" type="slidenum">
              <a:rPr lang="en-US" smtClean="0"/>
              <a:t>‹Nº›</a:t>
            </a:fld>
            <a:endParaRPr lang="en-US"/>
          </a:p>
        </p:txBody>
      </p:sp>
    </p:spTree>
    <p:extLst>
      <p:ext uri="{BB962C8B-B14F-4D97-AF65-F5344CB8AC3E}">
        <p14:creationId xmlns:p14="http://schemas.microsoft.com/office/powerpoint/2010/main" val="6502562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1F46FB-64D2-4416-82C8-05302A72F9C4}" type="datetimeFigureOut">
              <a:rPr lang="en-US" smtClean="0">
                <a:solidFill>
                  <a:prstClr val="black">
                    <a:tint val="75000"/>
                  </a:prstClr>
                </a:solidFill>
              </a:rPr>
              <a:pPr/>
              <a:t>20-Oct-15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1522B4F-EC75-4ADB-A1D3-5E56806201B2}"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2786856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1F46FB-64D2-4416-82C8-05302A72F9C4}" type="datetimeFigureOut">
              <a:rPr lang="en-US" smtClean="0">
                <a:solidFill>
                  <a:prstClr val="black">
                    <a:tint val="75000"/>
                  </a:prstClr>
                </a:solidFill>
              </a:rPr>
              <a:pPr/>
              <a:t>20-Oct-15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1522B4F-EC75-4ADB-A1D3-5E56806201B2}"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59573514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1F46FB-64D2-4416-82C8-05302A72F9C4}" type="datetimeFigureOut">
              <a:rPr lang="en-US" smtClean="0">
                <a:solidFill>
                  <a:prstClr val="black">
                    <a:tint val="75000"/>
                  </a:prstClr>
                </a:solidFill>
              </a:rPr>
              <a:pPr/>
              <a:t>20-Oct-15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522B4F-EC75-4ADB-A1D3-5E56806201B2}"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5059307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1F46FB-64D2-4416-82C8-05302A72F9C4}" type="datetimeFigureOut">
              <a:rPr lang="en-US" smtClean="0">
                <a:solidFill>
                  <a:prstClr val="black">
                    <a:tint val="75000"/>
                  </a:prstClr>
                </a:solidFill>
              </a:rPr>
              <a:pPr/>
              <a:t>20-Oct-15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522B4F-EC75-4ADB-A1D3-5E56806201B2}"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9723801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1F46FB-64D2-4416-82C8-05302A72F9C4}" type="datetimeFigureOut">
              <a:rPr lang="en-US" smtClean="0">
                <a:solidFill>
                  <a:prstClr val="black">
                    <a:tint val="75000"/>
                  </a:prstClr>
                </a:solidFill>
              </a:rPr>
              <a:pPr/>
              <a:t>20-Oct-15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522B4F-EC75-4ADB-A1D3-5E56806201B2}"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421931089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1F46FB-64D2-4416-82C8-05302A72F9C4}" type="datetimeFigureOut">
              <a:rPr lang="en-US" smtClean="0">
                <a:solidFill>
                  <a:prstClr val="black">
                    <a:tint val="75000"/>
                  </a:prstClr>
                </a:solidFill>
              </a:rPr>
              <a:pPr/>
              <a:t>20-Oct-15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522B4F-EC75-4ADB-A1D3-5E56806201B2}"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42899322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1F46FB-64D2-4416-82C8-05302A72F9C4}" type="datetimeFigureOut">
              <a:rPr lang="en-US" smtClean="0">
                <a:solidFill>
                  <a:prstClr val="black">
                    <a:tint val="75000"/>
                  </a:prstClr>
                </a:solidFill>
              </a:rPr>
              <a:pPr/>
              <a:t>20-Oct-15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522B4F-EC75-4ADB-A1D3-5E56806201B2}"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94582764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1F46FB-64D2-4416-82C8-05302A72F9C4}" type="datetimeFigureOut">
              <a:rPr lang="en-US" smtClean="0">
                <a:solidFill>
                  <a:prstClr val="black">
                    <a:tint val="75000"/>
                  </a:prstClr>
                </a:solidFill>
              </a:rPr>
              <a:pPr/>
              <a:t>20-Oct-15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522B4F-EC75-4ADB-A1D3-5E56806201B2}"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43391908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1F46FB-64D2-4416-82C8-05302A72F9C4}" type="datetimeFigureOut">
              <a:rPr lang="en-US" smtClean="0">
                <a:solidFill>
                  <a:prstClr val="black">
                    <a:tint val="75000"/>
                  </a:prstClr>
                </a:solidFill>
              </a:rPr>
              <a:pPr/>
              <a:t>20-Oct-15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522B4F-EC75-4ADB-A1D3-5E56806201B2}"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6869864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F1F46FB-64D2-4416-82C8-05302A72F9C4}" type="datetimeFigureOut">
              <a:rPr lang="en-US" smtClean="0">
                <a:solidFill>
                  <a:prstClr val="black">
                    <a:tint val="75000"/>
                  </a:prstClr>
                </a:solidFill>
              </a:rPr>
              <a:pPr/>
              <a:t>20-Oct-15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522B4F-EC75-4ADB-A1D3-5E56806201B2}"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508361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1F46FB-64D2-4416-82C8-05302A72F9C4}" type="datetimeFigureOut">
              <a:rPr lang="en-US" smtClean="0"/>
              <a:t>20-Oct-15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522B4F-EC75-4ADB-A1D3-5E56806201B2}" type="slidenum">
              <a:rPr lang="en-US" smtClean="0"/>
              <a:t>‹Nº›</a:t>
            </a:fld>
            <a:endParaRPr lang="en-US"/>
          </a:p>
        </p:txBody>
      </p:sp>
    </p:spTree>
    <p:extLst>
      <p:ext uri="{BB962C8B-B14F-4D97-AF65-F5344CB8AC3E}">
        <p14:creationId xmlns:p14="http://schemas.microsoft.com/office/powerpoint/2010/main" val="283945794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F1F46FB-64D2-4416-82C8-05302A72F9C4}" type="datetimeFigureOut">
              <a:rPr lang="en-US" smtClean="0">
                <a:solidFill>
                  <a:prstClr val="black">
                    <a:tint val="75000"/>
                  </a:prstClr>
                </a:solidFill>
              </a:rPr>
              <a:pPr/>
              <a:t>20-Oct-15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1522B4F-EC75-4ADB-A1D3-5E56806201B2}"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65750718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1F46FB-64D2-4416-82C8-05302A72F9C4}" type="datetimeFigureOut">
              <a:rPr lang="en-US" smtClean="0">
                <a:solidFill>
                  <a:prstClr val="black">
                    <a:tint val="75000"/>
                  </a:prstClr>
                </a:solidFill>
              </a:rPr>
              <a:pPr/>
              <a:t>20-Oct-15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1522B4F-EC75-4ADB-A1D3-5E56806201B2}"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60938452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1F46FB-64D2-4416-82C8-05302A72F9C4}" type="datetimeFigureOut">
              <a:rPr lang="en-US" smtClean="0">
                <a:solidFill>
                  <a:prstClr val="black">
                    <a:tint val="75000"/>
                  </a:prstClr>
                </a:solidFill>
              </a:rPr>
              <a:pPr/>
              <a:t>20-Oct-15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1522B4F-EC75-4ADB-A1D3-5E56806201B2}"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48373545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1F46FB-64D2-4416-82C8-05302A72F9C4}" type="datetimeFigureOut">
              <a:rPr lang="en-US" smtClean="0">
                <a:solidFill>
                  <a:prstClr val="black">
                    <a:tint val="75000"/>
                  </a:prstClr>
                </a:solidFill>
              </a:rPr>
              <a:pPr/>
              <a:t>20-Oct-15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522B4F-EC75-4ADB-A1D3-5E56806201B2}"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16043174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1F46FB-64D2-4416-82C8-05302A72F9C4}" type="datetimeFigureOut">
              <a:rPr lang="en-US" smtClean="0">
                <a:solidFill>
                  <a:prstClr val="black">
                    <a:tint val="75000"/>
                  </a:prstClr>
                </a:solidFill>
              </a:rPr>
              <a:pPr/>
              <a:t>20-Oct-15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522B4F-EC75-4ADB-A1D3-5E56806201B2}"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409767519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1F46FB-64D2-4416-82C8-05302A72F9C4}" type="datetimeFigureOut">
              <a:rPr lang="en-US" smtClean="0">
                <a:solidFill>
                  <a:prstClr val="black">
                    <a:tint val="75000"/>
                  </a:prstClr>
                </a:solidFill>
              </a:rPr>
              <a:pPr/>
              <a:t>20-Oct-15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522B4F-EC75-4ADB-A1D3-5E56806201B2}"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48931293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1F46FB-64D2-4416-82C8-05302A72F9C4}" type="datetimeFigureOut">
              <a:rPr lang="en-US" smtClean="0">
                <a:solidFill>
                  <a:prstClr val="black">
                    <a:tint val="75000"/>
                  </a:prstClr>
                </a:solidFill>
              </a:rPr>
              <a:pPr/>
              <a:t>20-Oct-15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522B4F-EC75-4ADB-A1D3-5E56806201B2}"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98919428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1F46FB-64D2-4416-82C8-05302A72F9C4}" type="datetimeFigureOut">
              <a:rPr lang="en-US" smtClean="0">
                <a:solidFill>
                  <a:prstClr val="black">
                    <a:tint val="75000"/>
                  </a:prstClr>
                </a:solidFill>
              </a:rPr>
              <a:pPr/>
              <a:t>20-Oct-15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522B4F-EC75-4ADB-A1D3-5E56806201B2}"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70744455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1F46FB-64D2-4416-82C8-05302A72F9C4}" type="datetimeFigureOut">
              <a:rPr lang="en-US" smtClean="0">
                <a:solidFill>
                  <a:prstClr val="black">
                    <a:tint val="75000"/>
                  </a:prstClr>
                </a:solidFill>
              </a:rPr>
              <a:pPr/>
              <a:t>20-Oct-15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522B4F-EC75-4ADB-A1D3-5E56806201B2}"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61544457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1F46FB-64D2-4416-82C8-05302A72F9C4}" type="datetimeFigureOut">
              <a:rPr lang="en-US" smtClean="0">
                <a:solidFill>
                  <a:prstClr val="black">
                    <a:tint val="75000"/>
                  </a:prstClr>
                </a:solidFill>
              </a:rPr>
              <a:pPr/>
              <a:t>20-Oct-15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522B4F-EC75-4ADB-A1D3-5E56806201B2}"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393117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1F46FB-64D2-4416-82C8-05302A72F9C4}" type="datetimeFigureOut">
              <a:rPr lang="en-US" smtClean="0"/>
              <a:t>20-Oct-15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522B4F-EC75-4ADB-A1D3-5E56806201B2}" type="slidenum">
              <a:rPr lang="en-US" smtClean="0"/>
              <a:t>‹Nº›</a:t>
            </a:fld>
            <a:endParaRPr lang="en-US"/>
          </a:p>
        </p:txBody>
      </p:sp>
    </p:spTree>
    <p:extLst>
      <p:ext uri="{BB962C8B-B14F-4D97-AF65-F5344CB8AC3E}">
        <p14:creationId xmlns:p14="http://schemas.microsoft.com/office/powerpoint/2010/main" val="145975858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F1F46FB-64D2-4416-82C8-05302A72F9C4}" type="datetimeFigureOut">
              <a:rPr lang="en-US" smtClean="0">
                <a:solidFill>
                  <a:prstClr val="black">
                    <a:tint val="75000"/>
                  </a:prstClr>
                </a:solidFill>
              </a:rPr>
              <a:pPr/>
              <a:t>20-Oct-15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522B4F-EC75-4ADB-A1D3-5E56806201B2}"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32607010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F1F46FB-64D2-4416-82C8-05302A72F9C4}" type="datetimeFigureOut">
              <a:rPr lang="en-US" smtClean="0">
                <a:solidFill>
                  <a:prstClr val="black">
                    <a:tint val="75000"/>
                  </a:prstClr>
                </a:solidFill>
              </a:rPr>
              <a:pPr/>
              <a:t>20-Oct-15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1522B4F-EC75-4ADB-A1D3-5E56806201B2}"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19345670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1F46FB-64D2-4416-82C8-05302A72F9C4}" type="datetimeFigureOut">
              <a:rPr lang="en-US" smtClean="0">
                <a:solidFill>
                  <a:prstClr val="black">
                    <a:tint val="75000"/>
                  </a:prstClr>
                </a:solidFill>
              </a:rPr>
              <a:pPr/>
              <a:t>20-Oct-15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1522B4F-EC75-4ADB-A1D3-5E56806201B2}"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98929138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1F46FB-64D2-4416-82C8-05302A72F9C4}" type="datetimeFigureOut">
              <a:rPr lang="en-US" smtClean="0">
                <a:solidFill>
                  <a:prstClr val="black">
                    <a:tint val="75000"/>
                  </a:prstClr>
                </a:solidFill>
              </a:rPr>
              <a:pPr/>
              <a:t>20-Oct-15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1522B4F-EC75-4ADB-A1D3-5E56806201B2}"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0919935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1F46FB-64D2-4416-82C8-05302A72F9C4}" type="datetimeFigureOut">
              <a:rPr lang="en-US" smtClean="0">
                <a:solidFill>
                  <a:prstClr val="black">
                    <a:tint val="75000"/>
                  </a:prstClr>
                </a:solidFill>
              </a:rPr>
              <a:pPr/>
              <a:t>20-Oct-15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522B4F-EC75-4ADB-A1D3-5E56806201B2}"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81262795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1F46FB-64D2-4416-82C8-05302A72F9C4}" type="datetimeFigureOut">
              <a:rPr lang="en-US" smtClean="0">
                <a:solidFill>
                  <a:prstClr val="black">
                    <a:tint val="75000"/>
                  </a:prstClr>
                </a:solidFill>
              </a:rPr>
              <a:pPr/>
              <a:t>20-Oct-15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522B4F-EC75-4ADB-A1D3-5E56806201B2}"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46830380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1F46FB-64D2-4416-82C8-05302A72F9C4}" type="datetimeFigureOut">
              <a:rPr lang="en-US" smtClean="0">
                <a:solidFill>
                  <a:prstClr val="black">
                    <a:tint val="75000"/>
                  </a:prstClr>
                </a:solidFill>
              </a:rPr>
              <a:pPr/>
              <a:t>20-Oct-15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522B4F-EC75-4ADB-A1D3-5E56806201B2}"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33486379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1F46FB-64D2-4416-82C8-05302A72F9C4}" type="datetimeFigureOut">
              <a:rPr lang="en-US" smtClean="0">
                <a:solidFill>
                  <a:prstClr val="black">
                    <a:tint val="75000"/>
                  </a:prstClr>
                </a:solidFill>
              </a:rPr>
              <a:pPr/>
              <a:t>20-Oct-15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522B4F-EC75-4ADB-A1D3-5E56806201B2}"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415777995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1F46FB-64D2-4416-82C8-05302A72F9C4}" type="datetimeFigureOut">
              <a:rPr lang="en-US" smtClean="0">
                <a:solidFill>
                  <a:prstClr val="black">
                    <a:tint val="75000"/>
                  </a:prstClr>
                </a:solidFill>
              </a:rPr>
              <a:pPr/>
              <a:t>20-Oct-15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522B4F-EC75-4ADB-A1D3-5E56806201B2}"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71040913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1F46FB-64D2-4416-82C8-05302A72F9C4}" type="datetimeFigureOut">
              <a:rPr lang="en-US" smtClean="0">
                <a:solidFill>
                  <a:prstClr val="black">
                    <a:tint val="75000"/>
                  </a:prstClr>
                </a:solidFill>
              </a:rPr>
              <a:pPr/>
              <a:t>20-Oct-15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522B4F-EC75-4ADB-A1D3-5E56806201B2}"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670035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1F46FB-64D2-4416-82C8-05302A72F9C4}" type="datetimeFigureOut">
              <a:rPr lang="en-US" smtClean="0"/>
              <a:t>20-Oct-15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522B4F-EC75-4ADB-A1D3-5E56806201B2}" type="slidenum">
              <a:rPr lang="en-US" smtClean="0"/>
              <a:t>‹Nº›</a:t>
            </a:fld>
            <a:endParaRPr lang="en-US"/>
          </a:p>
        </p:txBody>
      </p:sp>
    </p:spTree>
    <p:extLst>
      <p:ext uri="{BB962C8B-B14F-4D97-AF65-F5344CB8AC3E}">
        <p14:creationId xmlns:p14="http://schemas.microsoft.com/office/powerpoint/2010/main" val="129359363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1F46FB-64D2-4416-82C8-05302A72F9C4}" type="datetimeFigureOut">
              <a:rPr lang="en-US" smtClean="0">
                <a:solidFill>
                  <a:prstClr val="black">
                    <a:tint val="75000"/>
                  </a:prstClr>
                </a:solidFill>
              </a:rPr>
              <a:pPr/>
              <a:t>20-Oct-15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522B4F-EC75-4ADB-A1D3-5E56806201B2}"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99172630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F1F46FB-64D2-4416-82C8-05302A72F9C4}" type="datetimeFigureOut">
              <a:rPr lang="en-US" smtClean="0">
                <a:solidFill>
                  <a:prstClr val="black">
                    <a:tint val="75000"/>
                  </a:prstClr>
                </a:solidFill>
              </a:rPr>
              <a:pPr/>
              <a:t>20-Oct-15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522B4F-EC75-4ADB-A1D3-5E56806201B2}"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89367941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F1F46FB-64D2-4416-82C8-05302A72F9C4}" type="datetimeFigureOut">
              <a:rPr lang="en-US" smtClean="0">
                <a:solidFill>
                  <a:prstClr val="black">
                    <a:tint val="75000"/>
                  </a:prstClr>
                </a:solidFill>
              </a:rPr>
              <a:pPr/>
              <a:t>20-Oct-15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1522B4F-EC75-4ADB-A1D3-5E56806201B2}"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90872029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1F46FB-64D2-4416-82C8-05302A72F9C4}" type="datetimeFigureOut">
              <a:rPr lang="en-US" smtClean="0">
                <a:solidFill>
                  <a:prstClr val="black">
                    <a:tint val="75000"/>
                  </a:prstClr>
                </a:solidFill>
              </a:rPr>
              <a:pPr/>
              <a:t>20-Oct-15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1522B4F-EC75-4ADB-A1D3-5E56806201B2}"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58401995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1F46FB-64D2-4416-82C8-05302A72F9C4}" type="datetimeFigureOut">
              <a:rPr lang="en-US" smtClean="0">
                <a:solidFill>
                  <a:prstClr val="black">
                    <a:tint val="75000"/>
                  </a:prstClr>
                </a:solidFill>
              </a:rPr>
              <a:pPr/>
              <a:t>20-Oct-15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1522B4F-EC75-4ADB-A1D3-5E56806201B2}"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59613565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1F46FB-64D2-4416-82C8-05302A72F9C4}" type="datetimeFigureOut">
              <a:rPr lang="en-US" smtClean="0">
                <a:solidFill>
                  <a:prstClr val="black">
                    <a:tint val="75000"/>
                  </a:prstClr>
                </a:solidFill>
              </a:rPr>
              <a:pPr/>
              <a:t>20-Oct-15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522B4F-EC75-4ADB-A1D3-5E56806201B2}"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41277400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1F46FB-64D2-4416-82C8-05302A72F9C4}" type="datetimeFigureOut">
              <a:rPr lang="en-US" smtClean="0">
                <a:solidFill>
                  <a:prstClr val="black">
                    <a:tint val="75000"/>
                  </a:prstClr>
                </a:solidFill>
              </a:rPr>
              <a:pPr/>
              <a:t>20-Oct-15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522B4F-EC75-4ADB-A1D3-5E56806201B2}"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79412097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1F46FB-64D2-4416-82C8-05302A72F9C4}" type="datetimeFigureOut">
              <a:rPr lang="en-US" smtClean="0">
                <a:solidFill>
                  <a:prstClr val="black">
                    <a:tint val="75000"/>
                  </a:prstClr>
                </a:solidFill>
              </a:rPr>
              <a:pPr/>
              <a:t>20-Oct-15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522B4F-EC75-4ADB-A1D3-5E56806201B2}"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23429384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1F46FB-64D2-4416-82C8-05302A72F9C4}" type="datetimeFigureOut">
              <a:rPr lang="en-US" smtClean="0">
                <a:solidFill>
                  <a:prstClr val="black">
                    <a:tint val="75000"/>
                  </a:prstClr>
                </a:solidFill>
              </a:rPr>
              <a:pPr/>
              <a:t>20-Oct-15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522B4F-EC75-4ADB-A1D3-5E56806201B2}"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65166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1F46FB-64D2-4416-82C8-05302A72F9C4}" type="datetimeFigureOut">
              <a:rPr lang="en-US" smtClean="0"/>
              <a:t>20-Oct-15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522B4F-EC75-4ADB-A1D3-5E56806201B2}" type="slidenum">
              <a:rPr lang="en-US" smtClean="0"/>
              <a:t>‹Nº›</a:t>
            </a:fld>
            <a:endParaRPr lang="en-US"/>
          </a:p>
        </p:txBody>
      </p:sp>
    </p:spTree>
    <p:extLst>
      <p:ext uri="{BB962C8B-B14F-4D97-AF65-F5344CB8AC3E}">
        <p14:creationId xmlns:p14="http://schemas.microsoft.com/office/powerpoint/2010/main" val="4058298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1F46FB-64D2-4416-82C8-05302A72F9C4}" type="datetimeFigureOut">
              <a:rPr lang="en-US" smtClean="0"/>
              <a:t>20-Oct-15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522B4F-EC75-4ADB-A1D3-5E56806201B2}" type="slidenum">
              <a:rPr lang="en-US" smtClean="0"/>
              <a:t>‹Nº›</a:t>
            </a:fld>
            <a:endParaRPr lang="en-US"/>
          </a:p>
        </p:txBody>
      </p:sp>
    </p:spTree>
    <p:extLst>
      <p:ext uri="{BB962C8B-B14F-4D97-AF65-F5344CB8AC3E}">
        <p14:creationId xmlns:p14="http://schemas.microsoft.com/office/powerpoint/2010/main" val="2222804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D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76D248-E859-4319-B390-694F772D394D}" type="datetimeFigureOut">
              <a:rPr lang="es-DO" smtClean="0">
                <a:solidFill>
                  <a:prstClr val="black">
                    <a:tint val="75000"/>
                  </a:prstClr>
                </a:solidFill>
              </a:rPr>
              <a:pPr/>
              <a:t>20/10/2015</a:t>
            </a:fld>
            <a:endParaRPr lang="es-DO">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DO">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8CF4BA-2EC2-4F04-A2C5-F276017DFA23}" type="slidenum">
              <a:rPr lang="es-DO" smtClean="0">
                <a:solidFill>
                  <a:prstClr val="black">
                    <a:tint val="75000"/>
                  </a:prstClr>
                </a:solidFill>
              </a:rPr>
              <a:pPr/>
              <a:t>‹Nº›</a:t>
            </a:fld>
            <a:endParaRPr lang="es-DO">
              <a:solidFill>
                <a:prstClr val="black">
                  <a:tint val="75000"/>
                </a:prstClr>
              </a:solidFill>
            </a:endParaRPr>
          </a:p>
        </p:txBody>
      </p:sp>
    </p:spTree>
    <p:extLst>
      <p:ext uri="{BB962C8B-B14F-4D97-AF65-F5344CB8AC3E}">
        <p14:creationId xmlns:p14="http://schemas.microsoft.com/office/powerpoint/2010/main" val="22440880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56EC4AC6-6E41-CE4F-B51D-4156D158502E}" type="datetimeFigureOut">
              <a:rPr lang="en-US" smtClean="0">
                <a:solidFill>
                  <a:prstClr val="black">
                    <a:tint val="75000"/>
                  </a:prstClr>
                </a:solidFill>
              </a:rPr>
              <a:pPr defTabSz="457200"/>
              <a:t>20-Oct-15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6C4F0F9A-18D8-6D43-AE3B-9E1694E2201C}" type="slidenum">
              <a:rPr lang="en-US" smtClean="0">
                <a:solidFill>
                  <a:prstClr val="black">
                    <a:tint val="75000"/>
                  </a:prstClr>
                </a:solidFill>
              </a:rPr>
              <a:pPr defTabSz="457200"/>
              <a:t>‹Nº›</a:t>
            </a:fld>
            <a:endParaRPr lang="en-US">
              <a:solidFill>
                <a:prstClr val="black">
                  <a:tint val="75000"/>
                </a:prstClr>
              </a:solidFill>
            </a:endParaRPr>
          </a:p>
        </p:txBody>
      </p:sp>
    </p:spTree>
    <p:extLst>
      <p:ext uri="{BB962C8B-B14F-4D97-AF65-F5344CB8AC3E}">
        <p14:creationId xmlns:p14="http://schemas.microsoft.com/office/powerpoint/2010/main" val="9335919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1F46FB-64D2-4416-82C8-05302A72F9C4}" type="datetimeFigureOut">
              <a:rPr lang="en-US" smtClean="0">
                <a:solidFill>
                  <a:prstClr val="black">
                    <a:tint val="75000"/>
                  </a:prstClr>
                </a:solidFill>
              </a:rPr>
              <a:pPr/>
              <a:t>20-Oct-15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522B4F-EC75-4ADB-A1D3-5E56806201B2}"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31460791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1F46FB-64D2-4416-82C8-05302A72F9C4}" type="datetimeFigureOut">
              <a:rPr lang="en-US" smtClean="0">
                <a:solidFill>
                  <a:prstClr val="black">
                    <a:tint val="75000"/>
                  </a:prstClr>
                </a:solidFill>
              </a:rPr>
              <a:pPr/>
              <a:t>20-Oct-15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522B4F-EC75-4ADB-A1D3-5E56806201B2}"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82870600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1F46FB-64D2-4416-82C8-05302A72F9C4}" type="datetimeFigureOut">
              <a:rPr lang="en-US" smtClean="0">
                <a:solidFill>
                  <a:prstClr val="black">
                    <a:tint val="75000"/>
                  </a:prstClr>
                </a:solidFill>
              </a:rPr>
              <a:pPr/>
              <a:t>20-Oct-15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522B4F-EC75-4ADB-A1D3-5E56806201B2}"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95218828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1F46FB-64D2-4416-82C8-05302A72F9C4}" type="datetimeFigureOut">
              <a:rPr lang="en-US" smtClean="0">
                <a:solidFill>
                  <a:prstClr val="black">
                    <a:tint val="75000"/>
                  </a:prstClr>
                </a:solidFill>
              </a:rPr>
              <a:pPr/>
              <a:t>20-Oct-15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522B4F-EC75-4ADB-A1D3-5E56806201B2}"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66472286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1F46FB-64D2-4416-82C8-05302A72F9C4}" type="datetimeFigureOut">
              <a:rPr lang="en-US" smtClean="0">
                <a:solidFill>
                  <a:prstClr val="black">
                    <a:tint val="75000"/>
                  </a:prstClr>
                </a:solidFill>
              </a:rPr>
              <a:pPr/>
              <a:t>20-Oct-15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522B4F-EC75-4ADB-A1D3-5E56806201B2}"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84670869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image" Target="../media/image16.png"/><Relationship Id="rId7" Type="http://schemas.openxmlformats.org/officeDocument/2006/relationships/chart" Target="../charts/chart3.xml"/><Relationship Id="rId12"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chart" Target="../charts/chart2.xml"/><Relationship Id="rId11" Type="http://schemas.openxmlformats.org/officeDocument/2006/relationships/chart" Target="../charts/chart6.xml"/><Relationship Id="rId5" Type="http://schemas.openxmlformats.org/officeDocument/2006/relationships/chart" Target="../charts/chart1.xml"/><Relationship Id="rId10" Type="http://schemas.openxmlformats.org/officeDocument/2006/relationships/image" Target="../media/image18.jpeg"/><Relationship Id="rId4" Type="http://schemas.openxmlformats.org/officeDocument/2006/relationships/image" Target="../media/image17.png"/><Relationship Id="rId9" Type="http://schemas.openxmlformats.org/officeDocument/2006/relationships/chart" Target="../charts/chart5.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chart" Target="../charts/chart9.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9.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68.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2.png"/><Relationship Id="rId4" Type="http://schemas.openxmlformats.org/officeDocument/2006/relationships/image" Target="../media/image10.png"/><Relationship Id="rId9"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Rectángulo"/>
          <p:cNvSpPr/>
          <p:nvPr/>
        </p:nvSpPr>
        <p:spPr>
          <a:xfrm>
            <a:off x="0" y="0"/>
            <a:ext cx="9144000" cy="3358388"/>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000" dirty="0">
              <a:solidFill>
                <a:prstClr val="white"/>
              </a:solidFill>
            </a:endParaRPr>
          </a:p>
        </p:txBody>
      </p:sp>
      <p:sp>
        <p:nvSpPr>
          <p:cNvPr id="18" name="17 Rectángulo"/>
          <p:cNvSpPr/>
          <p:nvPr/>
        </p:nvSpPr>
        <p:spPr>
          <a:xfrm>
            <a:off x="13855" y="6367473"/>
            <a:ext cx="1619672" cy="4766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dirty="0">
              <a:solidFill>
                <a:prstClr val="white"/>
              </a:solidFill>
            </a:endParaRPr>
          </a:p>
        </p:txBody>
      </p:sp>
      <p:sp>
        <p:nvSpPr>
          <p:cNvPr id="1026" name="Rectangle 2"/>
          <p:cNvSpPr>
            <a:spLocks noChangeArrowheads="1"/>
          </p:cNvSpPr>
          <p:nvPr/>
        </p:nvSpPr>
        <p:spPr bwMode="auto">
          <a:xfrm flipH="1">
            <a:off x="971600" y="990600"/>
            <a:ext cx="72008" cy="1554480"/>
          </a:xfrm>
          <a:prstGeom prst="rect">
            <a:avLst/>
          </a:prstGeom>
          <a:solidFill>
            <a:srgbClr val="FE8637"/>
          </a:solidFill>
          <a:ln w="9525">
            <a:solidFill>
              <a:srgbClr val="FE8637"/>
            </a:solidFill>
            <a:miter lim="800000"/>
            <a:headEnd/>
            <a:tailEnd/>
          </a:ln>
        </p:spPr>
        <p:txBody>
          <a:bodyPr vert="horz" wrap="square" lIns="91440" tIns="45720" rIns="91440" bIns="45720" numCol="1" anchor="t" anchorCtr="0" compatLnSpc="1">
            <a:prstTxWarp prst="textNoShape">
              <a:avLst/>
            </a:prstTxWarp>
          </a:bodyPr>
          <a:lstStyle/>
          <a:p>
            <a:endParaRPr lang="es-DO" dirty="0">
              <a:solidFill>
                <a:prstClr val="black"/>
              </a:solidFill>
            </a:endParaRPr>
          </a:p>
        </p:txBody>
      </p:sp>
      <p:sp>
        <p:nvSpPr>
          <p:cNvPr id="1038" name="Rectangle 14"/>
          <p:cNvSpPr>
            <a:spLocks noChangeArrowheads="1"/>
          </p:cNvSpPr>
          <p:nvPr/>
        </p:nvSpPr>
        <p:spPr bwMode="auto">
          <a:xfrm>
            <a:off x="1056118" y="798344"/>
            <a:ext cx="7704856"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s-ES" sz="4000" b="1" dirty="0">
                <a:solidFill>
                  <a:prstClr val="white"/>
                </a:solidFill>
                <a:latin typeface="Tw Cen MT" pitchFamily="34" charset="0"/>
                <a:ea typeface="Times New Roman" pitchFamily="18" charset="0"/>
                <a:cs typeface="Times New Roman" pitchFamily="18" charset="0"/>
              </a:rPr>
              <a:t>Mesas de Trabajo</a:t>
            </a:r>
          </a:p>
          <a:p>
            <a:pPr fontAlgn="base">
              <a:spcBef>
                <a:spcPct val="0"/>
              </a:spcBef>
              <a:spcAft>
                <a:spcPct val="0"/>
              </a:spcAft>
            </a:pPr>
            <a:r>
              <a:rPr lang="es-ES" sz="4000" b="1" dirty="0">
                <a:solidFill>
                  <a:prstClr val="white"/>
                </a:solidFill>
                <a:latin typeface="Tw Cen MT" pitchFamily="34" charset="0"/>
                <a:ea typeface="Times New Roman" pitchFamily="18" charset="0"/>
                <a:cs typeface="Times New Roman" pitchFamily="18" charset="0"/>
              </a:rPr>
              <a:t>Sesión Final</a:t>
            </a:r>
          </a:p>
          <a:p>
            <a:pPr fontAlgn="base">
              <a:spcBef>
                <a:spcPct val="0"/>
              </a:spcBef>
              <a:spcAft>
                <a:spcPct val="0"/>
              </a:spcAft>
            </a:pPr>
            <a:r>
              <a:rPr lang="es-ES" sz="4000" b="1" dirty="0">
                <a:solidFill>
                  <a:prstClr val="white"/>
                </a:solidFill>
                <a:latin typeface="Tw Cen MT" pitchFamily="34" charset="0"/>
                <a:ea typeface="Times New Roman" pitchFamily="18" charset="0"/>
                <a:cs typeface="Times New Roman" pitchFamily="18" charset="0"/>
              </a:rPr>
              <a:t>VIII Convención Empresarial 2015</a:t>
            </a:r>
          </a:p>
        </p:txBody>
      </p:sp>
      <p:sp>
        <p:nvSpPr>
          <p:cNvPr id="7" name="AutoShape 2" descr="Image result for conep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 name="1 CuadroTexto"/>
          <p:cNvSpPr txBox="1"/>
          <p:nvPr/>
        </p:nvSpPr>
        <p:spPr>
          <a:xfrm>
            <a:off x="0" y="6167735"/>
            <a:ext cx="9143999" cy="461665"/>
          </a:xfrm>
          <a:prstGeom prst="rect">
            <a:avLst/>
          </a:prstGeom>
          <a:noFill/>
        </p:spPr>
        <p:txBody>
          <a:bodyPr wrap="square" rtlCol="0">
            <a:spAutoFit/>
          </a:bodyPr>
          <a:lstStyle/>
          <a:p>
            <a:pPr algn="ctr"/>
            <a:r>
              <a:rPr lang="en-US" sz="2400" b="1" dirty="0" smtClean="0">
                <a:solidFill>
                  <a:prstClr val="black">
                    <a:lumMod val="75000"/>
                    <a:lumOff val="25000"/>
                  </a:prstClr>
                </a:solidFill>
                <a:latin typeface="Tw Cen MT" pitchFamily="34" charset="0"/>
              </a:rPr>
              <a:t>20 </a:t>
            </a:r>
            <a:r>
              <a:rPr lang="en-US" sz="2400" b="1" dirty="0">
                <a:solidFill>
                  <a:prstClr val="black">
                    <a:lumMod val="75000"/>
                    <a:lumOff val="25000"/>
                  </a:prstClr>
                </a:solidFill>
                <a:latin typeface="Tw Cen MT" pitchFamily="34" charset="0"/>
              </a:rPr>
              <a:t>Octubre 2015</a:t>
            </a:r>
          </a:p>
        </p:txBody>
      </p:sp>
      <p:pic>
        <p:nvPicPr>
          <p:cNvPr id="10" name="0 Imagen"/>
          <p:cNvPicPr/>
          <p:nvPr/>
        </p:nvPicPr>
        <p:blipFill>
          <a:blip r:embed="rId2" cstate="print">
            <a:extLst>
              <a:ext uri="{28A0092B-C50C-407E-A947-70E740481C1C}">
                <a14:useLocalDpi xmlns:a14="http://schemas.microsoft.com/office/drawing/2010/main" val="0"/>
              </a:ext>
            </a:extLst>
          </a:blip>
          <a:stretch>
            <a:fillRect/>
          </a:stretch>
        </p:blipFill>
        <p:spPr>
          <a:xfrm>
            <a:off x="3264060" y="3522394"/>
            <a:ext cx="2615878" cy="2624036"/>
          </a:xfrm>
          <a:prstGeom prst="rect">
            <a:avLst/>
          </a:prstGeom>
        </p:spPr>
      </p:pic>
    </p:spTree>
    <p:extLst>
      <p:ext uri="{BB962C8B-B14F-4D97-AF65-F5344CB8AC3E}">
        <p14:creationId xmlns:p14="http://schemas.microsoft.com/office/powerpoint/2010/main" val="2649260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37695879"/>
              </p:ext>
            </p:extLst>
          </p:nvPr>
        </p:nvGraphicFramePr>
        <p:xfrm>
          <a:off x="2161847" y="1552378"/>
          <a:ext cx="6898402" cy="5160885"/>
        </p:xfrm>
        <a:graphic>
          <a:graphicData uri="http://schemas.openxmlformats.org/drawingml/2006/table">
            <a:tbl>
              <a:tblPr bandRow="1">
                <a:tableStyleId>{22838BEF-8BB2-4498-84A7-C5851F593DF1}</a:tableStyleId>
              </a:tblPr>
              <a:tblGrid>
                <a:gridCol w="2103468"/>
                <a:gridCol w="2362200"/>
                <a:gridCol w="2432734"/>
              </a:tblGrid>
              <a:tr h="831510">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r>
              <a:tr h="865875">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r>
              <a:tr h="865875">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r>
              <a:tr h="865875">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r>
              <a:tr h="865875">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r>
              <a:tr h="865875">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90000"/>
                      </a:schemeClr>
                    </a:solidFill>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90000"/>
                      </a:schemeClr>
                    </a:solidFill>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90000"/>
                      </a:schemeClr>
                    </a:solidFill>
                  </a:tcPr>
                </a:tc>
              </a:tr>
            </a:tbl>
          </a:graphicData>
        </a:graphic>
      </p:graphicFrame>
      <p:pic>
        <p:nvPicPr>
          <p:cNvPr id="2050" name="Picture 2" descr="C:\Users\Grace\AppData\Local\Microsoft\Windows\Temporary Internet Files\Content.IE5\FZ7P9RRW\MSN_Messenger_Mac[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0612" y="1580189"/>
            <a:ext cx="703655" cy="70365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cliparthut.com/clip-arts/1466/ticking-clock-animated-clip-art-146695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20686" y="1643312"/>
            <a:ext cx="670571" cy="67057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139697" y="1219200"/>
            <a:ext cx="2112264" cy="33855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1600" b="1" dirty="0">
                <a:solidFill>
                  <a:prstClr val="black"/>
                </a:solidFill>
                <a:latin typeface="Tw Cen MT" pitchFamily="34" charset="0"/>
              </a:rPr>
              <a:t>NO. PARTICIPANTES </a:t>
            </a:r>
          </a:p>
        </p:txBody>
      </p:sp>
      <p:sp>
        <p:nvSpPr>
          <p:cNvPr id="51" name="TextBox 50"/>
          <p:cNvSpPr txBox="1"/>
          <p:nvPr/>
        </p:nvSpPr>
        <p:spPr>
          <a:xfrm>
            <a:off x="4259649" y="1219200"/>
            <a:ext cx="2350008" cy="33855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1600" b="1" dirty="0">
                <a:solidFill>
                  <a:prstClr val="black"/>
                </a:solidFill>
                <a:latin typeface="Tw Cen MT" pitchFamily="34" charset="0"/>
              </a:rPr>
              <a:t>HORAS ACUMULADAS</a:t>
            </a:r>
          </a:p>
        </p:txBody>
      </p:sp>
      <p:sp>
        <p:nvSpPr>
          <p:cNvPr id="52" name="TextBox 51"/>
          <p:cNvSpPr txBox="1"/>
          <p:nvPr/>
        </p:nvSpPr>
        <p:spPr>
          <a:xfrm>
            <a:off x="6621848" y="1219200"/>
            <a:ext cx="2432304" cy="33855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1600" b="1" dirty="0">
                <a:solidFill>
                  <a:prstClr val="black"/>
                </a:solidFill>
                <a:latin typeface="Tw Cen MT" pitchFamily="34" charset="0"/>
              </a:rPr>
              <a:t>NO. REUNIONES</a:t>
            </a:r>
          </a:p>
        </p:txBody>
      </p:sp>
      <p:sp>
        <p:nvSpPr>
          <p:cNvPr id="58" name="TextBox 57"/>
          <p:cNvSpPr txBox="1"/>
          <p:nvPr/>
        </p:nvSpPr>
        <p:spPr>
          <a:xfrm>
            <a:off x="3234923" y="1732589"/>
            <a:ext cx="1346200" cy="492443"/>
          </a:xfrm>
          <a:prstGeom prst="rect">
            <a:avLst/>
          </a:prstGeom>
          <a:noFill/>
        </p:spPr>
        <p:txBody>
          <a:bodyPr wrap="square" rtlCol="0">
            <a:spAutoFit/>
          </a:bodyPr>
          <a:lstStyle/>
          <a:p>
            <a:r>
              <a:rPr lang="en-US" sz="2600" dirty="0">
                <a:solidFill>
                  <a:prstClr val="white">
                    <a:lumMod val="50000"/>
                  </a:prstClr>
                </a:solidFill>
                <a:latin typeface="Tw Cen MT" pitchFamily="34" charset="0"/>
              </a:rPr>
              <a:t>=</a:t>
            </a:r>
            <a:r>
              <a:rPr lang="en-US" sz="2600" dirty="0">
                <a:solidFill>
                  <a:prstClr val="black"/>
                </a:solidFill>
                <a:latin typeface="Tw Cen MT" pitchFamily="34" charset="0"/>
              </a:rPr>
              <a:t> 33</a:t>
            </a:r>
          </a:p>
        </p:txBody>
      </p:sp>
      <p:sp>
        <p:nvSpPr>
          <p:cNvPr id="59" name="TextBox 58"/>
          <p:cNvSpPr txBox="1"/>
          <p:nvPr/>
        </p:nvSpPr>
        <p:spPr>
          <a:xfrm>
            <a:off x="5160149" y="1683685"/>
            <a:ext cx="1346200" cy="492443"/>
          </a:xfrm>
          <a:prstGeom prst="rect">
            <a:avLst/>
          </a:prstGeom>
          <a:noFill/>
        </p:spPr>
        <p:txBody>
          <a:bodyPr wrap="square" rtlCol="0">
            <a:spAutoFit/>
          </a:bodyPr>
          <a:lstStyle/>
          <a:p>
            <a:r>
              <a:rPr lang="en-US" sz="2600" dirty="0">
                <a:solidFill>
                  <a:prstClr val="white">
                    <a:lumMod val="50000"/>
                  </a:prstClr>
                </a:solidFill>
                <a:latin typeface="Tw Cen MT" pitchFamily="34" charset="0"/>
              </a:rPr>
              <a:t>=</a:t>
            </a:r>
            <a:r>
              <a:rPr lang="en-US" sz="2600" dirty="0">
                <a:solidFill>
                  <a:prstClr val="black"/>
                </a:solidFill>
                <a:latin typeface="Tw Cen MT" pitchFamily="34" charset="0"/>
              </a:rPr>
              <a:t> 39.25</a:t>
            </a:r>
          </a:p>
        </p:txBody>
      </p:sp>
      <p:sp>
        <p:nvSpPr>
          <p:cNvPr id="7" name="TextBox 6"/>
          <p:cNvSpPr txBox="1"/>
          <p:nvPr/>
        </p:nvSpPr>
        <p:spPr>
          <a:xfrm>
            <a:off x="6813485" y="2073436"/>
            <a:ext cx="1164277" cy="276999"/>
          </a:xfrm>
          <a:prstGeom prst="rect">
            <a:avLst/>
          </a:prstGeom>
          <a:noFill/>
        </p:spPr>
        <p:txBody>
          <a:bodyPr wrap="square" rtlCol="0">
            <a:spAutoFit/>
          </a:bodyPr>
          <a:lstStyle/>
          <a:p>
            <a:r>
              <a:rPr lang="es-DO" sz="1200" b="1" dirty="0">
                <a:solidFill>
                  <a:prstClr val="black"/>
                </a:solidFill>
                <a:latin typeface="Tw Cen MT" pitchFamily="34" charset="0"/>
              </a:rPr>
              <a:t>Programadas</a:t>
            </a:r>
          </a:p>
        </p:txBody>
      </p:sp>
      <p:sp>
        <p:nvSpPr>
          <p:cNvPr id="60" name="TextBox 59"/>
          <p:cNvSpPr txBox="1"/>
          <p:nvPr/>
        </p:nvSpPr>
        <p:spPr>
          <a:xfrm>
            <a:off x="7657704" y="2072931"/>
            <a:ext cx="1164277" cy="276999"/>
          </a:xfrm>
          <a:prstGeom prst="rect">
            <a:avLst/>
          </a:prstGeom>
          <a:noFill/>
        </p:spPr>
        <p:txBody>
          <a:bodyPr wrap="square" rtlCol="0">
            <a:spAutoFit/>
          </a:bodyPr>
          <a:lstStyle/>
          <a:p>
            <a:pPr algn="ctr"/>
            <a:r>
              <a:rPr lang="es-DO" sz="1200" b="1" dirty="0">
                <a:solidFill>
                  <a:prstClr val="black"/>
                </a:solidFill>
                <a:latin typeface="Tw Cen MT" pitchFamily="34" charset="0"/>
              </a:rPr>
              <a:t>Ejecutadas</a:t>
            </a:r>
          </a:p>
        </p:txBody>
      </p:sp>
      <p:sp>
        <p:nvSpPr>
          <p:cNvPr id="67" name="Rectangle 66"/>
          <p:cNvSpPr/>
          <p:nvPr/>
        </p:nvSpPr>
        <p:spPr>
          <a:xfrm>
            <a:off x="56743" y="1615445"/>
            <a:ext cx="2082954" cy="800219"/>
          </a:xfrm>
          <a:prstGeom prst="rect">
            <a:avLst/>
          </a:prstGeom>
        </p:spPr>
        <p:txBody>
          <a:bodyPr wrap="square" lIns="0" tIns="0" rIns="0" bIns="0">
            <a:spAutoFit/>
          </a:bodyPr>
          <a:lstStyle/>
          <a:p>
            <a:pPr algn="ctr"/>
            <a:r>
              <a:rPr lang="es-ES" sz="1300" b="1" dirty="0">
                <a:solidFill>
                  <a:prstClr val="black"/>
                </a:solidFill>
                <a:latin typeface="Tw Cen MT" pitchFamily="34" charset="0"/>
              </a:rPr>
              <a:t>Estimular la innovación, el espíritu empresarial y desarrollar nuestro capital humano</a:t>
            </a:r>
            <a:endParaRPr lang="en-US" sz="1300" b="1" dirty="0">
              <a:solidFill>
                <a:prstClr val="black"/>
              </a:solidFill>
              <a:latin typeface="Tw Cen MT" pitchFamily="34" charset="0"/>
            </a:endParaRPr>
          </a:p>
        </p:txBody>
      </p:sp>
      <p:graphicFrame>
        <p:nvGraphicFramePr>
          <p:cNvPr id="36" name="Chart 35"/>
          <p:cNvGraphicFramePr/>
          <p:nvPr>
            <p:extLst>
              <p:ext uri="{D42A27DB-BD31-4B8C-83A1-F6EECF244321}">
                <p14:modId xmlns:p14="http://schemas.microsoft.com/office/powerpoint/2010/main" val="3707669997"/>
              </p:ext>
            </p:extLst>
          </p:nvPr>
        </p:nvGraphicFramePr>
        <p:xfrm>
          <a:off x="6633305" y="1572766"/>
          <a:ext cx="2367491" cy="756578"/>
        </p:xfrm>
        <a:graphic>
          <a:graphicData uri="http://schemas.openxmlformats.org/drawingml/2006/chart">
            <c:chart xmlns:c="http://schemas.openxmlformats.org/drawingml/2006/chart" xmlns:r="http://schemas.openxmlformats.org/officeDocument/2006/relationships" r:id="rId5"/>
          </a:graphicData>
        </a:graphic>
      </p:graphicFrame>
      <p:pic>
        <p:nvPicPr>
          <p:cNvPr id="38" name="Picture 2" descr="C:\Users\Grace\AppData\Local\Microsoft\Windows\Temporary Internet Files\Content.IE5\FZ7P9RRW\MSN_Messenger_Mac[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0612" y="2499991"/>
            <a:ext cx="703655" cy="70365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http://www.cliparthut.com/clip-arts/1466/ticking-clock-animated-clip-art-146695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20686" y="2535818"/>
            <a:ext cx="670571" cy="670571"/>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3234923" y="2652391"/>
            <a:ext cx="1346200" cy="492443"/>
          </a:xfrm>
          <a:prstGeom prst="rect">
            <a:avLst/>
          </a:prstGeom>
          <a:noFill/>
        </p:spPr>
        <p:txBody>
          <a:bodyPr wrap="square" rtlCol="0">
            <a:spAutoFit/>
          </a:bodyPr>
          <a:lstStyle/>
          <a:p>
            <a:r>
              <a:rPr lang="en-US" sz="2600" dirty="0">
                <a:solidFill>
                  <a:prstClr val="white">
                    <a:lumMod val="50000"/>
                  </a:prstClr>
                </a:solidFill>
                <a:latin typeface="Tw Cen MT" pitchFamily="34" charset="0"/>
              </a:rPr>
              <a:t>=</a:t>
            </a:r>
            <a:r>
              <a:rPr lang="en-US" sz="2600" dirty="0">
                <a:solidFill>
                  <a:prstClr val="black"/>
                </a:solidFill>
                <a:latin typeface="Tw Cen MT" pitchFamily="34" charset="0"/>
              </a:rPr>
              <a:t> 35</a:t>
            </a:r>
          </a:p>
        </p:txBody>
      </p:sp>
      <p:sp>
        <p:nvSpPr>
          <p:cNvPr id="41" name="TextBox 40"/>
          <p:cNvSpPr txBox="1"/>
          <p:nvPr/>
        </p:nvSpPr>
        <p:spPr>
          <a:xfrm>
            <a:off x="5160149" y="2576191"/>
            <a:ext cx="1346200" cy="492443"/>
          </a:xfrm>
          <a:prstGeom prst="rect">
            <a:avLst/>
          </a:prstGeom>
          <a:noFill/>
        </p:spPr>
        <p:txBody>
          <a:bodyPr wrap="square" rtlCol="0">
            <a:spAutoFit/>
          </a:bodyPr>
          <a:lstStyle/>
          <a:p>
            <a:r>
              <a:rPr lang="en-US" sz="2600" dirty="0">
                <a:solidFill>
                  <a:prstClr val="white">
                    <a:lumMod val="50000"/>
                  </a:prstClr>
                </a:solidFill>
                <a:latin typeface="Tw Cen MT" pitchFamily="34" charset="0"/>
              </a:rPr>
              <a:t>=</a:t>
            </a:r>
            <a:r>
              <a:rPr lang="en-US" sz="2600" dirty="0">
                <a:solidFill>
                  <a:prstClr val="black"/>
                </a:solidFill>
                <a:latin typeface="Tw Cen MT" pitchFamily="34" charset="0"/>
              </a:rPr>
              <a:t> 26.5</a:t>
            </a:r>
          </a:p>
        </p:txBody>
      </p:sp>
      <p:sp>
        <p:nvSpPr>
          <p:cNvPr id="42" name="TextBox 41"/>
          <p:cNvSpPr txBox="1"/>
          <p:nvPr/>
        </p:nvSpPr>
        <p:spPr>
          <a:xfrm>
            <a:off x="6813485" y="2993238"/>
            <a:ext cx="1164277" cy="276999"/>
          </a:xfrm>
          <a:prstGeom prst="rect">
            <a:avLst/>
          </a:prstGeom>
          <a:noFill/>
        </p:spPr>
        <p:txBody>
          <a:bodyPr wrap="square" rtlCol="0">
            <a:spAutoFit/>
          </a:bodyPr>
          <a:lstStyle/>
          <a:p>
            <a:r>
              <a:rPr lang="es-DO" sz="1200" b="1" dirty="0">
                <a:solidFill>
                  <a:prstClr val="black"/>
                </a:solidFill>
                <a:latin typeface="Tw Cen MT" pitchFamily="34" charset="0"/>
              </a:rPr>
              <a:t>Programadas</a:t>
            </a:r>
          </a:p>
        </p:txBody>
      </p:sp>
      <p:sp>
        <p:nvSpPr>
          <p:cNvPr id="43" name="TextBox 42"/>
          <p:cNvSpPr txBox="1"/>
          <p:nvPr/>
        </p:nvSpPr>
        <p:spPr>
          <a:xfrm>
            <a:off x="7657704" y="2992733"/>
            <a:ext cx="1164277" cy="276999"/>
          </a:xfrm>
          <a:prstGeom prst="rect">
            <a:avLst/>
          </a:prstGeom>
          <a:noFill/>
        </p:spPr>
        <p:txBody>
          <a:bodyPr wrap="square" rtlCol="0">
            <a:spAutoFit/>
          </a:bodyPr>
          <a:lstStyle/>
          <a:p>
            <a:pPr algn="ctr"/>
            <a:r>
              <a:rPr lang="es-DO" sz="1200" b="1" dirty="0">
                <a:solidFill>
                  <a:prstClr val="black"/>
                </a:solidFill>
                <a:latin typeface="Tw Cen MT" pitchFamily="34" charset="0"/>
              </a:rPr>
              <a:t>Ejecutadas</a:t>
            </a:r>
          </a:p>
        </p:txBody>
      </p:sp>
      <p:pic>
        <p:nvPicPr>
          <p:cNvPr id="45" name="Picture 2" descr="C:\Users\Grace\AppData\Local\Microsoft\Windows\Temporary Internet Files\Content.IE5\FZ7P9RRW\MSN_Messenger_Mac[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0612" y="3332789"/>
            <a:ext cx="703655" cy="703655"/>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 descr="http://www.cliparthut.com/clip-arts/1466/ticking-clock-animated-clip-art-146695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20686" y="3368616"/>
            <a:ext cx="670571" cy="670571"/>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p:cNvSpPr txBox="1"/>
          <p:nvPr/>
        </p:nvSpPr>
        <p:spPr>
          <a:xfrm>
            <a:off x="3234923" y="3485189"/>
            <a:ext cx="1346200" cy="492443"/>
          </a:xfrm>
          <a:prstGeom prst="rect">
            <a:avLst/>
          </a:prstGeom>
          <a:noFill/>
        </p:spPr>
        <p:txBody>
          <a:bodyPr wrap="square" rtlCol="0">
            <a:spAutoFit/>
          </a:bodyPr>
          <a:lstStyle/>
          <a:p>
            <a:r>
              <a:rPr lang="en-US" sz="2600" dirty="0">
                <a:solidFill>
                  <a:prstClr val="white">
                    <a:lumMod val="50000"/>
                  </a:prstClr>
                </a:solidFill>
                <a:latin typeface="Tw Cen MT" pitchFamily="34" charset="0"/>
              </a:rPr>
              <a:t>=</a:t>
            </a:r>
            <a:r>
              <a:rPr lang="en-US" sz="2600" dirty="0">
                <a:solidFill>
                  <a:prstClr val="black"/>
                </a:solidFill>
                <a:latin typeface="Tw Cen MT" pitchFamily="34" charset="0"/>
              </a:rPr>
              <a:t> 31</a:t>
            </a:r>
          </a:p>
        </p:txBody>
      </p:sp>
      <p:sp>
        <p:nvSpPr>
          <p:cNvPr id="50" name="TextBox 49"/>
          <p:cNvSpPr txBox="1"/>
          <p:nvPr/>
        </p:nvSpPr>
        <p:spPr>
          <a:xfrm>
            <a:off x="5160149" y="3408989"/>
            <a:ext cx="1346200" cy="492443"/>
          </a:xfrm>
          <a:prstGeom prst="rect">
            <a:avLst/>
          </a:prstGeom>
          <a:noFill/>
        </p:spPr>
        <p:txBody>
          <a:bodyPr wrap="square" rtlCol="0">
            <a:spAutoFit/>
          </a:bodyPr>
          <a:lstStyle/>
          <a:p>
            <a:r>
              <a:rPr lang="en-US" sz="2600" dirty="0">
                <a:solidFill>
                  <a:prstClr val="white">
                    <a:lumMod val="50000"/>
                  </a:prstClr>
                </a:solidFill>
                <a:latin typeface="Tw Cen MT" pitchFamily="34" charset="0"/>
              </a:rPr>
              <a:t>=</a:t>
            </a:r>
            <a:r>
              <a:rPr lang="en-US" sz="2600" dirty="0">
                <a:solidFill>
                  <a:prstClr val="black"/>
                </a:solidFill>
                <a:latin typeface="Tw Cen MT" pitchFamily="34" charset="0"/>
              </a:rPr>
              <a:t> 43.75</a:t>
            </a:r>
          </a:p>
        </p:txBody>
      </p:sp>
      <p:sp>
        <p:nvSpPr>
          <p:cNvPr id="53" name="TextBox 52"/>
          <p:cNvSpPr txBox="1"/>
          <p:nvPr/>
        </p:nvSpPr>
        <p:spPr>
          <a:xfrm>
            <a:off x="6813485" y="3874940"/>
            <a:ext cx="1164277" cy="276999"/>
          </a:xfrm>
          <a:prstGeom prst="rect">
            <a:avLst/>
          </a:prstGeom>
          <a:noFill/>
        </p:spPr>
        <p:txBody>
          <a:bodyPr wrap="square" rtlCol="0">
            <a:spAutoFit/>
          </a:bodyPr>
          <a:lstStyle/>
          <a:p>
            <a:r>
              <a:rPr lang="es-DO" sz="1200" b="1" dirty="0">
                <a:solidFill>
                  <a:prstClr val="black"/>
                </a:solidFill>
                <a:latin typeface="Tw Cen MT" pitchFamily="34" charset="0"/>
              </a:rPr>
              <a:t>Programadas</a:t>
            </a:r>
          </a:p>
        </p:txBody>
      </p:sp>
      <p:sp>
        <p:nvSpPr>
          <p:cNvPr id="65" name="TextBox 64"/>
          <p:cNvSpPr txBox="1"/>
          <p:nvPr/>
        </p:nvSpPr>
        <p:spPr>
          <a:xfrm>
            <a:off x="7657704" y="3874435"/>
            <a:ext cx="1164277" cy="276999"/>
          </a:xfrm>
          <a:prstGeom prst="rect">
            <a:avLst/>
          </a:prstGeom>
          <a:noFill/>
        </p:spPr>
        <p:txBody>
          <a:bodyPr wrap="square" rtlCol="0">
            <a:spAutoFit/>
          </a:bodyPr>
          <a:lstStyle/>
          <a:p>
            <a:pPr algn="ctr"/>
            <a:r>
              <a:rPr lang="es-DO" sz="1200" b="1" dirty="0">
                <a:solidFill>
                  <a:prstClr val="black"/>
                </a:solidFill>
                <a:latin typeface="Tw Cen MT" pitchFamily="34" charset="0"/>
              </a:rPr>
              <a:t>Ejecutadas</a:t>
            </a:r>
          </a:p>
        </p:txBody>
      </p:sp>
      <p:pic>
        <p:nvPicPr>
          <p:cNvPr id="66" name="Picture 2" descr="C:\Users\Grace\AppData\Local\Microsoft\Windows\Temporary Internet Files\Content.IE5\FZ7P9RRW\MSN_Messenger_Mac[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0612" y="4238943"/>
            <a:ext cx="703655" cy="703655"/>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4" descr="http://www.cliparthut.com/clip-arts/1466/ticking-clock-animated-clip-art-146695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20686" y="4274770"/>
            <a:ext cx="670571" cy="670571"/>
          </a:xfrm>
          <a:prstGeom prst="rect">
            <a:avLst/>
          </a:prstGeom>
          <a:noFill/>
          <a:extLst>
            <a:ext uri="{909E8E84-426E-40DD-AFC4-6F175D3DCCD1}">
              <a14:hiddenFill xmlns:a14="http://schemas.microsoft.com/office/drawing/2010/main">
                <a:solidFill>
                  <a:srgbClr val="FFFFFF"/>
                </a:solidFill>
              </a14:hiddenFill>
            </a:ext>
          </a:extLst>
        </p:spPr>
      </p:pic>
      <p:sp>
        <p:nvSpPr>
          <p:cNvPr id="71" name="TextBox 70"/>
          <p:cNvSpPr txBox="1"/>
          <p:nvPr/>
        </p:nvSpPr>
        <p:spPr>
          <a:xfrm>
            <a:off x="3234923" y="4391343"/>
            <a:ext cx="1346200" cy="492443"/>
          </a:xfrm>
          <a:prstGeom prst="rect">
            <a:avLst/>
          </a:prstGeom>
          <a:noFill/>
        </p:spPr>
        <p:txBody>
          <a:bodyPr wrap="square" rtlCol="0">
            <a:spAutoFit/>
          </a:bodyPr>
          <a:lstStyle/>
          <a:p>
            <a:r>
              <a:rPr lang="en-US" sz="2600" dirty="0">
                <a:solidFill>
                  <a:prstClr val="white">
                    <a:lumMod val="50000"/>
                  </a:prstClr>
                </a:solidFill>
                <a:latin typeface="Tw Cen MT" pitchFamily="34" charset="0"/>
              </a:rPr>
              <a:t>=</a:t>
            </a:r>
            <a:r>
              <a:rPr lang="en-US" sz="2600" dirty="0">
                <a:solidFill>
                  <a:prstClr val="black"/>
                </a:solidFill>
                <a:latin typeface="Tw Cen MT" pitchFamily="34" charset="0"/>
              </a:rPr>
              <a:t> 36</a:t>
            </a:r>
          </a:p>
        </p:txBody>
      </p:sp>
      <p:sp>
        <p:nvSpPr>
          <p:cNvPr id="72" name="TextBox 71"/>
          <p:cNvSpPr txBox="1"/>
          <p:nvPr/>
        </p:nvSpPr>
        <p:spPr>
          <a:xfrm>
            <a:off x="5160149" y="4315143"/>
            <a:ext cx="1346200" cy="492443"/>
          </a:xfrm>
          <a:prstGeom prst="rect">
            <a:avLst/>
          </a:prstGeom>
          <a:noFill/>
        </p:spPr>
        <p:txBody>
          <a:bodyPr wrap="square" rtlCol="0">
            <a:spAutoFit/>
          </a:bodyPr>
          <a:lstStyle/>
          <a:p>
            <a:r>
              <a:rPr lang="en-US" sz="2600" dirty="0">
                <a:solidFill>
                  <a:prstClr val="white">
                    <a:lumMod val="50000"/>
                  </a:prstClr>
                </a:solidFill>
                <a:latin typeface="Tw Cen MT" pitchFamily="34" charset="0"/>
              </a:rPr>
              <a:t>=</a:t>
            </a:r>
            <a:r>
              <a:rPr lang="en-US" sz="2600" dirty="0">
                <a:solidFill>
                  <a:prstClr val="black"/>
                </a:solidFill>
                <a:latin typeface="Tw Cen MT" pitchFamily="34" charset="0"/>
              </a:rPr>
              <a:t> 25.25</a:t>
            </a:r>
          </a:p>
        </p:txBody>
      </p:sp>
      <p:sp>
        <p:nvSpPr>
          <p:cNvPr id="73" name="TextBox 72"/>
          <p:cNvSpPr txBox="1"/>
          <p:nvPr/>
        </p:nvSpPr>
        <p:spPr>
          <a:xfrm>
            <a:off x="6813485" y="4732190"/>
            <a:ext cx="1164277" cy="276999"/>
          </a:xfrm>
          <a:prstGeom prst="rect">
            <a:avLst/>
          </a:prstGeom>
          <a:noFill/>
        </p:spPr>
        <p:txBody>
          <a:bodyPr wrap="square" rtlCol="0">
            <a:spAutoFit/>
          </a:bodyPr>
          <a:lstStyle/>
          <a:p>
            <a:r>
              <a:rPr lang="es-DO" sz="1200" b="1" dirty="0">
                <a:solidFill>
                  <a:prstClr val="black"/>
                </a:solidFill>
                <a:latin typeface="Tw Cen MT" pitchFamily="34" charset="0"/>
              </a:rPr>
              <a:t>Programadas</a:t>
            </a:r>
          </a:p>
        </p:txBody>
      </p:sp>
      <p:sp>
        <p:nvSpPr>
          <p:cNvPr id="74" name="TextBox 73"/>
          <p:cNvSpPr txBox="1"/>
          <p:nvPr/>
        </p:nvSpPr>
        <p:spPr>
          <a:xfrm>
            <a:off x="7657704" y="4731685"/>
            <a:ext cx="1164277" cy="276999"/>
          </a:xfrm>
          <a:prstGeom prst="rect">
            <a:avLst/>
          </a:prstGeom>
          <a:noFill/>
        </p:spPr>
        <p:txBody>
          <a:bodyPr wrap="square" rtlCol="0">
            <a:spAutoFit/>
          </a:bodyPr>
          <a:lstStyle/>
          <a:p>
            <a:pPr algn="ctr"/>
            <a:r>
              <a:rPr lang="es-DO" sz="1200" b="1" dirty="0">
                <a:solidFill>
                  <a:prstClr val="black"/>
                </a:solidFill>
                <a:latin typeface="Tw Cen MT" pitchFamily="34" charset="0"/>
              </a:rPr>
              <a:t>Ejecutadas</a:t>
            </a:r>
          </a:p>
        </p:txBody>
      </p:sp>
      <p:pic>
        <p:nvPicPr>
          <p:cNvPr id="75" name="Picture 2" descr="C:\Users\Grace\AppData\Local\Microsoft\Windows\Temporary Internet Files\Content.IE5\FZ7P9RRW\MSN_Messenger_Mac[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0612" y="5085389"/>
            <a:ext cx="703655" cy="703655"/>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4" descr="http://www.cliparthut.com/clip-arts/1466/ticking-clock-animated-clip-art-146695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20686" y="5121216"/>
            <a:ext cx="670571" cy="670571"/>
          </a:xfrm>
          <a:prstGeom prst="rect">
            <a:avLst/>
          </a:prstGeom>
          <a:noFill/>
          <a:extLst>
            <a:ext uri="{909E8E84-426E-40DD-AFC4-6F175D3DCCD1}">
              <a14:hiddenFill xmlns:a14="http://schemas.microsoft.com/office/drawing/2010/main">
                <a:solidFill>
                  <a:srgbClr val="FFFFFF"/>
                </a:solidFill>
              </a14:hiddenFill>
            </a:ext>
          </a:extLst>
        </p:spPr>
      </p:pic>
      <p:sp>
        <p:nvSpPr>
          <p:cNvPr id="77" name="TextBox 76"/>
          <p:cNvSpPr txBox="1"/>
          <p:nvPr/>
        </p:nvSpPr>
        <p:spPr>
          <a:xfrm>
            <a:off x="3234923" y="5237789"/>
            <a:ext cx="1346200" cy="492443"/>
          </a:xfrm>
          <a:prstGeom prst="rect">
            <a:avLst/>
          </a:prstGeom>
          <a:noFill/>
        </p:spPr>
        <p:txBody>
          <a:bodyPr wrap="square" rtlCol="0">
            <a:spAutoFit/>
          </a:bodyPr>
          <a:lstStyle/>
          <a:p>
            <a:r>
              <a:rPr lang="en-US" sz="2600" dirty="0">
                <a:solidFill>
                  <a:prstClr val="white">
                    <a:lumMod val="50000"/>
                  </a:prstClr>
                </a:solidFill>
                <a:latin typeface="Tw Cen MT" pitchFamily="34" charset="0"/>
              </a:rPr>
              <a:t>=</a:t>
            </a:r>
            <a:r>
              <a:rPr lang="en-US" sz="2600" dirty="0">
                <a:solidFill>
                  <a:prstClr val="black"/>
                </a:solidFill>
                <a:latin typeface="Tw Cen MT" pitchFamily="34" charset="0"/>
              </a:rPr>
              <a:t> 21</a:t>
            </a:r>
          </a:p>
        </p:txBody>
      </p:sp>
      <p:sp>
        <p:nvSpPr>
          <p:cNvPr id="78" name="TextBox 77"/>
          <p:cNvSpPr txBox="1"/>
          <p:nvPr/>
        </p:nvSpPr>
        <p:spPr>
          <a:xfrm>
            <a:off x="5160149" y="5161589"/>
            <a:ext cx="1346200" cy="492443"/>
          </a:xfrm>
          <a:prstGeom prst="rect">
            <a:avLst/>
          </a:prstGeom>
          <a:noFill/>
        </p:spPr>
        <p:txBody>
          <a:bodyPr wrap="square" rtlCol="0">
            <a:spAutoFit/>
          </a:bodyPr>
          <a:lstStyle/>
          <a:p>
            <a:r>
              <a:rPr lang="en-US" sz="2600" dirty="0">
                <a:solidFill>
                  <a:prstClr val="white">
                    <a:lumMod val="50000"/>
                  </a:prstClr>
                </a:solidFill>
                <a:latin typeface="Tw Cen MT" pitchFamily="34" charset="0"/>
              </a:rPr>
              <a:t>=</a:t>
            </a:r>
            <a:r>
              <a:rPr lang="en-US" sz="2600" dirty="0">
                <a:solidFill>
                  <a:prstClr val="black"/>
                </a:solidFill>
                <a:latin typeface="Tw Cen MT" pitchFamily="34" charset="0"/>
              </a:rPr>
              <a:t> </a:t>
            </a:r>
            <a:r>
              <a:rPr lang="en-US" sz="2600" dirty="0" smtClean="0">
                <a:solidFill>
                  <a:prstClr val="black"/>
                </a:solidFill>
                <a:latin typeface="Tw Cen MT" pitchFamily="34" charset="0"/>
              </a:rPr>
              <a:t>26</a:t>
            </a:r>
            <a:endParaRPr lang="en-US" sz="2600" dirty="0">
              <a:solidFill>
                <a:prstClr val="black"/>
              </a:solidFill>
              <a:latin typeface="Tw Cen MT" pitchFamily="34" charset="0"/>
            </a:endParaRPr>
          </a:p>
        </p:txBody>
      </p:sp>
      <p:sp>
        <p:nvSpPr>
          <p:cNvPr id="79" name="TextBox 78"/>
          <p:cNvSpPr txBox="1"/>
          <p:nvPr/>
        </p:nvSpPr>
        <p:spPr>
          <a:xfrm>
            <a:off x="6813485" y="5619580"/>
            <a:ext cx="1164277" cy="276999"/>
          </a:xfrm>
          <a:prstGeom prst="rect">
            <a:avLst/>
          </a:prstGeom>
          <a:noFill/>
        </p:spPr>
        <p:txBody>
          <a:bodyPr wrap="square" rtlCol="0">
            <a:spAutoFit/>
          </a:bodyPr>
          <a:lstStyle/>
          <a:p>
            <a:r>
              <a:rPr lang="es-DO" sz="1200" b="1" dirty="0">
                <a:solidFill>
                  <a:prstClr val="black"/>
                </a:solidFill>
                <a:latin typeface="Tw Cen MT" pitchFamily="34" charset="0"/>
              </a:rPr>
              <a:t>Programadas</a:t>
            </a:r>
          </a:p>
        </p:txBody>
      </p:sp>
      <p:sp>
        <p:nvSpPr>
          <p:cNvPr id="80" name="TextBox 79"/>
          <p:cNvSpPr txBox="1"/>
          <p:nvPr/>
        </p:nvSpPr>
        <p:spPr>
          <a:xfrm>
            <a:off x="7657704" y="5619075"/>
            <a:ext cx="1164277" cy="276999"/>
          </a:xfrm>
          <a:prstGeom prst="rect">
            <a:avLst/>
          </a:prstGeom>
          <a:noFill/>
        </p:spPr>
        <p:txBody>
          <a:bodyPr wrap="square" rtlCol="0">
            <a:spAutoFit/>
          </a:bodyPr>
          <a:lstStyle/>
          <a:p>
            <a:pPr algn="ctr"/>
            <a:r>
              <a:rPr lang="es-DO" sz="1200" b="1" dirty="0">
                <a:solidFill>
                  <a:prstClr val="black"/>
                </a:solidFill>
                <a:latin typeface="Tw Cen MT" pitchFamily="34" charset="0"/>
              </a:rPr>
              <a:t>Ejecutadas</a:t>
            </a:r>
          </a:p>
        </p:txBody>
      </p:sp>
      <p:sp>
        <p:nvSpPr>
          <p:cNvPr id="81" name="Rectangle 80"/>
          <p:cNvSpPr/>
          <p:nvPr/>
        </p:nvSpPr>
        <p:spPr>
          <a:xfrm>
            <a:off x="56743" y="2550191"/>
            <a:ext cx="2082954" cy="600164"/>
          </a:xfrm>
          <a:prstGeom prst="rect">
            <a:avLst/>
          </a:prstGeom>
        </p:spPr>
        <p:txBody>
          <a:bodyPr wrap="square" lIns="0" tIns="0" rIns="0" bIns="0">
            <a:spAutoFit/>
          </a:bodyPr>
          <a:lstStyle/>
          <a:p>
            <a:pPr algn="ctr"/>
            <a:r>
              <a:rPr lang="es-ES" sz="1300" b="1" dirty="0">
                <a:solidFill>
                  <a:prstClr val="black"/>
                </a:solidFill>
                <a:latin typeface="Tw Cen MT" pitchFamily="34" charset="0"/>
              </a:rPr>
              <a:t>Facilitar recursos financieros y fiscales para estimular el crecimiento y el desarrollo</a:t>
            </a:r>
            <a:endParaRPr lang="en-US" sz="1300" b="1" dirty="0">
              <a:solidFill>
                <a:prstClr val="black"/>
              </a:solidFill>
              <a:latin typeface="Tw Cen MT" pitchFamily="34" charset="0"/>
            </a:endParaRPr>
          </a:p>
        </p:txBody>
      </p:sp>
      <p:sp>
        <p:nvSpPr>
          <p:cNvPr id="82" name="Rectangle 81"/>
          <p:cNvSpPr/>
          <p:nvPr/>
        </p:nvSpPr>
        <p:spPr>
          <a:xfrm>
            <a:off x="56743" y="3408989"/>
            <a:ext cx="2082954" cy="600164"/>
          </a:xfrm>
          <a:prstGeom prst="rect">
            <a:avLst/>
          </a:prstGeom>
        </p:spPr>
        <p:txBody>
          <a:bodyPr wrap="square" lIns="0" tIns="0" rIns="0" bIns="0">
            <a:spAutoFit/>
          </a:bodyPr>
          <a:lstStyle/>
          <a:p>
            <a:pPr algn="ctr"/>
            <a:r>
              <a:rPr lang="es-ES" sz="1300" b="1" dirty="0">
                <a:solidFill>
                  <a:prstClr val="black"/>
                </a:solidFill>
                <a:latin typeface="Tw Cen MT" pitchFamily="34" charset="0"/>
              </a:rPr>
              <a:t>Maximizar el potencial de los recursos naturales y energéticos del país</a:t>
            </a:r>
            <a:endParaRPr lang="en-US" sz="1300" b="1" dirty="0">
              <a:solidFill>
                <a:prstClr val="black"/>
              </a:solidFill>
              <a:latin typeface="Tw Cen MT" pitchFamily="34" charset="0"/>
            </a:endParaRPr>
          </a:p>
        </p:txBody>
      </p:sp>
      <p:sp>
        <p:nvSpPr>
          <p:cNvPr id="83" name="Rectangle 82"/>
          <p:cNvSpPr/>
          <p:nvPr/>
        </p:nvSpPr>
        <p:spPr>
          <a:xfrm>
            <a:off x="56743" y="4167029"/>
            <a:ext cx="2082954" cy="800219"/>
          </a:xfrm>
          <a:prstGeom prst="rect">
            <a:avLst/>
          </a:prstGeom>
        </p:spPr>
        <p:txBody>
          <a:bodyPr wrap="square" lIns="0" tIns="0" rIns="0" bIns="0">
            <a:spAutoFit/>
          </a:bodyPr>
          <a:lstStyle/>
          <a:p>
            <a:pPr algn="ctr"/>
            <a:r>
              <a:rPr lang="es-ES" sz="1300" b="1" dirty="0">
                <a:solidFill>
                  <a:prstClr val="black"/>
                </a:solidFill>
                <a:latin typeface="Tw Cen MT" pitchFamily="34" charset="0"/>
              </a:rPr>
              <a:t>Mejorar la infraestructura, fortalecer el comercio y la promoción del país en el exterior</a:t>
            </a:r>
            <a:endParaRPr lang="en-US" sz="1300" b="1" dirty="0">
              <a:solidFill>
                <a:prstClr val="black"/>
              </a:solidFill>
              <a:latin typeface="Tw Cen MT" pitchFamily="34" charset="0"/>
            </a:endParaRPr>
          </a:p>
        </p:txBody>
      </p:sp>
      <p:sp>
        <p:nvSpPr>
          <p:cNvPr id="84" name="Rectangle 83"/>
          <p:cNvSpPr/>
          <p:nvPr/>
        </p:nvSpPr>
        <p:spPr>
          <a:xfrm>
            <a:off x="56743" y="5036485"/>
            <a:ext cx="1989138" cy="800219"/>
          </a:xfrm>
          <a:prstGeom prst="rect">
            <a:avLst/>
          </a:prstGeom>
        </p:spPr>
        <p:txBody>
          <a:bodyPr wrap="square" lIns="0" tIns="0" rIns="0" bIns="0">
            <a:spAutoFit/>
          </a:bodyPr>
          <a:lstStyle/>
          <a:p>
            <a:pPr algn="ctr"/>
            <a:r>
              <a:rPr lang="es-ES" sz="1300" b="1" dirty="0">
                <a:solidFill>
                  <a:prstClr val="black"/>
                </a:solidFill>
                <a:latin typeface="Tw Cen MT" pitchFamily="34" charset="0"/>
              </a:rPr>
              <a:t>Promover una institucionalidad sólida y transparente y garantizar la seguridad ciudadana</a:t>
            </a:r>
            <a:endParaRPr lang="en-US" sz="1300" b="1" dirty="0">
              <a:solidFill>
                <a:prstClr val="black"/>
              </a:solidFill>
              <a:latin typeface="Tw Cen MT" pitchFamily="34" charset="0"/>
            </a:endParaRPr>
          </a:p>
        </p:txBody>
      </p:sp>
      <p:graphicFrame>
        <p:nvGraphicFramePr>
          <p:cNvPr id="85" name="Chart 84"/>
          <p:cNvGraphicFramePr/>
          <p:nvPr>
            <p:extLst>
              <p:ext uri="{D42A27DB-BD31-4B8C-83A1-F6EECF244321}">
                <p14:modId xmlns:p14="http://schemas.microsoft.com/office/powerpoint/2010/main" val="3743110610"/>
              </p:ext>
            </p:extLst>
          </p:nvPr>
        </p:nvGraphicFramePr>
        <p:xfrm>
          <a:off x="6632084" y="2258223"/>
          <a:ext cx="2367491" cy="111277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6" name="Chart 85"/>
          <p:cNvGraphicFramePr/>
          <p:nvPr>
            <p:extLst>
              <p:ext uri="{D42A27DB-BD31-4B8C-83A1-F6EECF244321}">
                <p14:modId xmlns:p14="http://schemas.microsoft.com/office/powerpoint/2010/main" val="1661175449"/>
              </p:ext>
            </p:extLst>
          </p:nvPr>
        </p:nvGraphicFramePr>
        <p:xfrm>
          <a:off x="6632084" y="3104441"/>
          <a:ext cx="2367491" cy="1112777"/>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87" name="Chart 86"/>
          <p:cNvGraphicFramePr/>
          <p:nvPr>
            <p:extLst>
              <p:ext uri="{D42A27DB-BD31-4B8C-83A1-F6EECF244321}">
                <p14:modId xmlns:p14="http://schemas.microsoft.com/office/powerpoint/2010/main" val="4185983189"/>
              </p:ext>
            </p:extLst>
          </p:nvPr>
        </p:nvGraphicFramePr>
        <p:xfrm>
          <a:off x="6621848" y="4852760"/>
          <a:ext cx="2367491" cy="1112777"/>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88" name="Chart 87"/>
          <p:cNvGraphicFramePr/>
          <p:nvPr>
            <p:extLst>
              <p:ext uri="{D42A27DB-BD31-4B8C-83A1-F6EECF244321}">
                <p14:modId xmlns:p14="http://schemas.microsoft.com/office/powerpoint/2010/main" val="2919880390"/>
              </p:ext>
            </p:extLst>
          </p:nvPr>
        </p:nvGraphicFramePr>
        <p:xfrm>
          <a:off x="6609657" y="3977632"/>
          <a:ext cx="2367491" cy="1112777"/>
        </p:xfrm>
        <a:graphic>
          <a:graphicData uri="http://schemas.openxmlformats.org/drawingml/2006/chart">
            <c:chart xmlns:c="http://schemas.openxmlformats.org/drawingml/2006/chart" xmlns:r="http://schemas.openxmlformats.org/officeDocument/2006/relationships" r:id="rId9"/>
          </a:graphicData>
        </a:graphic>
      </p:graphicFrame>
      <p:pic>
        <p:nvPicPr>
          <p:cNvPr id="89" name="Picture 2" descr="C:\Users\Grace\AppData\Local\Microsoft\Windows\Temporary Internet Files\Content.IE5\FZ7P9RRW\MSN_Messenger_Mac[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0612" y="5924374"/>
            <a:ext cx="703655" cy="703655"/>
          </a:xfrm>
          <a:prstGeom prst="rect">
            <a:avLst/>
          </a:prstGeom>
          <a:noFill/>
          <a:extLst>
            <a:ext uri="{909E8E84-426E-40DD-AFC4-6F175D3DCCD1}">
              <a14:hiddenFill xmlns:a14="http://schemas.microsoft.com/office/drawing/2010/main">
                <a:solidFill>
                  <a:srgbClr val="FFFFFF"/>
                </a:solidFill>
              </a14:hiddenFill>
            </a:ext>
          </a:extLst>
        </p:spPr>
      </p:pic>
      <p:sp>
        <p:nvSpPr>
          <p:cNvPr id="90" name="TextBox 89"/>
          <p:cNvSpPr txBox="1"/>
          <p:nvPr/>
        </p:nvSpPr>
        <p:spPr>
          <a:xfrm>
            <a:off x="3234923" y="6029980"/>
            <a:ext cx="1346200" cy="492443"/>
          </a:xfrm>
          <a:prstGeom prst="rect">
            <a:avLst/>
          </a:prstGeom>
          <a:noFill/>
        </p:spPr>
        <p:txBody>
          <a:bodyPr wrap="square" rtlCol="0">
            <a:spAutoFit/>
          </a:bodyPr>
          <a:lstStyle/>
          <a:p>
            <a:r>
              <a:rPr lang="en-US" sz="2600" b="1" dirty="0">
                <a:solidFill>
                  <a:prstClr val="white">
                    <a:lumMod val="50000"/>
                  </a:prstClr>
                </a:solidFill>
                <a:latin typeface="Tw Cen MT" pitchFamily="34" charset="0"/>
              </a:rPr>
              <a:t>=</a:t>
            </a:r>
            <a:r>
              <a:rPr lang="en-US" sz="2600" b="1" dirty="0">
                <a:solidFill>
                  <a:prstClr val="black"/>
                </a:solidFill>
                <a:latin typeface="Tw Cen MT" pitchFamily="34" charset="0"/>
              </a:rPr>
              <a:t> 156</a:t>
            </a:r>
          </a:p>
        </p:txBody>
      </p:sp>
      <p:pic>
        <p:nvPicPr>
          <p:cNvPr id="91" name="Picture 4" descr="http://www.cliparthut.com/clip-arts/1466/ticking-clock-animated-clip-art-146695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20686" y="5940916"/>
            <a:ext cx="670571" cy="670571"/>
          </a:xfrm>
          <a:prstGeom prst="rect">
            <a:avLst/>
          </a:prstGeom>
          <a:noFill/>
          <a:extLst>
            <a:ext uri="{909E8E84-426E-40DD-AFC4-6F175D3DCCD1}">
              <a14:hiddenFill xmlns:a14="http://schemas.microsoft.com/office/drawing/2010/main">
                <a:solidFill>
                  <a:srgbClr val="FFFFFF"/>
                </a:solidFill>
              </a14:hiddenFill>
            </a:ext>
          </a:extLst>
        </p:spPr>
      </p:pic>
      <p:sp>
        <p:nvSpPr>
          <p:cNvPr id="92" name="TextBox 91"/>
          <p:cNvSpPr txBox="1"/>
          <p:nvPr/>
        </p:nvSpPr>
        <p:spPr>
          <a:xfrm>
            <a:off x="5160149" y="6029980"/>
            <a:ext cx="1550100" cy="492443"/>
          </a:xfrm>
          <a:prstGeom prst="rect">
            <a:avLst/>
          </a:prstGeom>
          <a:noFill/>
        </p:spPr>
        <p:txBody>
          <a:bodyPr wrap="square" rtlCol="0">
            <a:spAutoFit/>
          </a:bodyPr>
          <a:lstStyle/>
          <a:p>
            <a:r>
              <a:rPr lang="en-US" sz="2600" b="1">
                <a:solidFill>
                  <a:prstClr val="white">
                    <a:lumMod val="50000"/>
                  </a:prstClr>
                </a:solidFill>
                <a:latin typeface="Tw Cen MT" pitchFamily="34" charset="0"/>
              </a:rPr>
              <a:t>=</a:t>
            </a:r>
            <a:r>
              <a:rPr lang="en-US" sz="2600" b="1">
                <a:solidFill>
                  <a:prstClr val="black"/>
                </a:solidFill>
                <a:latin typeface="Tw Cen MT" pitchFamily="34" charset="0"/>
              </a:rPr>
              <a:t> </a:t>
            </a:r>
            <a:r>
              <a:rPr lang="en-US" sz="2600" b="1" smtClean="0">
                <a:solidFill>
                  <a:prstClr val="black"/>
                </a:solidFill>
                <a:latin typeface="Tw Cen MT" pitchFamily="34" charset="0"/>
              </a:rPr>
              <a:t>160.75</a:t>
            </a:r>
            <a:endParaRPr lang="en-US" sz="2600" b="1" dirty="0">
              <a:solidFill>
                <a:prstClr val="black"/>
              </a:solidFill>
              <a:latin typeface="Tw Cen MT" pitchFamily="34" charset="0"/>
            </a:endParaRPr>
          </a:p>
        </p:txBody>
      </p:sp>
      <p:sp>
        <p:nvSpPr>
          <p:cNvPr id="4" name="Rectangle 3"/>
          <p:cNvSpPr/>
          <p:nvPr/>
        </p:nvSpPr>
        <p:spPr>
          <a:xfrm>
            <a:off x="2153345" y="5855635"/>
            <a:ext cx="6914455" cy="877824"/>
          </a:xfrm>
          <a:prstGeom prst="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w Cen MT" pitchFamily="34" charset="0"/>
            </a:endParaRPr>
          </a:p>
        </p:txBody>
      </p:sp>
      <p:pic>
        <p:nvPicPr>
          <p:cNvPr id="93" name="Picture 3" descr="C:\Users\Grace\Downloads\IMG-20150428-WA0022.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71480" t="5653" b="6467"/>
          <a:stretch/>
        </p:blipFill>
        <p:spPr bwMode="auto">
          <a:xfrm rot="3720682">
            <a:off x="789785" y="5921960"/>
            <a:ext cx="829171" cy="82639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5" name="Chart 94"/>
          <p:cNvGraphicFramePr/>
          <p:nvPr>
            <p:extLst>
              <p:ext uri="{D42A27DB-BD31-4B8C-83A1-F6EECF244321}">
                <p14:modId xmlns:p14="http://schemas.microsoft.com/office/powerpoint/2010/main" val="1746733349"/>
              </p:ext>
            </p:extLst>
          </p:nvPr>
        </p:nvGraphicFramePr>
        <p:xfrm>
          <a:off x="6596009" y="5719812"/>
          <a:ext cx="2367491" cy="1112777"/>
        </p:xfrm>
        <a:graphic>
          <a:graphicData uri="http://schemas.openxmlformats.org/drawingml/2006/chart">
            <c:chart xmlns:c="http://schemas.openxmlformats.org/drawingml/2006/chart" xmlns:r="http://schemas.openxmlformats.org/officeDocument/2006/relationships" r:id="rId11"/>
          </a:graphicData>
        </a:graphic>
      </p:graphicFrame>
      <p:sp>
        <p:nvSpPr>
          <p:cNvPr id="96" name="TextBox 95"/>
          <p:cNvSpPr txBox="1"/>
          <p:nvPr/>
        </p:nvSpPr>
        <p:spPr>
          <a:xfrm>
            <a:off x="6813485" y="6476386"/>
            <a:ext cx="1164277" cy="276999"/>
          </a:xfrm>
          <a:prstGeom prst="rect">
            <a:avLst/>
          </a:prstGeom>
          <a:noFill/>
        </p:spPr>
        <p:txBody>
          <a:bodyPr wrap="square" rtlCol="0">
            <a:spAutoFit/>
          </a:bodyPr>
          <a:lstStyle/>
          <a:p>
            <a:r>
              <a:rPr lang="es-DO" sz="1200" b="1" dirty="0">
                <a:solidFill>
                  <a:prstClr val="black"/>
                </a:solidFill>
                <a:latin typeface="Tw Cen MT" pitchFamily="34" charset="0"/>
              </a:rPr>
              <a:t>Programadas</a:t>
            </a:r>
          </a:p>
        </p:txBody>
      </p:sp>
      <p:sp>
        <p:nvSpPr>
          <p:cNvPr id="97" name="TextBox 96"/>
          <p:cNvSpPr txBox="1"/>
          <p:nvPr/>
        </p:nvSpPr>
        <p:spPr>
          <a:xfrm>
            <a:off x="7657704" y="6475881"/>
            <a:ext cx="1164277" cy="276999"/>
          </a:xfrm>
          <a:prstGeom prst="rect">
            <a:avLst/>
          </a:prstGeom>
          <a:noFill/>
        </p:spPr>
        <p:txBody>
          <a:bodyPr wrap="square" rtlCol="0">
            <a:spAutoFit/>
          </a:bodyPr>
          <a:lstStyle/>
          <a:p>
            <a:pPr algn="ctr"/>
            <a:r>
              <a:rPr lang="es-DO" sz="1200" b="1" dirty="0">
                <a:solidFill>
                  <a:prstClr val="black"/>
                </a:solidFill>
                <a:latin typeface="Tw Cen MT" pitchFamily="34" charset="0"/>
              </a:rPr>
              <a:t>Ejecutadas</a:t>
            </a:r>
          </a:p>
        </p:txBody>
      </p:sp>
      <p:sp>
        <p:nvSpPr>
          <p:cNvPr id="3" name="TextBox 2"/>
          <p:cNvSpPr txBox="1"/>
          <p:nvPr/>
        </p:nvSpPr>
        <p:spPr>
          <a:xfrm>
            <a:off x="68649" y="1203434"/>
            <a:ext cx="2084696" cy="369332"/>
          </a:xfrm>
          <a:prstGeom prst="rect">
            <a:avLst/>
          </a:prstGeom>
          <a:noFill/>
        </p:spPr>
        <p:txBody>
          <a:bodyPr wrap="square" rtlCol="0">
            <a:spAutoFit/>
          </a:bodyPr>
          <a:lstStyle/>
          <a:p>
            <a:pPr algn="ctr"/>
            <a:r>
              <a:rPr lang="en-US" b="1" dirty="0">
                <a:solidFill>
                  <a:srgbClr val="0070C0"/>
                </a:solidFill>
                <a:latin typeface="Tw Cen MT" pitchFamily="34" charset="0"/>
              </a:rPr>
              <a:t>EJES</a:t>
            </a:r>
          </a:p>
        </p:txBody>
      </p:sp>
      <p:sp>
        <p:nvSpPr>
          <p:cNvPr id="61"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62"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63" name="3 CuadroTexto"/>
          <p:cNvSpPr txBox="1">
            <a:spLocks noChangeArrowheads="1"/>
          </p:cNvSpPr>
          <p:nvPr/>
        </p:nvSpPr>
        <p:spPr bwMode="auto">
          <a:xfrm>
            <a:off x="76200" y="152400"/>
            <a:ext cx="3637150"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smtClean="0">
                <a:solidFill>
                  <a:prstClr val="white"/>
                </a:solidFill>
                <a:latin typeface="Tw Cen MT" pitchFamily="34" charset="0"/>
              </a:rPr>
              <a:t>Reporte General</a:t>
            </a:r>
            <a:endParaRPr lang="en-US" altLang="en-US" sz="4000" dirty="0">
              <a:solidFill>
                <a:prstClr val="white"/>
              </a:solidFill>
              <a:latin typeface="Tw Cen MT" pitchFamily="34" charset="0"/>
            </a:endParaRPr>
          </a:p>
        </p:txBody>
      </p:sp>
      <p:pic>
        <p:nvPicPr>
          <p:cNvPr id="64" name="0 Imagen"/>
          <p:cNvPicPr/>
          <p:nvPr/>
        </p:nvPicPr>
        <p:blipFill>
          <a:blip r:embed="rId12"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spTree>
    <p:extLst>
      <p:ext uri="{BB962C8B-B14F-4D97-AF65-F5344CB8AC3E}">
        <p14:creationId xmlns:p14="http://schemas.microsoft.com/office/powerpoint/2010/main" val="1309943501"/>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40"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41" name="3 CuadroTexto"/>
          <p:cNvSpPr txBox="1">
            <a:spLocks noChangeArrowheads="1"/>
          </p:cNvSpPr>
          <p:nvPr/>
        </p:nvSpPr>
        <p:spPr bwMode="auto">
          <a:xfrm>
            <a:off x="76200" y="152400"/>
            <a:ext cx="4379532"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smtClean="0">
                <a:solidFill>
                  <a:prstClr val="white"/>
                </a:solidFill>
                <a:latin typeface="Tw Cen MT" pitchFamily="34" charset="0"/>
              </a:rPr>
              <a:t>Reporte Mesas Eje 3</a:t>
            </a:r>
            <a:endParaRPr lang="en-US" altLang="en-US" sz="4000" dirty="0">
              <a:solidFill>
                <a:prstClr val="white"/>
              </a:solidFill>
              <a:latin typeface="Tw Cen MT" pitchFamily="34" charset="0"/>
            </a:endParaRPr>
          </a:p>
        </p:txBody>
      </p:sp>
      <p:pic>
        <p:nvPicPr>
          <p:cNvPr id="42" name="0 Imagen"/>
          <p:cNvPicPr/>
          <p:nvPr/>
        </p:nvPicPr>
        <p:blipFill>
          <a:blip r:embed="rId2"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graphicFrame>
        <p:nvGraphicFramePr>
          <p:cNvPr id="36" name="Table 35"/>
          <p:cNvGraphicFramePr>
            <a:graphicFrameLocks noGrp="1"/>
          </p:cNvGraphicFramePr>
          <p:nvPr>
            <p:extLst>
              <p:ext uri="{D42A27DB-BD31-4B8C-83A1-F6EECF244321}">
                <p14:modId xmlns:p14="http://schemas.microsoft.com/office/powerpoint/2010/main" val="1305289189"/>
              </p:ext>
            </p:extLst>
          </p:nvPr>
        </p:nvGraphicFramePr>
        <p:xfrm>
          <a:off x="2093198" y="2334389"/>
          <a:ext cx="6898402" cy="3609211"/>
        </p:xfrm>
        <a:graphic>
          <a:graphicData uri="http://schemas.openxmlformats.org/drawingml/2006/table">
            <a:tbl>
              <a:tblPr bandRow="1">
                <a:tableStyleId>{22838BEF-8BB2-4498-84A7-C5851F593DF1}</a:tableStyleId>
              </a:tblPr>
              <a:tblGrid>
                <a:gridCol w="2103468"/>
                <a:gridCol w="2362200"/>
                <a:gridCol w="2432734"/>
              </a:tblGrid>
              <a:tr h="1170811">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r>
              <a:tr h="1219200">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r>
              <a:tr h="1219200">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r>
            </a:tbl>
          </a:graphicData>
        </a:graphic>
      </p:graphicFrame>
      <p:pic>
        <p:nvPicPr>
          <p:cNvPr id="37" name="Picture 2" descr="C:\Users\Grace\AppData\Local\Microsoft\Windows\Temporary Internet Files\Content.IE5\FZ7P9RRW\MSN_Messenger_Mac[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21726" y="2461388"/>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C:\Users\Grace\AppData\Local\Microsoft\Windows\Temporary Internet Files\Content.IE5\FZ7P9RRW\MSN_Messenger_Mac[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21726" y="3733800"/>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C:\Users\Grace\AppData\Local\Microsoft\Windows\Temporary Internet Files\Content.IE5\FZ7P9RRW\MSN_Messenger_Mac[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21726" y="4898756"/>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 descr="http://www.cliparthut.com/clip-arts/1466/ticking-clock-animated-clip-art-146695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7571" y="2573415"/>
            <a:ext cx="726173" cy="726173"/>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p:cNvSpPr txBox="1"/>
          <p:nvPr/>
        </p:nvSpPr>
        <p:spPr>
          <a:xfrm>
            <a:off x="3223904" y="3905608"/>
            <a:ext cx="1346200" cy="553998"/>
          </a:xfrm>
          <a:prstGeom prst="rect">
            <a:avLst/>
          </a:prstGeom>
          <a:noFill/>
        </p:spPr>
        <p:txBody>
          <a:bodyPr wrap="square" rtlCol="0">
            <a:spAutoFit/>
          </a:bodyPr>
          <a:lstStyle/>
          <a:p>
            <a:r>
              <a:rPr lang="en-US" sz="3000" b="1" dirty="0" smtClean="0">
                <a:solidFill>
                  <a:schemeClr val="bg1">
                    <a:lumMod val="50000"/>
                  </a:schemeClr>
                </a:solidFill>
                <a:latin typeface="Tw Cen MT" pitchFamily="34" charset="0"/>
              </a:rPr>
              <a:t>=</a:t>
            </a:r>
            <a:r>
              <a:rPr lang="en-US" sz="3000" b="1" dirty="0" smtClean="0">
                <a:latin typeface="Tw Cen MT" pitchFamily="34" charset="0"/>
              </a:rPr>
              <a:t> 8</a:t>
            </a:r>
            <a:endParaRPr lang="en-US" sz="3000" b="1" dirty="0">
              <a:latin typeface="Tw Cen MT" pitchFamily="34" charset="0"/>
            </a:endParaRPr>
          </a:p>
        </p:txBody>
      </p:sp>
      <p:pic>
        <p:nvPicPr>
          <p:cNvPr id="51" name="Picture 4" descr="http://www.cliparthut.com/clip-arts/1466/ticking-clock-animated-clip-art-146695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3400" y="3733800"/>
            <a:ext cx="726173" cy="726173"/>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p:cNvSpPr txBox="1"/>
          <p:nvPr/>
        </p:nvSpPr>
        <p:spPr>
          <a:xfrm>
            <a:off x="5095732" y="3793581"/>
            <a:ext cx="1346200" cy="553998"/>
          </a:xfrm>
          <a:prstGeom prst="rect">
            <a:avLst/>
          </a:prstGeom>
          <a:noFill/>
        </p:spPr>
        <p:txBody>
          <a:bodyPr wrap="square" rtlCol="0">
            <a:spAutoFit/>
          </a:bodyPr>
          <a:lstStyle/>
          <a:p>
            <a:r>
              <a:rPr lang="en-US" sz="3000" b="1" dirty="0">
                <a:solidFill>
                  <a:schemeClr val="bg1">
                    <a:lumMod val="50000"/>
                  </a:schemeClr>
                </a:solidFill>
                <a:latin typeface="Tw Cen MT" pitchFamily="34" charset="0"/>
              </a:rPr>
              <a:t>=</a:t>
            </a:r>
            <a:r>
              <a:rPr lang="en-US" sz="3000" b="1" dirty="0" smtClean="0">
                <a:latin typeface="Tw Cen MT" pitchFamily="34" charset="0"/>
              </a:rPr>
              <a:t> 8.5</a:t>
            </a:r>
            <a:endParaRPr lang="en-US" sz="3000" b="1" dirty="0">
              <a:latin typeface="Tw Cen MT" pitchFamily="34" charset="0"/>
            </a:endParaRPr>
          </a:p>
        </p:txBody>
      </p:sp>
      <p:pic>
        <p:nvPicPr>
          <p:cNvPr id="54" name="Picture 4" descr="http://www.cliparthut.com/clip-arts/1466/ticking-clock-animated-clip-art-146695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3400" y="4934583"/>
            <a:ext cx="726173" cy="72617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5" name="Chart 54"/>
          <p:cNvGraphicFramePr/>
          <p:nvPr>
            <p:extLst>
              <p:ext uri="{D42A27DB-BD31-4B8C-83A1-F6EECF244321}">
                <p14:modId xmlns:p14="http://schemas.microsoft.com/office/powerpoint/2010/main" val="1531407115"/>
              </p:ext>
            </p:extLst>
          </p:nvPr>
        </p:nvGraphicFramePr>
        <p:xfrm>
          <a:off x="6585822" y="2209800"/>
          <a:ext cx="2367491" cy="1115568"/>
        </p:xfrm>
        <a:graphic>
          <a:graphicData uri="http://schemas.openxmlformats.org/drawingml/2006/chart">
            <c:chart xmlns:c="http://schemas.openxmlformats.org/drawingml/2006/chart" xmlns:r="http://schemas.openxmlformats.org/officeDocument/2006/relationships" r:id="rId5"/>
          </a:graphicData>
        </a:graphic>
      </p:graphicFrame>
      <p:sp>
        <p:nvSpPr>
          <p:cNvPr id="56" name="TextBox 55"/>
          <p:cNvSpPr txBox="1"/>
          <p:nvPr/>
        </p:nvSpPr>
        <p:spPr>
          <a:xfrm>
            <a:off x="2071048" y="2001211"/>
            <a:ext cx="2112264" cy="33855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600" b="1" dirty="0" smtClean="0">
                <a:latin typeface="Tw Cen MT" pitchFamily="34" charset="0"/>
              </a:rPr>
              <a:t>NO. PARTICIPANTES </a:t>
            </a:r>
          </a:p>
        </p:txBody>
      </p:sp>
      <p:sp>
        <p:nvSpPr>
          <p:cNvPr id="57" name="TextBox 56"/>
          <p:cNvSpPr txBox="1"/>
          <p:nvPr/>
        </p:nvSpPr>
        <p:spPr>
          <a:xfrm>
            <a:off x="4191000" y="2001211"/>
            <a:ext cx="2350008" cy="33855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600" b="1" dirty="0" smtClean="0">
                <a:latin typeface="Tw Cen MT" pitchFamily="34" charset="0"/>
              </a:rPr>
              <a:t>HORAS ACUMULADAS</a:t>
            </a:r>
            <a:endParaRPr lang="en-US" sz="1600" b="1" dirty="0">
              <a:latin typeface="Tw Cen MT" pitchFamily="34" charset="0"/>
            </a:endParaRPr>
          </a:p>
        </p:txBody>
      </p:sp>
      <p:sp>
        <p:nvSpPr>
          <p:cNvPr id="58" name="TextBox 57"/>
          <p:cNvSpPr txBox="1"/>
          <p:nvPr/>
        </p:nvSpPr>
        <p:spPr>
          <a:xfrm>
            <a:off x="6553199" y="2001211"/>
            <a:ext cx="2432304" cy="33855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600" b="1" dirty="0" smtClean="0">
                <a:latin typeface="Tw Cen MT" pitchFamily="34" charset="0"/>
              </a:rPr>
              <a:t>NO. REUNIONES</a:t>
            </a:r>
            <a:endParaRPr lang="en-US" sz="1600" b="1" dirty="0">
              <a:latin typeface="Tw Cen MT" pitchFamily="34" charset="0"/>
            </a:endParaRPr>
          </a:p>
        </p:txBody>
      </p:sp>
      <p:graphicFrame>
        <p:nvGraphicFramePr>
          <p:cNvPr id="59" name="Chart 58"/>
          <p:cNvGraphicFramePr/>
          <p:nvPr>
            <p:extLst>
              <p:ext uri="{D42A27DB-BD31-4B8C-83A1-F6EECF244321}">
                <p14:modId xmlns:p14="http://schemas.microsoft.com/office/powerpoint/2010/main" val="4229010648"/>
              </p:ext>
            </p:extLst>
          </p:nvPr>
        </p:nvGraphicFramePr>
        <p:xfrm>
          <a:off x="6585822" y="3581400"/>
          <a:ext cx="2367491" cy="111277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60" name="Chart 59"/>
          <p:cNvGraphicFramePr/>
          <p:nvPr>
            <p:extLst>
              <p:ext uri="{D42A27DB-BD31-4B8C-83A1-F6EECF244321}">
                <p14:modId xmlns:p14="http://schemas.microsoft.com/office/powerpoint/2010/main" val="1750548477"/>
              </p:ext>
            </p:extLst>
          </p:nvPr>
        </p:nvGraphicFramePr>
        <p:xfrm>
          <a:off x="6585822" y="4648200"/>
          <a:ext cx="2367491" cy="1115568"/>
        </p:xfrm>
        <a:graphic>
          <a:graphicData uri="http://schemas.openxmlformats.org/drawingml/2006/chart">
            <c:chart xmlns:c="http://schemas.openxmlformats.org/drawingml/2006/chart" xmlns:r="http://schemas.openxmlformats.org/officeDocument/2006/relationships" r:id="rId7"/>
          </a:graphicData>
        </a:graphic>
      </p:graphicFrame>
      <p:sp>
        <p:nvSpPr>
          <p:cNvPr id="61" name="TextBox 60"/>
          <p:cNvSpPr txBox="1"/>
          <p:nvPr/>
        </p:nvSpPr>
        <p:spPr>
          <a:xfrm>
            <a:off x="3227696" y="5030558"/>
            <a:ext cx="1346200" cy="553998"/>
          </a:xfrm>
          <a:prstGeom prst="rect">
            <a:avLst/>
          </a:prstGeom>
          <a:noFill/>
        </p:spPr>
        <p:txBody>
          <a:bodyPr wrap="square" rtlCol="0">
            <a:spAutoFit/>
          </a:bodyPr>
          <a:lstStyle/>
          <a:p>
            <a:r>
              <a:rPr lang="en-US" sz="3000" b="1" dirty="0">
                <a:solidFill>
                  <a:schemeClr val="bg1">
                    <a:lumMod val="50000"/>
                  </a:schemeClr>
                </a:solidFill>
                <a:latin typeface="Tw Cen MT" pitchFamily="34" charset="0"/>
              </a:rPr>
              <a:t>=</a:t>
            </a:r>
            <a:r>
              <a:rPr lang="en-US" sz="3000" b="1" dirty="0" smtClean="0">
                <a:latin typeface="Tw Cen MT" pitchFamily="34" charset="0"/>
              </a:rPr>
              <a:t> 9</a:t>
            </a:r>
            <a:endParaRPr lang="en-US" sz="3000" b="1" dirty="0">
              <a:latin typeface="Tw Cen MT" pitchFamily="34" charset="0"/>
            </a:endParaRPr>
          </a:p>
        </p:txBody>
      </p:sp>
      <p:sp>
        <p:nvSpPr>
          <p:cNvPr id="62" name="TextBox 61"/>
          <p:cNvSpPr txBox="1"/>
          <p:nvPr/>
        </p:nvSpPr>
        <p:spPr>
          <a:xfrm>
            <a:off x="5099903" y="4981654"/>
            <a:ext cx="1346200" cy="553998"/>
          </a:xfrm>
          <a:prstGeom prst="rect">
            <a:avLst/>
          </a:prstGeom>
          <a:noFill/>
        </p:spPr>
        <p:txBody>
          <a:bodyPr wrap="square" rtlCol="0">
            <a:spAutoFit/>
          </a:bodyPr>
          <a:lstStyle/>
          <a:p>
            <a:r>
              <a:rPr lang="en-US" sz="3000" b="1" dirty="0">
                <a:solidFill>
                  <a:schemeClr val="bg1">
                    <a:lumMod val="50000"/>
                  </a:schemeClr>
                </a:solidFill>
                <a:latin typeface="Tw Cen MT" pitchFamily="34" charset="0"/>
              </a:rPr>
              <a:t>=</a:t>
            </a:r>
            <a:r>
              <a:rPr lang="en-US" sz="3000" b="1" dirty="0" smtClean="0">
                <a:latin typeface="Tw Cen MT" pitchFamily="34" charset="0"/>
              </a:rPr>
              <a:t> 15.5</a:t>
            </a:r>
            <a:endParaRPr lang="en-US" sz="3000" b="1" dirty="0">
              <a:latin typeface="Tw Cen MT" pitchFamily="34" charset="0"/>
            </a:endParaRPr>
          </a:p>
        </p:txBody>
      </p:sp>
      <p:sp>
        <p:nvSpPr>
          <p:cNvPr id="63" name="TextBox 62"/>
          <p:cNvSpPr txBox="1"/>
          <p:nvPr/>
        </p:nvSpPr>
        <p:spPr>
          <a:xfrm>
            <a:off x="3225800" y="2613788"/>
            <a:ext cx="1346200" cy="553998"/>
          </a:xfrm>
          <a:prstGeom prst="rect">
            <a:avLst/>
          </a:prstGeom>
          <a:noFill/>
        </p:spPr>
        <p:txBody>
          <a:bodyPr wrap="square" rtlCol="0">
            <a:spAutoFit/>
          </a:bodyPr>
          <a:lstStyle/>
          <a:p>
            <a:r>
              <a:rPr lang="en-US" sz="3000" b="1" dirty="0" smtClean="0">
                <a:solidFill>
                  <a:schemeClr val="bg1">
                    <a:lumMod val="50000"/>
                  </a:schemeClr>
                </a:solidFill>
                <a:latin typeface="Tw Cen MT" pitchFamily="34" charset="0"/>
              </a:rPr>
              <a:t>=</a:t>
            </a:r>
            <a:r>
              <a:rPr lang="en-US" sz="3000" b="1" dirty="0" smtClean="0">
                <a:latin typeface="Tw Cen MT" pitchFamily="34" charset="0"/>
              </a:rPr>
              <a:t> 14</a:t>
            </a:r>
            <a:endParaRPr lang="en-US" sz="3000" b="1" dirty="0">
              <a:latin typeface="Tw Cen MT" pitchFamily="34" charset="0"/>
            </a:endParaRPr>
          </a:p>
        </p:txBody>
      </p:sp>
      <p:sp>
        <p:nvSpPr>
          <p:cNvPr id="64" name="TextBox 63"/>
          <p:cNvSpPr txBox="1"/>
          <p:nvPr/>
        </p:nvSpPr>
        <p:spPr>
          <a:xfrm>
            <a:off x="5099903" y="2613788"/>
            <a:ext cx="1453296" cy="553998"/>
          </a:xfrm>
          <a:prstGeom prst="rect">
            <a:avLst/>
          </a:prstGeom>
          <a:noFill/>
        </p:spPr>
        <p:txBody>
          <a:bodyPr wrap="square" rtlCol="0">
            <a:spAutoFit/>
          </a:bodyPr>
          <a:lstStyle/>
          <a:p>
            <a:r>
              <a:rPr lang="en-US" sz="3000" b="1" dirty="0" smtClean="0">
                <a:solidFill>
                  <a:schemeClr val="bg1">
                    <a:lumMod val="50000"/>
                  </a:schemeClr>
                </a:solidFill>
                <a:latin typeface="Tw Cen MT" pitchFamily="34" charset="0"/>
              </a:rPr>
              <a:t>=</a:t>
            </a:r>
            <a:r>
              <a:rPr lang="en-US" sz="3000" b="1" dirty="0">
                <a:latin typeface="Tw Cen MT" pitchFamily="34" charset="0"/>
              </a:rPr>
              <a:t> </a:t>
            </a:r>
            <a:r>
              <a:rPr lang="en-US" sz="3000" b="1" dirty="0" smtClean="0">
                <a:latin typeface="Tw Cen MT" pitchFamily="34" charset="0"/>
              </a:rPr>
              <a:t>19.75</a:t>
            </a:r>
            <a:endParaRPr lang="en-US" sz="3000" b="1" dirty="0">
              <a:latin typeface="Tw Cen MT" pitchFamily="34" charset="0"/>
            </a:endParaRPr>
          </a:p>
        </p:txBody>
      </p:sp>
      <p:sp>
        <p:nvSpPr>
          <p:cNvPr id="89" name="TextBox 88"/>
          <p:cNvSpPr txBox="1"/>
          <p:nvPr/>
        </p:nvSpPr>
        <p:spPr>
          <a:xfrm>
            <a:off x="6768152" y="3030835"/>
            <a:ext cx="1164277" cy="276999"/>
          </a:xfrm>
          <a:prstGeom prst="rect">
            <a:avLst/>
          </a:prstGeom>
          <a:noFill/>
        </p:spPr>
        <p:txBody>
          <a:bodyPr wrap="square" rtlCol="0">
            <a:spAutoFit/>
          </a:bodyPr>
          <a:lstStyle/>
          <a:p>
            <a:r>
              <a:rPr lang="es-DO" sz="1200" b="1" dirty="0" smtClean="0">
                <a:latin typeface="Tw Cen MT" pitchFamily="34" charset="0"/>
              </a:rPr>
              <a:t>Programadas</a:t>
            </a:r>
            <a:endParaRPr lang="es-DO" sz="1200" b="1" dirty="0">
              <a:latin typeface="Tw Cen MT" pitchFamily="34" charset="0"/>
            </a:endParaRPr>
          </a:p>
        </p:txBody>
      </p:sp>
      <p:sp>
        <p:nvSpPr>
          <p:cNvPr id="90" name="TextBox 89"/>
          <p:cNvSpPr txBox="1"/>
          <p:nvPr/>
        </p:nvSpPr>
        <p:spPr>
          <a:xfrm>
            <a:off x="7612371" y="3030330"/>
            <a:ext cx="1164277" cy="276999"/>
          </a:xfrm>
          <a:prstGeom prst="rect">
            <a:avLst/>
          </a:prstGeom>
          <a:noFill/>
        </p:spPr>
        <p:txBody>
          <a:bodyPr wrap="square" rtlCol="0">
            <a:spAutoFit/>
          </a:bodyPr>
          <a:lstStyle/>
          <a:p>
            <a:pPr algn="ctr"/>
            <a:r>
              <a:rPr lang="es-DO" sz="1200" b="1" dirty="0" smtClean="0">
                <a:latin typeface="Tw Cen MT" pitchFamily="34" charset="0"/>
              </a:rPr>
              <a:t>Ejecutadas</a:t>
            </a:r>
            <a:endParaRPr lang="es-DO" sz="1200" b="1" dirty="0">
              <a:latin typeface="Tw Cen MT" pitchFamily="34" charset="0"/>
            </a:endParaRPr>
          </a:p>
        </p:txBody>
      </p:sp>
      <p:sp>
        <p:nvSpPr>
          <p:cNvPr id="91" name="TextBox 90"/>
          <p:cNvSpPr txBox="1"/>
          <p:nvPr/>
        </p:nvSpPr>
        <p:spPr>
          <a:xfrm>
            <a:off x="6781800" y="4366894"/>
            <a:ext cx="1164277" cy="276999"/>
          </a:xfrm>
          <a:prstGeom prst="rect">
            <a:avLst/>
          </a:prstGeom>
          <a:noFill/>
        </p:spPr>
        <p:txBody>
          <a:bodyPr wrap="square" rtlCol="0">
            <a:spAutoFit/>
          </a:bodyPr>
          <a:lstStyle/>
          <a:p>
            <a:r>
              <a:rPr lang="es-DO" sz="1200" b="1" dirty="0" smtClean="0">
                <a:latin typeface="Tw Cen MT" pitchFamily="34" charset="0"/>
              </a:rPr>
              <a:t>Programadas</a:t>
            </a:r>
            <a:endParaRPr lang="es-DO" sz="1200" b="1" dirty="0">
              <a:latin typeface="Tw Cen MT" pitchFamily="34" charset="0"/>
            </a:endParaRPr>
          </a:p>
        </p:txBody>
      </p:sp>
      <p:sp>
        <p:nvSpPr>
          <p:cNvPr id="92" name="TextBox 91"/>
          <p:cNvSpPr txBox="1"/>
          <p:nvPr/>
        </p:nvSpPr>
        <p:spPr>
          <a:xfrm>
            <a:off x="7626019" y="4366389"/>
            <a:ext cx="1164277" cy="276999"/>
          </a:xfrm>
          <a:prstGeom prst="rect">
            <a:avLst/>
          </a:prstGeom>
          <a:noFill/>
        </p:spPr>
        <p:txBody>
          <a:bodyPr wrap="square" rtlCol="0">
            <a:spAutoFit/>
          </a:bodyPr>
          <a:lstStyle/>
          <a:p>
            <a:pPr algn="ctr"/>
            <a:r>
              <a:rPr lang="es-DO" sz="1200" b="1" dirty="0" smtClean="0">
                <a:latin typeface="Tw Cen MT" pitchFamily="34" charset="0"/>
              </a:rPr>
              <a:t>Ejecutadas</a:t>
            </a:r>
            <a:endParaRPr lang="es-DO" sz="1200" b="1" dirty="0">
              <a:latin typeface="Tw Cen MT" pitchFamily="34" charset="0"/>
            </a:endParaRPr>
          </a:p>
        </p:txBody>
      </p:sp>
      <p:sp>
        <p:nvSpPr>
          <p:cNvPr id="93" name="TextBox 92"/>
          <p:cNvSpPr txBox="1"/>
          <p:nvPr/>
        </p:nvSpPr>
        <p:spPr>
          <a:xfrm>
            <a:off x="6781800" y="5409673"/>
            <a:ext cx="1164277" cy="276999"/>
          </a:xfrm>
          <a:prstGeom prst="rect">
            <a:avLst/>
          </a:prstGeom>
          <a:noFill/>
        </p:spPr>
        <p:txBody>
          <a:bodyPr wrap="square" rtlCol="0">
            <a:spAutoFit/>
          </a:bodyPr>
          <a:lstStyle/>
          <a:p>
            <a:r>
              <a:rPr lang="es-DO" sz="1200" b="1" dirty="0" smtClean="0">
                <a:latin typeface="Tw Cen MT" pitchFamily="34" charset="0"/>
              </a:rPr>
              <a:t>Programadas</a:t>
            </a:r>
            <a:endParaRPr lang="es-DO" sz="1200" b="1" dirty="0">
              <a:latin typeface="Tw Cen MT" pitchFamily="34" charset="0"/>
            </a:endParaRPr>
          </a:p>
        </p:txBody>
      </p:sp>
      <p:sp>
        <p:nvSpPr>
          <p:cNvPr id="94" name="TextBox 93"/>
          <p:cNvSpPr txBox="1"/>
          <p:nvPr/>
        </p:nvSpPr>
        <p:spPr>
          <a:xfrm>
            <a:off x="7626019" y="5409168"/>
            <a:ext cx="1164277" cy="276999"/>
          </a:xfrm>
          <a:prstGeom prst="rect">
            <a:avLst/>
          </a:prstGeom>
          <a:noFill/>
        </p:spPr>
        <p:txBody>
          <a:bodyPr wrap="square" rtlCol="0">
            <a:spAutoFit/>
          </a:bodyPr>
          <a:lstStyle/>
          <a:p>
            <a:pPr algn="ctr"/>
            <a:r>
              <a:rPr lang="es-DO" sz="1200" b="1" dirty="0" smtClean="0">
                <a:latin typeface="Tw Cen MT" pitchFamily="34" charset="0"/>
              </a:rPr>
              <a:t>Ejecutadas</a:t>
            </a:r>
            <a:endParaRPr lang="es-DO" sz="1200" b="1" dirty="0">
              <a:latin typeface="Tw Cen MT" pitchFamily="34" charset="0"/>
            </a:endParaRPr>
          </a:p>
        </p:txBody>
      </p:sp>
      <p:sp>
        <p:nvSpPr>
          <p:cNvPr id="95" name="Rectangle 94"/>
          <p:cNvSpPr/>
          <p:nvPr/>
        </p:nvSpPr>
        <p:spPr>
          <a:xfrm>
            <a:off x="0" y="1197114"/>
            <a:ext cx="9144000" cy="646331"/>
          </a:xfrm>
          <a:prstGeom prst="rect">
            <a:avLst/>
          </a:prstGeom>
          <a:ln>
            <a:noFill/>
          </a:ln>
        </p:spPr>
        <p:style>
          <a:lnRef idx="1">
            <a:schemeClr val="dk1"/>
          </a:lnRef>
          <a:fillRef idx="2">
            <a:schemeClr val="dk1"/>
          </a:fillRef>
          <a:effectRef idx="1">
            <a:schemeClr val="dk1"/>
          </a:effectRef>
          <a:fontRef idx="minor">
            <a:schemeClr val="dk1"/>
          </a:fontRef>
        </p:style>
        <p:txBody>
          <a:bodyPr wrap="square">
            <a:spAutoFit/>
          </a:bodyPr>
          <a:lstStyle/>
          <a:p>
            <a:pPr algn="ctr"/>
            <a:r>
              <a:rPr lang="es-ES" b="1" dirty="0">
                <a:latin typeface="Tw Cen MT" pitchFamily="34" charset="0"/>
              </a:rPr>
              <a:t>Maximizar el potencial de los recursos naturales y energéticos del </a:t>
            </a:r>
            <a:r>
              <a:rPr lang="es-ES" b="1" dirty="0" smtClean="0">
                <a:latin typeface="Tw Cen MT" pitchFamily="34" charset="0"/>
              </a:rPr>
              <a:t>país</a:t>
            </a:r>
          </a:p>
          <a:p>
            <a:pPr algn="ctr"/>
            <a:r>
              <a:rPr lang="es-ES" dirty="0" smtClean="0">
                <a:latin typeface="Tw Cen MT" pitchFamily="34" charset="0"/>
              </a:rPr>
              <a:t>Roberto Herrera</a:t>
            </a:r>
            <a:endParaRPr lang="en-US" dirty="0">
              <a:latin typeface="Tw Cen MT" pitchFamily="34" charset="0"/>
            </a:endParaRPr>
          </a:p>
        </p:txBody>
      </p:sp>
      <p:sp>
        <p:nvSpPr>
          <p:cNvPr id="96" name="Rectangle 95"/>
          <p:cNvSpPr/>
          <p:nvPr/>
        </p:nvSpPr>
        <p:spPr>
          <a:xfrm>
            <a:off x="76200" y="2518813"/>
            <a:ext cx="1994848" cy="646331"/>
          </a:xfrm>
          <a:prstGeom prst="rect">
            <a:avLst/>
          </a:prstGeom>
        </p:spPr>
        <p:txBody>
          <a:bodyPr wrap="square" lIns="0" tIns="0" rIns="0" bIns="0">
            <a:spAutoFit/>
          </a:bodyPr>
          <a:lstStyle/>
          <a:p>
            <a:pPr algn="ctr"/>
            <a:r>
              <a:rPr lang="es-ES" sz="1400" b="1" dirty="0">
                <a:latin typeface="Tw Cen MT" pitchFamily="34" charset="0"/>
              </a:rPr>
              <a:t>Ordenamiento Territorial: Recursos naturales y sectores </a:t>
            </a:r>
            <a:r>
              <a:rPr lang="es-ES" sz="1400" b="1" dirty="0" smtClean="0">
                <a:latin typeface="Tw Cen MT" pitchFamily="34" charset="0"/>
              </a:rPr>
              <a:t>productivos</a:t>
            </a:r>
            <a:endParaRPr lang="en-US" sz="1400" b="1" dirty="0">
              <a:latin typeface="Tw Cen MT" pitchFamily="34" charset="0"/>
            </a:endParaRPr>
          </a:p>
        </p:txBody>
      </p:sp>
      <p:sp>
        <p:nvSpPr>
          <p:cNvPr id="97" name="Rectangle 96"/>
          <p:cNvSpPr/>
          <p:nvPr/>
        </p:nvSpPr>
        <p:spPr>
          <a:xfrm>
            <a:off x="178376" y="3881735"/>
            <a:ext cx="1723526" cy="523220"/>
          </a:xfrm>
          <a:prstGeom prst="rect">
            <a:avLst/>
          </a:prstGeom>
        </p:spPr>
        <p:txBody>
          <a:bodyPr wrap="square">
            <a:spAutoFit/>
          </a:bodyPr>
          <a:lstStyle/>
          <a:p>
            <a:pPr algn="ctr"/>
            <a:r>
              <a:rPr lang="es-ES" sz="1400" b="1" dirty="0">
                <a:latin typeface="Tw Cen MT" pitchFamily="34" charset="0"/>
              </a:rPr>
              <a:t>Energía: Más allá del pacto eléctrico</a:t>
            </a:r>
            <a:endParaRPr lang="en-US" sz="1400" b="1" dirty="0">
              <a:latin typeface="Tw Cen MT" pitchFamily="34" charset="0"/>
            </a:endParaRPr>
          </a:p>
        </p:txBody>
      </p:sp>
      <p:sp>
        <p:nvSpPr>
          <p:cNvPr id="98" name="Rectangle 97"/>
          <p:cNvSpPr/>
          <p:nvPr/>
        </p:nvSpPr>
        <p:spPr>
          <a:xfrm>
            <a:off x="178376" y="4953000"/>
            <a:ext cx="1723526" cy="523220"/>
          </a:xfrm>
          <a:prstGeom prst="rect">
            <a:avLst/>
          </a:prstGeom>
        </p:spPr>
        <p:txBody>
          <a:bodyPr wrap="square">
            <a:spAutoFit/>
          </a:bodyPr>
          <a:lstStyle/>
          <a:p>
            <a:pPr algn="ctr"/>
            <a:r>
              <a:rPr lang="es-ES" sz="1400" b="1" dirty="0">
                <a:latin typeface="Tw Cen MT" pitchFamily="34" charset="0"/>
              </a:rPr>
              <a:t>Medioambiente y Sostenibilidad</a:t>
            </a:r>
            <a:endParaRPr lang="en-US" sz="1400" b="1" dirty="0">
              <a:latin typeface="Tw Cen MT" pitchFamily="34" charset="0"/>
            </a:endParaRPr>
          </a:p>
        </p:txBody>
      </p:sp>
      <p:sp>
        <p:nvSpPr>
          <p:cNvPr id="99" name="TextBox 98"/>
          <p:cNvSpPr txBox="1"/>
          <p:nvPr/>
        </p:nvSpPr>
        <p:spPr>
          <a:xfrm>
            <a:off x="0" y="1948200"/>
            <a:ext cx="2084696" cy="369332"/>
          </a:xfrm>
          <a:prstGeom prst="rect">
            <a:avLst/>
          </a:prstGeom>
          <a:noFill/>
        </p:spPr>
        <p:txBody>
          <a:bodyPr wrap="square" rtlCol="0">
            <a:spAutoFit/>
          </a:bodyPr>
          <a:lstStyle/>
          <a:p>
            <a:pPr algn="ctr"/>
            <a:r>
              <a:rPr lang="en-US" b="1" dirty="0" smtClean="0">
                <a:solidFill>
                  <a:srgbClr val="0070C0"/>
                </a:solidFill>
                <a:latin typeface="Tw Cen MT" pitchFamily="34" charset="0"/>
              </a:rPr>
              <a:t>MESAS</a:t>
            </a:r>
            <a:endParaRPr lang="en-US" b="1" dirty="0">
              <a:solidFill>
                <a:srgbClr val="0070C0"/>
              </a:solidFill>
              <a:latin typeface="Tw Cen MT" pitchFamily="34" charset="0"/>
            </a:endParaRPr>
          </a:p>
        </p:txBody>
      </p:sp>
    </p:spTree>
    <p:extLst>
      <p:ext uri="{BB962C8B-B14F-4D97-AF65-F5344CB8AC3E}">
        <p14:creationId xmlns:p14="http://schemas.microsoft.com/office/powerpoint/2010/main" val="3081886101"/>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Rectángulo"/>
          <p:cNvSpPr/>
          <p:nvPr/>
        </p:nvSpPr>
        <p:spPr>
          <a:xfrm>
            <a:off x="0" y="1670812"/>
            <a:ext cx="9144000" cy="3358388"/>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bg1"/>
              </a:solidFill>
            </a:endParaRPr>
          </a:p>
        </p:txBody>
      </p:sp>
      <p:sp>
        <p:nvSpPr>
          <p:cNvPr id="5" name="Rectangle 14"/>
          <p:cNvSpPr>
            <a:spLocks noChangeArrowheads="1"/>
          </p:cNvSpPr>
          <p:nvPr/>
        </p:nvSpPr>
        <p:spPr bwMode="auto">
          <a:xfrm>
            <a:off x="0" y="2976987"/>
            <a:ext cx="913945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DO" sz="5400" b="1" dirty="0" smtClean="0">
                <a:solidFill>
                  <a:schemeClr val="bg1"/>
                </a:solidFill>
                <a:ea typeface="Times New Roman" pitchFamily="18" charset="0"/>
                <a:cs typeface="Times New Roman" pitchFamily="18" charset="0"/>
              </a:rPr>
              <a:t>Resultados</a:t>
            </a:r>
            <a:endParaRPr lang="es-ES" sz="3200" b="1" dirty="0" smtClean="0">
              <a:solidFill>
                <a:schemeClr val="bg1"/>
              </a:solidFill>
              <a:ea typeface="Times New Roman" pitchFamily="18" charset="0"/>
              <a:cs typeface="Times New Roman" pitchFamily="18" charset="0"/>
            </a:endParaRPr>
          </a:p>
        </p:txBody>
      </p:sp>
      <p:pic>
        <p:nvPicPr>
          <p:cNvPr id="6" name="0 Imagen"/>
          <p:cNvPicPr/>
          <p:nvPr/>
        </p:nvPicPr>
        <p:blipFill>
          <a:blip r:embed="rId2"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spTree>
    <p:extLst>
      <p:ext uri="{BB962C8B-B14F-4D97-AF65-F5344CB8AC3E}">
        <p14:creationId xmlns:p14="http://schemas.microsoft.com/office/powerpoint/2010/main" val="23988444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0 Marcador de contenido"/>
          <p:cNvSpPr>
            <a:spLocks noGrp="1"/>
          </p:cNvSpPr>
          <p:nvPr>
            <p:ph idx="1"/>
          </p:nvPr>
        </p:nvSpPr>
        <p:spPr>
          <a:xfrm>
            <a:off x="-1" y="1752600"/>
            <a:ext cx="7606173" cy="1280995"/>
          </a:xfrm>
          <a:prstGeom prst="homePlate">
            <a:avLst/>
          </a:prstGeom>
          <a:solidFill>
            <a:srgbClr val="0070C0"/>
          </a:solidFill>
        </p:spPr>
        <p:txBody>
          <a:bodyPr anchor="ctr">
            <a:noAutofit/>
          </a:bodyPr>
          <a:lstStyle/>
          <a:p>
            <a:pPr marL="0" indent="0" algn="ctr">
              <a:buNone/>
            </a:pPr>
            <a:r>
              <a:rPr lang="es-ES" sz="2200" b="1" dirty="0" smtClean="0">
                <a:solidFill>
                  <a:schemeClr val="bg1"/>
                </a:solidFill>
                <a:effectLst>
                  <a:outerShdw blurRad="38100" dist="38100" dir="2700000" algn="tl">
                    <a:srgbClr val="000000">
                      <a:alpha val="43137"/>
                    </a:srgbClr>
                  </a:outerShdw>
                </a:effectLst>
                <a:latin typeface="Tw Cen MT" pitchFamily="34" charset="0"/>
              </a:rPr>
              <a:t>MAXIMIZAR EL POTENCIAL DE LOS RECURSOS NATURALES Y ENERGÉTICOS DEL PAÍS</a:t>
            </a:r>
          </a:p>
          <a:p>
            <a:pPr marL="0" lvl="0" indent="0" algn="ctr">
              <a:spcBef>
                <a:spcPts val="0"/>
              </a:spcBef>
              <a:buNone/>
            </a:pPr>
            <a:r>
              <a:rPr lang="en-US" sz="2000" dirty="0" smtClean="0">
                <a:solidFill>
                  <a:schemeClr val="bg1">
                    <a:lumMod val="95000"/>
                  </a:schemeClr>
                </a:solidFill>
                <a:latin typeface="Tw Cen MT" pitchFamily="34" charset="0"/>
              </a:rPr>
              <a:t>Líder</a:t>
            </a:r>
            <a:r>
              <a:rPr lang="en-US" sz="2000" dirty="0">
                <a:solidFill>
                  <a:schemeClr val="bg1">
                    <a:lumMod val="95000"/>
                  </a:schemeClr>
                </a:solidFill>
                <a:latin typeface="Tw Cen MT" pitchFamily="34" charset="0"/>
              </a:rPr>
              <a:t>: </a:t>
            </a:r>
            <a:r>
              <a:rPr lang="en-US" sz="2000" dirty="0" smtClean="0">
                <a:solidFill>
                  <a:schemeClr val="bg1">
                    <a:lumMod val="95000"/>
                  </a:schemeClr>
                </a:solidFill>
                <a:latin typeface="Tw Cen MT" pitchFamily="34" charset="0"/>
              </a:rPr>
              <a:t>Roberto Herrera</a:t>
            </a:r>
            <a:endParaRPr lang="en-US" sz="2000" dirty="0">
              <a:solidFill>
                <a:schemeClr val="bg1">
                  <a:lumMod val="95000"/>
                </a:schemeClr>
              </a:solidFill>
              <a:latin typeface="Tw Cen MT" pitchFamily="34" charset="0"/>
            </a:endParaRPr>
          </a:p>
        </p:txBody>
      </p:sp>
      <p:sp>
        <p:nvSpPr>
          <p:cNvPr id="18" name="3 Elipse"/>
          <p:cNvSpPr/>
          <p:nvPr/>
        </p:nvSpPr>
        <p:spPr>
          <a:xfrm>
            <a:off x="304800" y="3804040"/>
            <a:ext cx="512064" cy="512064"/>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3200" b="1" dirty="0">
                <a:solidFill>
                  <a:prstClr val="white"/>
                </a:solidFill>
                <a:latin typeface="Tw Cen MT" pitchFamily="34" charset="0"/>
              </a:rPr>
              <a:t>1</a:t>
            </a:r>
          </a:p>
        </p:txBody>
      </p:sp>
      <p:sp>
        <p:nvSpPr>
          <p:cNvPr id="19" name="11 CuadroTexto"/>
          <p:cNvSpPr txBox="1"/>
          <p:nvPr/>
        </p:nvSpPr>
        <p:spPr>
          <a:xfrm>
            <a:off x="838201" y="4957953"/>
            <a:ext cx="6172199" cy="369332"/>
          </a:xfrm>
          <a:prstGeom prst="rect">
            <a:avLst/>
          </a:prstGeom>
          <a:noFill/>
        </p:spPr>
        <p:txBody>
          <a:bodyPr wrap="square" rtlCol="0">
            <a:spAutoFit/>
          </a:bodyPr>
          <a:lstStyle/>
          <a:p>
            <a:pPr defTabSz="457200"/>
            <a:r>
              <a:rPr lang="es-ES" b="1" dirty="0">
                <a:solidFill>
                  <a:prstClr val="black"/>
                </a:solidFill>
                <a:latin typeface="Tw Cen MT" pitchFamily="34" charset="0"/>
              </a:rPr>
              <a:t>Energía: Más allá del pacto eléctrico</a:t>
            </a:r>
          </a:p>
        </p:txBody>
      </p:sp>
      <p:sp>
        <p:nvSpPr>
          <p:cNvPr id="21" name="12 Elipse"/>
          <p:cNvSpPr/>
          <p:nvPr/>
        </p:nvSpPr>
        <p:spPr>
          <a:xfrm>
            <a:off x="304800" y="4898136"/>
            <a:ext cx="512064" cy="512064"/>
          </a:xfrm>
          <a:prstGeom prst="ellipse">
            <a:avLst/>
          </a:prstGeom>
          <a:solidFill>
            <a:schemeClr val="accent5">
              <a:lumMod val="60000"/>
              <a:lumOff val="40000"/>
            </a:schemeClr>
          </a:solidFill>
          <a:ln>
            <a:solidFill>
              <a:schemeClr val="accent5">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57200"/>
            <a:r>
              <a:rPr lang="en-US" sz="3200" b="1" dirty="0">
                <a:solidFill>
                  <a:prstClr val="white"/>
                </a:solidFill>
                <a:latin typeface="Tw Cen MT" pitchFamily="34" charset="0"/>
              </a:rPr>
              <a:t>2</a:t>
            </a:r>
          </a:p>
        </p:txBody>
      </p:sp>
      <p:sp>
        <p:nvSpPr>
          <p:cNvPr id="22" name="13 CuadroTexto"/>
          <p:cNvSpPr txBox="1"/>
          <p:nvPr/>
        </p:nvSpPr>
        <p:spPr>
          <a:xfrm>
            <a:off x="838201" y="5744794"/>
            <a:ext cx="6172199" cy="369332"/>
          </a:xfrm>
          <a:prstGeom prst="rect">
            <a:avLst/>
          </a:prstGeom>
          <a:noFill/>
        </p:spPr>
        <p:txBody>
          <a:bodyPr wrap="square" rtlCol="0">
            <a:spAutoFit/>
          </a:bodyPr>
          <a:lstStyle/>
          <a:p>
            <a:pPr defTabSz="457200"/>
            <a:r>
              <a:rPr lang="es-ES" b="1" dirty="0">
                <a:solidFill>
                  <a:prstClr val="black"/>
                </a:solidFill>
                <a:latin typeface="Tw Cen MT" pitchFamily="34" charset="0"/>
              </a:rPr>
              <a:t>Medioambiente y Sostenibilidad</a:t>
            </a:r>
          </a:p>
        </p:txBody>
      </p:sp>
      <p:sp>
        <p:nvSpPr>
          <p:cNvPr id="23" name="14 Elipse"/>
          <p:cNvSpPr/>
          <p:nvPr/>
        </p:nvSpPr>
        <p:spPr>
          <a:xfrm>
            <a:off x="304800" y="5685356"/>
            <a:ext cx="512064" cy="512064"/>
          </a:xfrm>
          <a:prstGeom prst="ellipse">
            <a:avLst/>
          </a:prstGeom>
          <a:solidFill>
            <a:srgbClr val="0070C0"/>
          </a:solidFill>
          <a:ln>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a:r>
              <a:rPr lang="en-US" sz="3200" b="1" dirty="0">
                <a:solidFill>
                  <a:prstClr val="white"/>
                </a:solidFill>
                <a:latin typeface="Tw Cen MT" pitchFamily="34" charset="0"/>
              </a:rPr>
              <a:t>3</a:t>
            </a:r>
          </a:p>
        </p:txBody>
      </p:sp>
      <p:sp>
        <p:nvSpPr>
          <p:cNvPr id="24" name="19 CuadroTexto"/>
          <p:cNvSpPr txBox="1"/>
          <p:nvPr/>
        </p:nvSpPr>
        <p:spPr>
          <a:xfrm>
            <a:off x="838201" y="3554104"/>
            <a:ext cx="6105467" cy="923330"/>
          </a:xfrm>
          <a:prstGeom prst="rect">
            <a:avLst/>
          </a:prstGeom>
          <a:noFill/>
        </p:spPr>
        <p:txBody>
          <a:bodyPr wrap="square" rtlCol="0">
            <a:spAutoFit/>
          </a:bodyPr>
          <a:lstStyle/>
          <a:p>
            <a:pPr defTabSz="457200"/>
            <a:r>
              <a:rPr lang="es-ES" b="1" dirty="0">
                <a:solidFill>
                  <a:prstClr val="black"/>
                </a:solidFill>
                <a:latin typeface="Tw Cen MT" pitchFamily="34" charset="0"/>
              </a:rPr>
              <a:t>Ordenamiento Territorial:  Recursos naturales y sectores productivos (Política Minera, Jurisdicción inmobiliaria,  Ley de agua, Ley de costas, Sector agropecuario y sector turismo)</a:t>
            </a:r>
          </a:p>
        </p:txBody>
      </p:sp>
      <p:sp>
        <p:nvSpPr>
          <p:cNvPr id="25" name="1 Rectángulo"/>
          <p:cNvSpPr/>
          <p:nvPr/>
        </p:nvSpPr>
        <p:spPr>
          <a:xfrm>
            <a:off x="7560392" y="1941860"/>
            <a:ext cx="1523174" cy="861774"/>
          </a:xfrm>
          <a:prstGeom prst="rect">
            <a:avLst/>
          </a:prstGeom>
          <a:noFill/>
        </p:spPr>
        <p:txBody>
          <a:bodyPr wrap="none" lIns="91440" tIns="45720" rIns="91440" bIns="45720">
            <a:spAutoFit/>
          </a:bodyPr>
          <a:lstStyle/>
          <a:p>
            <a:pPr algn="ctr" defTabSz="457200"/>
            <a:r>
              <a:rPr lang="es-ES" sz="5000" dirty="0">
                <a:ln w="10160">
                  <a:solidFill>
                    <a:schemeClr val="accent1"/>
                  </a:solidFill>
                  <a:prstDash val="solid"/>
                </a:ln>
                <a:solidFill>
                  <a:srgbClr val="FFFFFF"/>
                </a:solidFill>
                <a:effectLst>
                  <a:outerShdw blurRad="38100" dist="32000" dir="5400000" algn="tl">
                    <a:srgbClr val="000000">
                      <a:alpha val="30000"/>
                    </a:srgbClr>
                  </a:outerShdw>
                </a:effectLst>
                <a:latin typeface="Tw Cen MT" pitchFamily="34" charset="0"/>
              </a:rPr>
              <a:t>EJE </a:t>
            </a:r>
            <a:r>
              <a:rPr lang="es-ES" sz="50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Tw Cen MT" pitchFamily="34" charset="0"/>
              </a:rPr>
              <a:t>3</a:t>
            </a:r>
            <a:endParaRPr lang="es-ES" sz="5000" dirty="0">
              <a:ln w="10160">
                <a:solidFill>
                  <a:schemeClr val="accent1"/>
                </a:solidFill>
                <a:prstDash val="solid"/>
              </a:ln>
              <a:solidFill>
                <a:srgbClr val="FFFFFF"/>
              </a:solidFill>
              <a:effectLst>
                <a:outerShdw blurRad="38100" dist="32000" dir="5400000" algn="tl">
                  <a:srgbClr val="000000">
                    <a:alpha val="30000"/>
                  </a:srgbClr>
                </a:outerShdw>
              </a:effectLst>
              <a:latin typeface="Tw Cen MT" pitchFamily="34" charset="0"/>
            </a:endParaRPr>
          </a:p>
        </p:txBody>
      </p:sp>
      <p:sp>
        <p:nvSpPr>
          <p:cNvPr id="26"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27"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28" name="3 CuadroTexto"/>
          <p:cNvSpPr txBox="1">
            <a:spLocks noChangeArrowheads="1"/>
          </p:cNvSpPr>
          <p:nvPr/>
        </p:nvSpPr>
        <p:spPr bwMode="auto">
          <a:xfrm>
            <a:off x="76200" y="152400"/>
            <a:ext cx="6153351"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smtClean="0">
                <a:solidFill>
                  <a:prstClr val="white"/>
                </a:solidFill>
                <a:latin typeface="Tw Cen MT" pitchFamily="34" charset="0"/>
              </a:rPr>
              <a:t>Resultados Mesas de Trabajo</a:t>
            </a:r>
            <a:endParaRPr lang="en-US" altLang="en-US" sz="4000" dirty="0">
              <a:solidFill>
                <a:prstClr val="white"/>
              </a:solidFill>
              <a:latin typeface="Tw Cen MT" pitchFamily="34" charset="0"/>
            </a:endParaRPr>
          </a:p>
        </p:txBody>
      </p:sp>
      <p:pic>
        <p:nvPicPr>
          <p:cNvPr id="29" name="0 Imagen"/>
          <p:cNvPicPr/>
          <p:nvPr/>
        </p:nvPicPr>
        <p:blipFill>
          <a:blip r:embed="rId2"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sp>
        <p:nvSpPr>
          <p:cNvPr id="7" name="Rounded Rectangle 6"/>
          <p:cNvSpPr/>
          <p:nvPr/>
        </p:nvSpPr>
        <p:spPr>
          <a:xfrm>
            <a:off x="7086602" y="3886200"/>
            <a:ext cx="1835102" cy="408623"/>
          </a:xfrm>
          <a:prstGeom prst="roundRect">
            <a:avLst/>
          </a:prstGeom>
        </p:spPr>
        <p:style>
          <a:lnRef idx="2">
            <a:schemeClr val="accent1"/>
          </a:lnRef>
          <a:fillRef idx="1">
            <a:schemeClr val="lt1"/>
          </a:fillRef>
          <a:effectRef idx="0">
            <a:schemeClr val="accent1"/>
          </a:effectRef>
          <a:fontRef idx="minor">
            <a:schemeClr val="dk1"/>
          </a:fontRef>
        </p:style>
        <p:txBody>
          <a:bodyPr wrap="none">
            <a:noAutofit/>
          </a:bodyPr>
          <a:lstStyle/>
          <a:p>
            <a:pPr algn="ctr"/>
            <a:r>
              <a:rPr lang="en-US" b="1" dirty="0" err="1">
                <a:solidFill>
                  <a:schemeClr val="tx1">
                    <a:lumMod val="85000"/>
                    <a:lumOff val="15000"/>
                  </a:schemeClr>
                </a:solidFill>
                <a:latin typeface="Tw Cen MT" pitchFamily="34" charset="0"/>
              </a:rPr>
              <a:t>Yudith</a:t>
            </a:r>
            <a:r>
              <a:rPr lang="en-US" b="1" dirty="0">
                <a:solidFill>
                  <a:schemeClr val="tx1">
                    <a:lumMod val="85000"/>
                    <a:lumOff val="15000"/>
                  </a:schemeClr>
                </a:solidFill>
                <a:latin typeface="Tw Cen MT" pitchFamily="34" charset="0"/>
              </a:rPr>
              <a:t> Castillo</a:t>
            </a:r>
          </a:p>
        </p:txBody>
      </p:sp>
      <p:sp>
        <p:nvSpPr>
          <p:cNvPr id="30" name="Rounded Rectangle 29"/>
          <p:cNvSpPr/>
          <p:nvPr/>
        </p:nvSpPr>
        <p:spPr>
          <a:xfrm>
            <a:off x="7086600" y="4978067"/>
            <a:ext cx="1835103" cy="408623"/>
          </a:xfrm>
          <a:prstGeom prst="roundRect">
            <a:avLst/>
          </a:prstGeom>
        </p:spPr>
        <p:style>
          <a:lnRef idx="2">
            <a:schemeClr val="accent1"/>
          </a:lnRef>
          <a:fillRef idx="1">
            <a:schemeClr val="lt1"/>
          </a:fillRef>
          <a:effectRef idx="0">
            <a:schemeClr val="accent1"/>
          </a:effectRef>
          <a:fontRef idx="minor">
            <a:schemeClr val="dk1"/>
          </a:fontRef>
        </p:style>
        <p:txBody>
          <a:bodyPr wrap="none">
            <a:noAutofit/>
          </a:bodyPr>
          <a:lstStyle/>
          <a:p>
            <a:pPr algn="ctr" fontAlgn="ctr">
              <a:defRPr/>
            </a:pPr>
            <a:r>
              <a:rPr lang="es-DO" b="1" dirty="0">
                <a:latin typeface="Tw Cen MT" pitchFamily="34" charset="0"/>
              </a:rPr>
              <a:t>Milton Morrison</a:t>
            </a:r>
          </a:p>
        </p:txBody>
      </p:sp>
      <p:sp>
        <p:nvSpPr>
          <p:cNvPr id="31" name="Rounded Rectangle 30"/>
          <p:cNvSpPr/>
          <p:nvPr/>
        </p:nvSpPr>
        <p:spPr>
          <a:xfrm>
            <a:off x="7086602" y="5737076"/>
            <a:ext cx="1835102" cy="408623"/>
          </a:xfrm>
          <a:prstGeom prst="roundRect">
            <a:avLst/>
          </a:prstGeom>
        </p:spPr>
        <p:style>
          <a:lnRef idx="2">
            <a:schemeClr val="accent1"/>
          </a:lnRef>
          <a:fillRef idx="1">
            <a:schemeClr val="lt1"/>
          </a:fillRef>
          <a:effectRef idx="0">
            <a:schemeClr val="accent1"/>
          </a:effectRef>
          <a:fontRef idx="minor">
            <a:schemeClr val="dk1"/>
          </a:fontRef>
        </p:style>
        <p:txBody>
          <a:bodyPr wrap="none">
            <a:noAutofit/>
          </a:bodyPr>
          <a:lstStyle/>
          <a:p>
            <a:pPr algn="ctr" fontAlgn="ctr"/>
            <a:r>
              <a:rPr lang="es-DO" b="1" dirty="0">
                <a:latin typeface="Tw Cen MT" pitchFamily="34" charset="0"/>
              </a:rPr>
              <a:t>Rafael E. Izquierdo</a:t>
            </a:r>
          </a:p>
        </p:txBody>
      </p:sp>
    </p:spTree>
    <p:extLst>
      <p:ext uri="{BB962C8B-B14F-4D97-AF65-F5344CB8AC3E}">
        <p14:creationId xmlns:p14="http://schemas.microsoft.com/office/powerpoint/2010/main" val="2988655497"/>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152400" y="3360760"/>
            <a:ext cx="6781800" cy="1287440"/>
          </a:xfrm>
          <a:prstGeom prst="roundRect">
            <a:avLst/>
          </a:prstGeom>
          <a:ln>
            <a:solidFill>
              <a:schemeClr val="tx1">
                <a:lumMod val="50000"/>
                <a:lumOff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10 Marcador de contenido"/>
          <p:cNvSpPr>
            <a:spLocks noGrp="1"/>
          </p:cNvSpPr>
          <p:nvPr>
            <p:ph idx="1"/>
          </p:nvPr>
        </p:nvSpPr>
        <p:spPr>
          <a:xfrm>
            <a:off x="-1" y="1752600"/>
            <a:ext cx="7606173" cy="1280995"/>
          </a:xfrm>
          <a:prstGeom prst="homePlate">
            <a:avLst/>
          </a:prstGeom>
          <a:solidFill>
            <a:srgbClr val="0070C0"/>
          </a:solidFill>
        </p:spPr>
        <p:txBody>
          <a:bodyPr anchor="ctr">
            <a:noAutofit/>
          </a:bodyPr>
          <a:lstStyle/>
          <a:p>
            <a:pPr marL="0" indent="0" algn="ctr">
              <a:buNone/>
            </a:pPr>
            <a:r>
              <a:rPr lang="es-ES" sz="2200" b="1" dirty="0" smtClean="0">
                <a:solidFill>
                  <a:schemeClr val="bg1"/>
                </a:solidFill>
                <a:effectLst>
                  <a:outerShdw blurRad="38100" dist="38100" dir="2700000" algn="tl">
                    <a:srgbClr val="000000">
                      <a:alpha val="43137"/>
                    </a:srgbClr>
                  </a:outerShdw>
                </a:effectLst>
                <a:latin typeface="Tw Cen MT" pitchFamily="34" charset="0"/>
              </a:rPr>
              <a:t>MAXIMIZAR EL POTENCIAL DE LOS RECURSOS NATURALES Y ENERGÉTICOS DEL PAÍS</a:t>
            </a:r>
          </a:p>
          <a:p>
            <a:pPr marL="0" lvl="0" indent="0" algn="ctr">
              <a:spcBef>
                <a:spcPts val="0"/>
              </a:spcBef>
              <a:buNone/>
            </a:pPr>
            <a:r>
              <a:rPr lang="en-US" sz="2000" dirty="0" smtClean="0">
                <a:solidFill>
                  <a:schemeClr val="bg1">
                    <a:lumMod val="95000"/>
                  </a:schemeClr>
                </a:solidFill>
                <a:latin typeface="Tw Cen MT" pitchFamily="34" charset="0"/>
              </a:rPr>
              <a:t>Líder</a:t>
            </a:r>
            <a:r>
              <a:rPr lang="en-US" sz="2000" dirty="0">
                <a:solidFill>
                  <a:schemeClr val="bg1">
                    <a:lumMod val="95000"/>
                  </a:schemeClr>
                </a:solidFill>
                <a:latin typeface="Tw Cen MT" pitchFamily="34" charset="0"/>
              </a:rPr>
              <a:t>: </a:t>
            </a:r>
            <a:r>
              <a:rPr lang="en-US" sz="2000" dirty="0" smtClean="0">
                <a:solidFill>
                  <a:schemeClr val="bg1">
                    <a:lumMod val="95000"/>
                  </a:schemeClr>
                </a:solidFill>
                <a:latin typeface="Tw Cen MT" pitchFamily="34" charset="0"/>
              </a:rPr>
              <a:t>Roberto Herrera</a:t>
            </a:r>
            <a:endParaRPr lang="en-US" sz="2000" dirty="0">
              <a:solidFill>
                <a:schemeClr val="bg1">
                  <a:lumMod val="95000"/>
                </a:schemeClr>
              </a:solidFill>
              <a:latin typeface="Tw Cen MT" pitchFamily="34" charset="0"/>
            </a:endParaRPr>
          </a:p>
        </p:txBody>
      </p:sp>
      <p:sp>
        <p:nvSpPr>
          <p:cNvPr id="18" name="3 Elipse"/>
          <p:cNvSpPr/>
          <p:nvPr/>
        </p:nvSpPr>
        <p:spPr>
          <a:xfrm>
            <a:off x="304800" y="3844984"/>
            <a:ext cx="512064" cy="512064"/>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3200" b="1" dirty="0">
                <a:solidFill>
                  <a:prstClr val="white"/>
                </a:solidFill>
                <a:latin typeface="Tw Cen MT" pitchFamily="34" charset="0"/>
              </a:rPr>
              <a:t>1</a:t>
            </a:r>
          </a:p>
        </p:txBody>
      </p:sp>
      <p:sp>
        <p:nvSpPr>
          <p:cNvPr id="19" name="11 CuadroTexto"/>
          <p:cNvSpPr txBox="1"/>
          <p:nvPr/>
        </p:nvSpPr>
        <p:spPr>
          <a:xfrm>
            <a:off x="838201" y="4957953"/>
            <a:ext cx="6172199" cy="369332"/>
          </a:xfrm>
          <a:prstGeom prst="rect">
            <a:avLst/>
          </a:prstGeom>
          <a:noFill/>
        </p:spPr>
        <p:txBody>
          <a:bodyPr wrap="square" rtlCol="0">
            <a:spAutoFit/>
          </a:bodyPr>
          <a:lstStyle/>
          <a:p>
            <a:pPr defTabSz="457200"/>
            <a:r>
              <a:rPr lang="es-ES" b="1" dirty="0">
                <a:solidFill>
                  <a:prstClr val="black"/>
                </a:solidFill>
                <a:latin typeface="Tw Cen MT" pitchFamily="34" charset="0"/>
              </a:rPr>
              <a:t>Energía: Más allá del pacto eléctrico</a:t>
            </a:r>
          </a:p>
        </p:txBody>
      </p:sp>
      <p:sp>
        <p:nvSpPr>
          <p:cNvPr id="21" name="12 Elipse"/>
          <p:cNvSpPr/>
          <p:nvPr/>
        </p:nvSpPr>
        <p:spPr>
          <a:xfrm>
            <a:off x="304800" y="4898136"/>
            <a:ext cx="512064" cy="512064"/>
          </a:xfrm>
          <a:prstGeom prst="ellipse">
            <a:avLst/>
          </a:prstGeom>
          <a:solidFill>
            <a:schemeClr val="accent5">
              <a:lumMod val="60000"/>
              <a:lumOff val="40000"/>
            </a:schemeClr>
          </a:solidFill>
          <a:ln>
            <a:solidFill>
              <a:schemeClr val="accent5">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57200"/>
            <a:r>
              <a:rPr lang="en-US" sz="3200" b="1" dirty="0">
                <a:solidFill>
                  <a:prstClr val="white"/>
                </a:solidFill>
                <a:latin typeface="Tw Cen MT" pitchFamily="34" charset="0"/>
              </a:rPr>
              <a:t>2</a:t>
            </a:r>
          </a:p>
        </p:txBody>
      </p:sp>
      <p:sp>
        <p:nvSpPr>
          <p:cNvPr id="22" name="13 CuadroTexto"/>
          <p:cNvSpPr txBox="1"/>
          <p:nvPr/>
        </p:nvSpPr>
        <p:spPr>
          <a:xfrm>
            <a:off x="838201" y="5744794"/>
            <a:ext cx="6172199" cy="369332"/>
          </a:xfrm>
          <a:prstGeom prst="rect">
            <a:avLst/>
          </a:prstGeom>
          <a:noFill/>
        </p:spPr>
        <p:txBody>
          <a:bodyPr wrap="square" rtlCol="0">
            <a:spAutoFit/>
          </a:bodyPr>
          <a:lstStyle/>
          <a:p>
            <a:pPr defTabSz="457200"/>
            <a:r>
              <a:rPr lang="es-ES" b="1" dirty="0">
                <a:solidFill>
                  <a:prstClr val="black"/>
                </a:solidFill>
                <a:latin typeface="Tw Cen MT" pitchFamily="34" charset="0"/>
              </a:rPr>
              <a:t>Medioambiente y Sostenibilidad</a:t>
            </a:r>
          </a:p>
        </p:txBody>
      </p:sp>
      <p:sp>
        <p:nvSpPr>
          <p:cNvPr id="23" name="14 Elipse"/>
          <p:cNvSpPr/>
          <p:nvPr/>
        </p:nvSpPr>
        <p:spPr>
          <a:xfrm>
            <a:off x="304800" y="5685356"/>
            <a:ext cx="512064" cy="512064"/>
          </a:xfrm>
          <a:prstGeom prst="ellipse">
            <a:avLst/>
          </a:prstGeom>
          <a:solidFill>
            <a:srgbClr val="0070C0"/>
          </a:solidFill>
          <a:ln>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a:r>
              <a:rPr lang="en-US" sz="3200" b="1" dirty="0">
                <a:solidFill>
                  <a:prstClr val="white"/>
                </a:solidFill>
                <a:latin typeface="Tw Cen MT" pitchFamily="34" charset="0"/>
              </a:rPr>
              <a:t>3</a:t>
            </a:r>
          </a:p>
        </p:txBody>
      </p:sp>
      <p:sp>
        <p:nvSpPr>
          <p:cNvPr id="24" name="19 CuadroTexto"/>
          <p:cNvSpPr txBox="1"/>
          <p:nvPr/>
        </p:nvSpPr>
        <p:spPr>
          <a:xfrm>
            <a:off x="904933" y="3554104"/>
            <a:ext cx="6105467" cy="923330"/>
          </a:xfrm>
          <a:prstGeom prst="rect">
            <a:avLst/>
          </a:prstGeom>
          <a:noFill/>
        </p:spPr>
        <p:txBody>
          <a:bodyPr wrap="square" rtlCol="0">
            <a:spAutoFit/>
          </a:bodyPr>
          <a:lstStyle/>
          <a:p>
            <a:pPr defTabSz="457200"/>
            <a:r>
              <a:rPr lang="es-ES" b="1" dirty="0">
                <a:solidFill>
                  <a:prstClr val="black"/>
                </a:solidFill>
                <a:latin typeface="Tw Cen MT" pitchFamily="34" charset="0"/>
              </a:rPr>
              <a:t>Ordenamiento Territorial:  Recursos naturales y sectores productivos (Política Minera, Jurisdicción inmobiliaria,  Ley de agua, Ley de costas, Sector agropecuario y sector turismo)</a:t>
            </a:r>
          </a:p>
        </p:txBody>
      </p:sp>
      <p:sp>
        <p:nvSpPr>
          <p:cNvPr id="25" name="1 Rectángulo"/>
          <p:cNvSpPr/>
          <p:nvPr/>
        </p:nvSpPr>
        <p:spPr>
          <a:xfrm>
            <a:off x="7560392" y="1941860"/>
            <a:ext cx="1523174" cy="861774"/>
          </a:xfrm>
          <a:prstGeom prst="rect">
            <a:avLst/>
          </a:prstGeom>
          <a:noFill/>
        </p:spPr>
        <p:txBody>
          <a:bodyPr wrap="none" lIns="91440" tIns="45720" rIns="91440" bIns="45720">
            <a:spAutoFit/>
          </a:bodyPr>
          <a:lstStyle/>
          <a:p>
            <a:pPr algn="ctr" defTabSz="457200"/>
            <a:r>
              <a:rPr lang="es-ES" sz="5000" dirty="0">
                <a:ln w="10160">
                  <a:solidFill>
                    <a:schemeClr val="accent1"/>
                  </a:solidFill>
                  <a:prstDash val="solid"/>
                </a:ln>
                <a:solidFill>
                  <a:srgbClr val="FFFFFF"/>
                </a:solidFill>
                <a:effectLst>
                  <a:outerShdw blurRad="38100" dist="32000" dir="5400000" algn="tl">
                    <a:srgbClr val="000000">
                      <a:alpha val="30000"/>
                    </a:srgbClr>
                  </a:outerShdw>
                </a:effectLst>
                <a:latin typeface="Tw Cen MT" pitchFamily="34" charset="0"/>
              </a:rPr>
              <a:t>EJE </a:t>
            </a:r>
            <a:r>
              <a:rPr lang="es-ES" sz="50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Tw Cen MT" pitchFamily="34" charset="0"/>
              </a:rPr>
              <a:t>3</a:t>
            </a:r>
            <a:endParaRPr lang="es-ES" sz="5000" dirty="0">
              <a:ln w="10160">
                <a:solidFill>
                  <a:schemeClr val="accent1"/>
                </a:solidFill>
                <a:prstDash val="solid"/>
              </a:ln>
              <a:solidFill>
                <a:srgbClr val="FFFFFF"/>
              </a:solidFill>
              <a:effectLst>
                <a:outerShdw blurRad="38100" dist="32000" dir="5400000" algn="tl">
                  <a:srgbClr val="000000">
                    <a:alpha val="30000"/>
                  </a:srgbClr>
                </a:outerShdw>
              </a:effectLst>
              <a:latin typeface="Tw Cen MT" pitchFamily="34" charset="0"/>
            </a:endParaRPr>
          </a:p>
        </p:txBody>
      </p:sp>
      <p:sp>
        <p:nvSpPr>
          <p:cNvPr id="26"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27"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28" name="3 CuadroTexto"/>
          <p:cNvSpPr txBox="1">
            <a:spLocks noChangeArrowheads="1"/>
          </p:cNvSpPr>
          <p:nvPr/>
        </p:nvSpPr>
        <p:spPr bwMode="auto">
          <a:xfrm>
            <a:off x="76200" y="152400"/>
            <a:ext cx="6153351"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smtClean="0">
                <a:solidFill>
                  <a:prstClr val="white"/>
                </a:solidFill>
                <a:latin typeface="Tw Cen MT" pitchFamily="34" charset="0"/>
              </a:rPr>
              <a:t>Resultados Mesas de Trabajo</a:t>
            </a:r>
            <a:endParaRPr lang="en-US" altLang="en-US" sz="4000" dirty="0">
              <a:solidFill>
                <a:prstClr val="white"/>
              </a:solidFill>
              <a:latin typeface="Tw Cen MT" pitchFamily="34" charset="0"/>
            </a:endParaRPr>
          </a:p>
        </p:txBody>
      </p:sp>
      <p:pic>
        <p:nvPicPr>
          <p:cNvPr id="29" name="0 Imagen"/>
          <p:cNvPicPr/>
          <p:nvPr/>
        </p:nvPicPr>
        <p:blipFill>
          <a:blip r:embed="rId2"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sp>
        <p:nvSpPr>
          <p:cNvPr id="7" name="Rounded Rectangle 6"/>
          <p:cNvSpPr/>
          <p:nvPr/>
        </p:nvSpPr>
        <p:spPr>
          <a:xfrm>
            <a:off x="7086602" y="3886200"/>
            <a:ext cx="1835102" cy="408623"/>
          </a:xfrm>
          <a:prstGeom prst="roundRect">
            <a:avLst/>
          </a:prstGeom>
        </p:spPr>
        <p:style>
          <a:lnRef idx="2">
            <a:schemeClr val="accent1"/>
          </a:lnRef>
          <a:fillRef idx="1">
            <a:schemeClr val="lt1"/>
          </a:fillRef>
          <a:effectRef idx="0">
            <a:schemeClr val="accent1"/>
          </a:effectRef>
          <a:fontRef idx="minor">
            <a:schemeClr val="dk1"/>
          </a:fontRef>
        </p:style>
        <p:txBody>
          <a:bodyPr wrap="none">
            <a:noAutofit/>
          </a:bodyPr>
          <a:lstStyle/>
          <a:p>
            <a:pPr algn="ctr"/>
            <a:r>
              <a:rPr lang="en-US" b="1" dirty="0" err="1">
                <a:solidFill>
                  <a:schemeClr val="tx1">
                    <a:lumMod val="85000"/>
                    <a:lumOff val="15000"/>
                  </a:schemeClr>
                </a:solidFill>
                <a:latin typeface="Tw Cen MT" pitchFamily="34" charset="0"/>
              </a:rPr>
              <a:t>Yudith</a:t>
            </a:r>
            <a:r>
              <a:rPr lang="en-US" b="1" dirty="0">
                <a:solidFill>
                  <a:schemeClr val="tx1">
                    <a:lumMod val="85000"/>
                    <a:lumOff val="15000"/>
                  </a:schemeClr>
                </a:solidFill>
                <a:latin typeface="Tw Cen MT" pitchFamily="34" charset="0"/>
              </a:rPr>
              <a:t> Castillo</a:t>
            </a:r>
          </a:p>
        </p:txBody>
      </p:sp>
      <p:sp>
        <p:nvSpPr>
          <p:cNvPr id="30" name="Rounded Rectangle 29"/>
          <p:cNvSpPr/>
          <p:nvPr/>
        </p:nvSpPr>
        <p:spPr>
          <a:xfrm>
            <a:off x="7086600" y="4978067"/>
            <a:ext cx="1835103" cy="408623"/>
          </a:xfrm>
          <a:prstGeom prst="roundRect">
            <a:avLst/>
          </a:prstGeom>
        </p:spPr>
        <p:style>
          <a:lnRef idx="2">
            <a:schemeClr val="accent1"/>
          </a:lnRef>
          <a:fillRef idx="1">
            <a:schemeClr val="lt1"/>
          </a:fillRef>
          <a:effectRef idx="0">
            <a:schemeClr val="accent1"/>
          </a:effectRef>
          <a:fontRef idx="minor">
            <a:schemeClr val="dk1"/>
          </a:fontRef>
        </p:style>
        <p:txBody>
          <a:bodyPr wrap="none">
            <a:noAutofit/>
          </a:bodyPr>
          <a:lstStyle/>
          <a:p>
            <a:pPr algn="ctr" fontAlgn="ctr">
              <a:defRPr/>
            </a:pPr>
            <a:r>
              <a:rPr lang="es-DO" b="1" dirty="0">
                <a:latin typeface="Tw Cen MT" pitchFamily="34" charset="0"/>
              </a:rPr>
              <a:t>Milton Morrison</a:t>
            </a:r>
          </a:p>
        </p:txBody>
      </p:sp>
      <p:sp>
        <p:nvSpPr>
          <p:cNvPr id="31" name="Rounded Rectangle 30"/>
          <p:cNvSpPr/>
          <p:nvPr/>
        </p:nvSpPr>
        <p:spPr>
          <a:xfrm>
            <a:off x="7086602" y="5737076"/>
            <a:ext cx="1835102" cy="408623"/>
          </a:xfrm>
          <a:prstGeom prst="roundRect">
            <a:avLst/>
          </a:prstGeom>
        </p:spPr>
        <p:style>
          <a:lnRef idx="2">
            <a:schemeClr val="accent1"/>
          </a:lnRef>
          <a:fillRef idx="1">
            <a:schemeClr val="lt1"/>
          </a:fillRef>
          <a:effectRef idx="0">
            <a:schemeClr val="accent1"/>
          </a:effectRef>
          <a:fontRef idx="minor">
            <a:schemeClr val="dk1"/>
          </a:fontRef>
        </p:style>
        <p:txBody>
          <a:bodyPr wrap="none">
            <a:noAutofit/>
          </a:bodyPr>
          <a:lstStyle/>
          <a:p>
            <a:pPr algn="ctr" fontAlgn="ctr"/>
            <a:r>
              <a:rPr lang="es-DO" b="1" dirty="0">
                <a:latin typeface="Tw Cen MT" pitchFamily="34" charset="0"/>
              </a:rPr>
              <a:t>Rafael E. Izquierdo</a:t>
            </a:r>
          </a:p>
        </p:txBody>
      </p:sp>
      <p:sp>
        <p:nvSpPr>
          <p:cNvPr id="32" name="Rectangle 31"/>
          <p:cNvSpPr/>
          <p:nvPr/>
        </p:nvSpPr>
        <p:spPr>
          <a:xfrm>
            <a:off x="152399" y="4870840"/>
            <a:ext cx="8885077" cy="1426464"/>
          </a:xfrm>
          <a:prstGeom prst="rect">
            <a:avLst/>
          </a:prstGeom>
          <a:solidFill>
            <a:srgbClr val="FFFFFF">
              <a:alpha val="8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Tree>
    <p:extLst>
      <p:ext uri="{BB962C8B-B14F-4D97-AF65-F5344CB8AC3E}">
        <p14:creationId xmlns:p14="http://schemas.microsoft.com/office/powerpoint/2010/main" val="1217316983"/>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3 Marcador de contenido"/>
          <p:cNvGraphicFramePr>
            <a:graphicFrameLocks/>
          </p:cNvGraphicFramePr>
          <p:nvPr>
            <p:extLst>
              <p:ext uri="{D42A27DB-BD31-4B8C-83A1-F6EECF244321}">
                <p14:modId xmlns:p14="http://schemas.microsoft.com/office/powerpoint/2010/main" val="361161710"/>
              </p:ext>
            </p:extLst>
          </p:nvPr>
        </p:nvGraphicFramePr>
        <p:xfrm>
          <a:off x="76199" y="2590800"/>
          <a:ext cx="8961277" cy="1676400"/>
        </p:xfrm>
        <a:graphic>
          <a:graphicData uri="http://schemas.openxmlformats.org/drawingml/2006/table">
            <a:tbl>
              <a:tblPr firstRow="1" bandRow="1">
                <a:tableStyleId>{3B4B98B0-60AC-42C2-AFA5-B58CD77FA1E5}</a:tableStyleId>
              </a:tblPr>
              <a:tblGrid>
                <a:gridCol w="8961277"/>
              </a:tblGrid>
              <a:tr h="1676400">
                <a:tc>
                  <a:txBody>
                    <a:bodyPr/>
                    <a:lstStyle/>
                    <a:p>
                      <a:r>
                        <a:rPr lang="es-DO" sz="1600" b="1" noProof="0" dirty="0" smtClean="0">
                          <a:latin typeface="Tw Cen MT" pitchFamily="34" charset="0"/>
                        </a:rPr>
                        <a:t>Problemática 1/Contexto:</a:t>
                      </a:r>
                    </a:p>
                    <a:p>
                      <a:pPr algn="just"/>
                      <a:r>
                        <a:rPr lang="es-ES" sz="1400" b="0" strike="noStrike" noProof="0" dirty="0" smtClean="0">
                          <a:latin typeface="Tw Cen MT" pitchFamily="34" charset="0"/>
                        </a:rPr>
                        <a:t>Carencia de criterios certeros al momento de determinar e implementar las políticas públicas y normas en materia de  medio ambiente, ordenamiento territorial, minería, agua y recursos naturales.</a:t>
                      </a:r>
                    </a:p>
                  </a:txBody>
                  <a:tcPr/>
                </a:tc>
              </a:tr>
            </a:tbl>
          </a:graphicData>
        </a:graphic>
      </p:graphicFrame>
      <p:graphicFrame>
        <p:nvGraphicFramePr>
          <p:cNvPr id="26" name="3 Marcador de contenido"/>
          <p:cNvGraphicFramePr>
            <a:graphicFrameLocks/>
          </p:cNvGraphicFramePr>
          <p:nvPr>
            <p:extLst>
              <p:ext uri="{D42A27DB-BD31-4B8C-83A1-F6EECF244321}">
                <p14:modId xmlns:p14="http://schemas.microsoft.com/office/powerpoint/2010/main" val="4073481386"/>
              </p:ext>
            </p:extLst>
          </p:nvPr>
        </p:nvGraphicFramePr>
        <p:xfrm>
          <a:off x="76200" y="4503760"/>
          <a:ext cx="5105400" cy="1820840"/>
        </p:xfrm>
        <a:graphic>
          <a:graphicData uri="http://schemas.openxmlformats.org/drawingml/2006/table">
            <a:tbl>
              <a:tblPr bandRow="1">
                <a:tableStyleId>{3B4B98B0-60AC-42C2-AFA5-B58CD77FA1E5}</a:tableStyleId>
              </a:tblPr>
              <a:tblGrid>
                <a:gridCol w="5105400"/>
              </a:tblGrid>
              <a:tr h="1820840">
                <a:tc>
                  <a:txBody>
                    <a:bodyPr/>
                    <a:lstStyle/>
                    <a:p>
                      <a:pPr algn="just"/>
                      <a:r>
                        <a:rPr lang="en-US" sz="1600" b="1" dirty="0" smtClean="0">
                          <a:latin typeface="Tw Cen MT" pitchFamily="34" charset="0"/>
                        </a:rPr>
                        <a:t>Objetivo 1:</a:t>
                      </a:r>
                    </a:p>
                    <a:p>
                      <a:pPr algn="just"/>
                      <a:r>
                        <a:rPr lang="es-ES" sz="1400" noProof="0" dirty="0" smtClean="0">
                          <a:latin typeface="Tw Cen MT" pitchFamily="34" charset="0"/>
                        </a:rPr>
                        <a:t>Realizar un diagnóstico certero y cuantificado que permita establecer las necesidades demográficas, espaciales, económicas y normativas de la República Dominicana, mediante la coordinación e integración de los sectores público y privado, de manera que las políticas y normas a implementar representen soluciones a corto, mediano y largo plazo.</a:t>
                      </a:r>
                    </a:p>
                  </a:txBody>
                  <a:tcPr/>
                </a:tc>
              </a:tr>
            </a:tbl>
          </a:graphicData>
        </a:graphic>
      </p:graphicFrame>
      <p:graphicFrame>
        <p:nvGraphicFramePr>
          <p:cNvPr id="27" name="5 Tabla"/>
          <p:cNvGraphicFramePr>
            <a:graphicFrameLocks noGrp="1"/>
          </p:cNvGraphicFramePr>
          <p:nvPr>
            <p:extLst>
              <p:ext uri="{D42A27DB-BD31-4B8C-83A1-F6EECF244321}">
                <p14:modId xmlns:p14="http://schemas.microsoft.com/office/powerpoint/2010/main" val="3746902189"/>
              </p:ext>
            </p:extLst>
          </p:nvPr>
        </p:nvGraphicFramePr>
        <p:xfrm>
          <a:off x="76199" y="2067560"/>
          <a:ext cx="8961277" cy="370840"/>
        </p:xfrm>
        <a:graphic>
          <a:graphicData uri="http://schemas.openxmlformats.org/drawingml/2006/table">
            <a:tbl>
              <a:tblPr firstRow="1" bandRow="1">
                <a:tableStyleId>{5C22544A-7EE6-4342-B048-85BDC9FD1C3A}</a:tableStyleId>
              </a:tblPr>
              <a:tblGrid>
                <a:gridCol w="1614644"/>
                <a:gridCol w="3229289"/>
                <a:gridCol w="1695377"/>
                <a:gridCol w="2421967"/>
              </a:tblGrid>
              <a:tr h="370840">
                <a:tc>
                  <a:txBody>
                    <a:bodyPr/>
                    <a:lstStyle/>
                    <a:p>
                      <a:pPr algn="r"/>
                      <a:r>
                        <a:rPr lang="en-US" sz="1600" dirty="0" smtClean="0">
                          <a:solidFill>
                            <a:schemeClr val="bg1"/>
                          </a:solidFill>
                          <a:latin typeface="Tw Cen MT" pitchFamily="34" charset="0"/>
                        </a:rPr>
                        <a:t>Líder de </a:t>
                      </a:r>
                      <a:r>
                        <a:rPr lang="en-US" sz="1600" dirty="0" err="1" smtClean="0">
                          <a:solidFill>
                            <a:schemeClr val="bg1"/>
                          </a:solidFill>
                          <a:latin typeface="Tw Cen MT" pitchFamily="34" charset="0"/>
                        </a:rPr>
                        <a:t>Eje</a:t>
                      </a:r>
                      <a:r>
                        <a:rPr lang="en-US" sz="1600" dirty="0" smtClean="0">
                          <a:solidFill>
                            <a:schemeClr val="bg1"/>
                          </a:solidFill>
                          <a:latin typeface="Tw Cen MT" pitchFamily="34" charset="0"/>
                        </a:rPr>
                        <a:t>:</a:t>
                      </a:r>
                      <a:endParaRPr lang="en-US" sz="1600" dirty="0">
                        <a:solidFill>
                          <a:schemeClr val="bg1"/>
                        </a:solidFill>
                        <a:latin typeface="Tw Cen MT" pitchFamily="34" charset="0"/>
                      </a:endParaRPr>
                    </a:p>
                  </a:txBody>
                  <a:tcPr/>
                </a:tc>
                <a:tc>
                  <a:txBody>
                    <a:bodyPr/>
                    <a:lstStyle/>
                    <a:p>
                      <a:r>
                        <a:rPr lang="en-US" sz="1600" dirty="0" smtClean="0">
                          <a:solidFill>
                            <a:schemeClr val="tx1">
                              <a:lumMod val="85000"/>
                              <a:lumOff val="15000"/>
                            </a:schemeClr>
                          </a:solidFill>
                          <a:latin typeface="Tw Cen MT" pitchFamily="34" charset="0"/>
                        </a:rPr>
                        <a:t>Roberto Herrera</a:t>
                      </a:r>
                      <a:endParaRPr lang="en-US" sz="1600" dirty="0">
                        <a:solidFill>
                          <a:schemeClr val="tx1">
                            <a:lumMod val="85000"/>
                            <a:lumOff val="15000"/>
                          </a:schemeClr>
                        </a:solidFill>
                        <a:latin typeface="Tw Cen MT" pitchFamily="34" charset="0"/>
                      </a:endParaRPr>
                    </a:p>
                  </a:txBody>
                  <a:tcPr>
                    <a:solidFill>
                      <a:schemeClr val="bg2"/>
                    </a:solidFill>
                  </a:tcPr>
                </a:tc>
                <a:tc>
                  <a:txBody>
                    <a:bodyPr/>
                    <a:lstStyle/>
                    <a:p>
                      <a:pPr algn="r"/>
                      <a:r>
                        <a:rPr lang="en-US" sz="1600" dirty="0" smtClean="0">
                          <a:solidFill>
                            <a:schemeClr val="bg1"/>
                          </a:solidFill>
                          <a:latin typeface="Tw Cen MT" pitchFamily="34" charset="0"/>
                        </a:rPr>
                        <a:t>Líder de Mesa:</a:t>
                      </a:r>
                      <a:endParaRPr lang="en-US" sz="1600" dirty="0">
                        <a:solidFill>
                          <a:schemeClr val="bg1"/>
                        </a:solidFill>
                        <a:latin typeface="Tw Cen MT" pitchFamily="34" charset="0"/>
                      </a:endParaRPr>
                    </a:p>
                  </a:txBody>
                  <a:tcPr/>
                </a:tc>
                <a:tc>
                  <a:txBody>
                    <a:bodyPr/>
                    <a:lstStyle/>
                    <a:p>
                      <a:r>
                        <a:rPr lang="en-US" sz="1600" dirty="0" err="1" smtClean="0">
                          <a:solidFill>
                            <a:schemeClr val="tx1">
                              <a:lumMod val="85000"/>
                              <a:lumOff val="15000"/>
                            </a:schemeClr>
                          </a:solidFill>
                          <a:latin typeface="Tw Cen MT" pitchFamily="34" charset="0"/>
                        </a:rPr>
                        <a:t>Yudith</a:t>
                      </a:r>
                      <a:r>
                        <a:rPr lang="en-US" sz="1600" dirty="0" smtClean="0">
                          <a:solidFill>
                            <a:schemeClr val="tx1">
                              <a:lumMod val="85000"/>
                              <a:lumOff val="15000"/>
                            </a:schemeClr>
                          </a:solidFill>
                          <a:latin typeface="Tw Cen MT" pitchFamily="34" charset="0"/>
                        </a:rPr>
                        <a:t> Castillo</a:t>
                      </a:r>
                    </a:p>
                  </a:txBody>
                  <a:tcPr>
                    <a:solidFill>
                      <a:schemeClr val="bg2"/>
                    </a:solidFill>
                  </a:tcPr>
                </a:tc>
              </a:tr>
            </a:tbl>
          </a:graphicData>
        </a:graphic>
      </p:graphicFrame>
      <p:graphicFrame>
        <p:nvGraphicFramePr>
          <p:cNvPr id="28" name="12 Tabla"/>
          <p:cNvGraphicFramePr>
            <a:graphicFrameLocks noGrp="1"/>
          </p:cNvGraphicFramePr>
          <p:nvPr>
            <p:extLst>
              <p:ext uri="{D42A27DB-BD31-4B8C-83A1-F6EECF244321}">
                <p14:modId xmlns:p14="http://schemas.microsoft.com/office/powerpoint/2010/main" val="3493927897"/>
              </p:ext>
            </p:extLst>
          </p:nvPr>
        </p:nvGraphicFramePr>
        <p:xfrm>
          <a:off x="76199" y="1229360"/>
          <a:ext cx="8961277" cy="838200"/>
        </p:xfrm>
        <a:graphic>
          <a:graphicData uri="http://schemas.openxmlformats.org/drawingml/2006/table">
            <a:tbl>
              <a:tblPr firstRow="1" bandRow="1">
                <a:tableStyleId>{5C22544A-7EE6-4342-B048-85BDC9FD1C3A}</a:tableStyleId>
              </a:tblPr>
              <a:tblGrid>
                <a:gridCol w="1614644"/>
                <a:gridCol w="3229289"/>
                <a:gridCol w="1695377"/>
                <a:gridCol w="2421967"/>
              </a:tblGrid>
              <a:tr h="838200">
                <a:tc>
                  <a:txBody>
                    <a:bodyPr/>
                    <a:lstStyle/>
                    <a:p>
                      <a:pPr algn="r"/>
                      <a:r>
                        <a:rPr lang="en-US" sz="1600" dirty="0" err="1" smtClean="0">
                          <a:solidFill>
                            <a:schemeClr val="bg1"/>
                          </a:solidFill>
                          <a:latin typeface="Tw Cen MT" pitchFamily="34" charset="0"/>
                        </a:rPr>
                        <a:t>Eje</a:t>
                      </a:r>
                      <a:r>
                        <a:rPr lang="en-US" sz="1600" dirty="0" smtClean="0">
                          <a:solidFill>
                            <a:schemeClr val="bg1"/>
                          </a:solidFill>
                          <a:latin typeface="Tw Cen MT" pitchFamily="34" charset="0"/>
                        </a:rPr>
                        <a:t>: </a:t>
                      </a:r>
                      <a:endParaRPr lang="en-US" sz="1600" dirty="0">
                        <a:solidFill>
                          <a:schemeClr val="bg1"/>
                        </a:solidFill>
                        <a:latin typeface="Tw Cen MT" pitchFamily="34" charset="0"/>
                      </a:endParaRPr>
                    </a:p>
                  </a:txBody>
                  <a:tcPr/>
                </a:tc>
                <a:tc>
                  <a:txBody>
                    <a:bodyPr/>
                    <a:lstStyle/>
                    <a:p>
                      <a:r>
                        <a:rPr lang="es-ES" sz="1600" b="1" kern="1200" dirty="0" smtClean="0">
                          <a:solidFill>
                            <a:schemeClr val="tx1"/>
                          </a:solidFill>
                          <a:effectLst/>
                          <a:latin typeface="Tw Cen MT" pitchFamily="34" charset="0"/>
                          <a:ea typeface="+mn-ea"/>
                          <a:cs typeface="+mn-cs"/>
                        </a:rPr>
                        <a:t>Maximizar el potencial de los recursos naturales y energéticos del país</a:t>
                      </a:r>
                    </a:p>
                  </a:txBody>
                  <a:tcPr>
                    <a:solidFill>
                      <a:schemeClr val="bg2"/>
                    </a:solidFill>
                  </a:tcPr>
                </a:tc>
                <a:tc>
                  <a:txBody>
                    <a:bodyPr/>
                    <a:lstStyle/>
                    <a:p>
                      <a:pPr algn="r"/>
                      <a:r>
                        <a:rPr lang="en-US" sz="1600" dirty="0" smtClean="0">
                          <a:solidFill>
                            <a:schemeClr val="bg1"/>
                          </a:solidFill>
                          <a:latin typeface="Tw Cen MT" pitchFamily="34" charset="0"/>
                        </a:rPr>
                        <a:t>Tema:</a:t>
                      </a:r>
                      <a:endParaRPr lang="en-US" sz="1600" dirty="0">
                        <a:solidFill>
                          <a:schemeClr val="bg1"/>
                        </a:solidFill>
                        <a:latin typeface="Tw Cen MT"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DO" sz="1600" b="1" kern="1200" dirty="0" smtClean="0">
                          <a:solidFill>
                            <a:schemeClr val="tx1">
                              <a:lumMod val="85000"/>
                              <a:lumOff val="15000"/>
                            </a:schemeClr>
                          </a:solidFill>
                          <a:effectLst/>
                          <a:latin typeface="Tw Cen MT" pitchFamily="34" charset="0"/>
                          <a:ea typeface="+mn-ea"/>
                          <a:cs typeface="+mn-cs"/>
                        </a:rPr>
                        <a:t>Ordenamiento Territorial</a:t>
                      </a:r>
                    </a:p>
                  </a:txBody>
                  <a:tcPr>
                    <a:solidFill>
                      <a:schemeClr val="bg2"/>
                    </a:solidFill>
                  </a:tcPr>
                </a:tc>
              </a:tr>
            </a:tbl>
          </a:graphicData>
        </a:graphic>
      </p:graphicFrame>
      <p:graphicFrame>
        <p:nvGraphicFramePr>
          <p:cNvPr id="29" name="3 Marcador de contenido"/>
          <p:cNvGraphicFramePr>
            <a:graphicFrameLocks/>
          </p:cNvGraphicFramePr>
          <p:nvPr>
            <p:extLst>
              <p:ext uri="{D42A27DB-BD31-4B8C-83A1-F6EECF244321}">
                <p14:modId xmlns:p14="http://schemas.microsoft.com/office/powerpoint/2010/main" val="1581131004"/>
              </p:ext>
            </p:extLst>
          </p:nvPr>
        </p:nvGraphicFramePr>
        <p:xfrm>
          <a:off x="5257800" y="4503760"/>
          <a:ext cx="3779676" cy="1828800"/>
        </p:xfrm>
        <a:graphic>
          <a:graphicData uri="http://schemas.openxmlformats.org/drawingml/2006/table">
            <a:tbl>
              <a:tblPr firstRow="1" bandRow="1">
                <a:tableStyleId>{3B4B98B0-60AC-42C2-AFA5-B58CD77FA1E5}</a:tableStyleId>
              </a:tblPr>
              <a:tblGrid>
                <a:gridCol w="3779676"/>
              </a:tblGrid>
              <a:tr h="1828800">
                <a:tc>
                  <a:txBody>
                    <a:bodyPr/>
                    <a:lstStyle/>
                    <a:p>
                      <a:r>
                        <a:rPr lang="es-DO" sz="1600" noProof="0" dirty="0" smtClean="0">
                          <a:latin typeface="Tw Cen MT" pitchFamily="34" charset="0"/>
                        </a:rPr>
                        <a:t>Indicadores: </a:t>
                      </a:r>
                    </a:p>
                    <a:p>
                      <a:pPr marL="231775" indent="-231775">
                        <a:buFont typeface="+mj-lt"/>
                        <a:buAutoNum type="arabicParenR"/>
                      </a:pPr>
                      <a:r>
                        <a:rPr lang="es-ES" sz="1400" b="0" noProof="0" dirty="0" smtClean="0">
                          <a:latin typeface="Tw Cen MT" pitchFamily="34" charset="0"/>
                        </a:rPr>
                        <a:t>Cartografía Nacional actualizada</a:t>
                      </a:r>
                    </a:p>
                    <a:p>
                      <a:pPr marL="231775" indent="-231775">
                        <a:buFont typeface="+mj-lt"/>
                        <a:buAutoNum type="arabicParenR"/>
                      </a:pPr>
                      <a:r>
                        <a:rPr lang="es-ES" sz="1400" b="0" noProof="0" dirty="0" smtClean="0">
                          <a:latin typeface="Tw Cen MT" pitchFamily="34" charset="0"/>
                        </a:rPr>
                        <a:t>Incremento del PIB Provincial</a:t>
                      </a:r>
                    </a:p>
                    <a:p>
                      <a:pPr marL="231775" indent="-231775">
                        <a:buFont typeface="+mj-lt"/>
                        <a:buAutoNum type="arabicParenR"/>
                      </a:pPr>
                      <a:r>
                        <a:rPr lang="es-ES" sz="1400" b="0" noProof="0" dirty="0" smtClean="0">
                          <a:latin typeface="Tw Cen MT" pitchFamily="34" charset="0"/>
                        </a:rPr>
                        <a:t>Aumento autorizaciones emitidas conforme criterios establecidos. </a:t>
                      </a:r>
                    </a:p>
                    <a:p>
                      <a:pPr marL="231775" indent="-231775">
                        <a:buFont typeface="+mj-lt"/>
                        <a:buAutoNum type="arabicParenR"/>
                      </a:pPr>
                      <a:r>
                        <a:rPr lang="es-ES" sz="1400" b="0" noProof="0" dirty="0" smtClean="0">
                          <a:latin typeface="Tw Cen MT" pitchFamily="34" charset="0"/>
                        </a:rPr>
                        <a:t>Encuesta de usuarios de servicios públicos respecto al cumplimiento de procesos. </a:t>
                      </a:r>
                    </a:p>
                  </a:txBody>
                  <a:tcPr/>
                </a:tc>
              </a:tr>
            </a:tbl>
          </a:graphicData>
        </a:graphic>
      </p:graphicFrame>
      <p:sp>
        <p:nvSpPr>
          <p:cNvPr id="31"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2"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3" name="3 CuadroTexto"/>
          <p:cNvSpPr txBox="1">
            <a:spLocks noChangeArrowheads="1"/>
          </p:cNvSpPr>
          <p:nvPr/>
        </p:nvSpPr>
        <p:spPr bwMode="auto">
          <a:xfrm>
            <a:off x="76200" y="152400"/>
            <a:ext cx="6153351"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smtClean="0">
                <a:solidFill>
                  <a:prstClr val="white"/>
                </a:solidFill>
                <a:latin typeface="Tw Cen MT" pitchFamily="34" charset="0"/>
              </a:rPr>
              <a:t>Resultados Mesas de Trabajo</a:t>
            </a:r>
            <a:endParaRPr lang="en-US" altLang="en-US" sz="4000" dirty="0">
              <a:solidFill>
                <a:prstClr val="white"/>
              </a:solidFill>
              <a:latin typeface="Tw Cen MT" pitchFamily="34" charset="0"/>
            </a:endParaRPr>
          </a:p>
        </p:txBody>
      </p:sp>
      <p:pic>
        <p:nvPicPr>
          <p:cNvPr id="34" name="0 Imagen"/>
          <p:cNvPicPr/>
          <p:nvPr/>
        </p:nvPicPr>
        <p:blipFill>
          <a:blip r:embed="rId2"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spTree>
    <p:extLst>
      <p:ext uri="{BB962C8B-B14F-4D97-AF65-F5344CB8AC3E}">
        <p14:creationId xmlns:p14="http://schemas.microsoft.com/office/powerpoint/2010/main" val="2636172989"/>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2"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3" name="3 CuadroTexto"/>
          <p:cNvSpPr txBox="1">
            <a:spLocks noChangeArrowheads="1"/>
          </p:cNvSpPr>
          <p:nvPr/>
        </p:nvSpPr>
        <p:spPr bwMode="auto">
          <a:xfrm>
            <a:off x="76200" y="152400"/>
            <a:ext cx="6153351"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smtClean="0">
                <a:solidFill>
                  <a:prstClr val="white"/>
                </a:solidFill>
                <a:latin typeface="Tw Cen MT" pitchFamily="34" charset="0"/>
              </a:rPr>
              <a:t>Resultados Mesas de Trabajo</a:t>
            </a:r>
            <a:endParaRPr lang="en-US" altLang="en-US" sz="4000" dirty="0">
              <a:solidFill>
                <a:prstClr val="white"/>
              </a:solidFill>
              <a:latin typeface="Tw Cen MT" pitchFamily="34" charset="0"/>
            </a:endParaRPr>
          </a:p>
        </p:txBody>
      </p:sp>
      <p:pic>
        <p:nvPicPr>
          <p:cNvPr id="34" name="0 Imagen"/>
          <p:cNvPicPr/>
          <p:nvPr/>
        </p:nvPicPr>
        <p:blipFill>
          <a:blip r:embed="rId2"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graphicFrame>
        <p:nvGraphicFramePr>
          <p:cNvPr id="8" name="3 Marcador de contenido"/>
          <p:cNvGraphicFramePr>
            <a:graphicFrameLocks/>
          </p:cNvGraphicFramePr>
          <p:nvPr>
            <p:extLst>
              <p:ext uri="{D42A27DB-BD31-4B8C-83A1-F6EECF244321}">
                <p14:modId xmlns:p14="http://schemas.microsoft.com/office/powerpoint/2010/main" val="203494136"/>
              </p:ext>
            </p:extLst>
          </p:nvPr>
        </p:nvGraphicFramePr>
        <p:xfrm>
          <a:off x="214952" y="1249680"/>
          <a:ext cx="8732674" cy="5242560"/>
        </p:xfrm>
        <a:graphic>
          <a:graphicData uri="http://schemas.openxmlformats.org/drawingml/2006/table">
            <a:tbl>
              <a:tblPr firstRow="1" bandRow="1">
                <a:tableStyleId>{BC89EF96-8CEA-46FF-86C4-4CE0E7609802}</a:tableStyleId>
              </a:tblPr>
              <a:tblGrid>
                <a:gridCol w="3899848"/>
                <a:gridCol w="1676400"/>
                <a:gridCol w="1676400"/>
                <a:gridCol w="1480026"/>
              </a:tblGrid>
              <a:tr h="256149">
                <a:tc>
                  <a:txBody>
                    <a:bodyPr/>
                    <a:lstStyle/>
                    <a:p>
                      <a:pPr algn="ctr"/>
                      <a:r>
                        <a:rPr lang="en-US" sz="1600" dirty="0" err="1" smtClean="0">
                          <a:latin typeface="Tw Cen MT" pitchFamily="34" charset="0"/>
                        </a:rPr>
                        <a:t>Propuestas</a:t>
                      </a:r>
                      <a:r>
                        <a:rPr lang="en-US" sz="1600" dirty="0" smtClean="0">
                          <a:latin typeface="Tw Cen MT" pitchFamily="34" charset="0"/>
                        </a:rPr>
                        <a:t> de solución</a:t>
                      </a:r>
                      <a:endParaRPr lang="en-US" sz="1600" dirty="0">
                        <a:latin typeface="Tw Cen MT" pitchFamily="34" charset="0"/>
                      </a:endParaRPr>
                    </a:p>
                  </a:txBody>
                  <a:tcPr anchor="ctr"/>
                </a:tc>
                <a:tc>
                  <a:txBody>
                    <a:bodyPr/>
                    <a:lstStyle/>
                    <a:p>
                      <a:pPr algn="ctr"/>
                      <a:r>
                        <a:rPr lang="en-US" sz="1600" dirty="0" err="1" smtClean="0">
                          <a:latin typeface="Tw Cen MT" pitchFamily="34" charset="0"/>
                        </a:rPr>
                        <a:t>Indicador</a:t>
                      </a:r>
                      <a:endParaRPr lang="en-US" sz="1600" dirty="0">
                        <a:latin typeface="Tw Cen MT"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err="1" smtClean="0">
                          <a:latin typeface="Tw Cen MT" pitchFamily="34" charset="0"/>
                        </a:rPr>
                        <a:t>Actores</a:t>
                      </a:r>
                      <a:r>
                        <a:rPr lang="en-US" sz="1600" dirty="0" smtClean="0">
                          <a:latin typeface="Tw Cen MT" pitchFamily="34" charset="0"/>
                        </a:rPr>
                        <a:t> que</a:t>
                      </a:r>
                      <a:r>
                        <a:rPr lang="en-US" sz="1600" baseline="0" dirty="0" smtClean="0">
                          <a:latin typeface="Tw Cen MT" pitchFamily="34" charset="0"/>
                        </a:rPr>
                        <a:t> </a:t>
                      </a:r>
                      <a:r>
                        <a:rPr lang="en-US" sz="1600" baseline="0" dirty="0" err="1" smtClean="0">
                          <a:latin typeface="Tw Cen MT" pitchFamily="34" charset="0"/>
                        </a:rPr>
                        <a:t>intervienen</a:t>
                      </a:r>
                      <a:endParaRPr lang="en-US" sz="1600" dirty="0" smtClean="0">
                        <a:latin typeface="Tw Cen MT" pitchFamily="34" charset="0"/>
                      </a:endParaRPr>
                    </a:p>
                  </a:txBody>
                  <a:tcPr anchor="ctr"/>
                </a:tc>
                <a:tc>
                  <a:txBody>
                    <a:bodyPr/>
                    <a:lstStyle/>
                    <a:p>
                      <a:pPr algn="ctr"/>
                      <a:r>
                        <a:rPr lang="en-US" sz="1600" dirty="0" err="1" smtClean="0">
                          <a:latin typeface="Tw Cen MT" pitchFamily="34" charset="0"/>
                        </a:rPr>
                        <a:t>Fecha</a:t>
                      </a:r>
                      <a:r>
                        <a:rPr lang="en-US" sz="1600" dirty="0" smtClean="0">
                          <a:latin typeface="Tw Cen MT" pitchFamily="34" charset="0"/>
                        </a:rPr>
                        <a:t> meta</a:t>
                      </a:r>
                      <a:r>
                        <a:rPr lang="en-US" sz="1600" baseline="0" dirty="0" smtClean="0">
                          <a:latin typeface="Tw Cen MT" pitchFamily="34" charset="0"/>
                        </a:rPr>
                        <a:t> </a:t>
                      </a:r>
                      <a:r>
                        <a:rPr lang="en-US" sz="1100" dirty="0" smtClean="0">
                          <a:latin typeface="Tw Cen MT" pitchFamily="34" charset="0"/>
                        </a:rPr>
                        <a:t>(</a:t>
                      </a:r>
                      <a:r>
                        <a:rPr lang="en-US" sz="1100" dirty="0" err="1" smtClean="0">
                          <a:latin typeface="Tw Cen MT" pitchFamily="34" charset="0"/>
                        </a:rPr>
                        <a:t>trimestre</a:t>
                      </a:r>
                      <a:r>
                        <a:rPr lang="en-US" sz="1100" dirty="0" smtClean="0">
                          <a:latin typeface="Tw Cen MT" pitchFamily="34" charset="0"/>
                        </a:rPr>
                        <a:t>/</a:t>
                      </a:r>
                      <a:r>
                        <a:rPr lang="en-US" sz="1100" dirty="0" err="1" smtClean="0">
                          <a:latin typeface="Tw Cen MT" pitchFamily="34" charset="0"/>
                        </a:rPr>
                        <a:t>año</a:t>
                      </a:r>
                      <a:r>
                        <a:rPr lang="en-US" sz="1100" dirty="0" smtClean="0">
                          <a:latin typeface="Tw Cen MT" pitchFamily="34" charset="0"/>
                        </a:rPr>
                        <a:t>)</a:t>
                      </a:r>
                      <a:endParaRPr lang="en-US" sz="1100" dirty="0">
                        <a:latin typeface="Tw Cen MT" pitchFamily="34" charset="0"/>
                      </a:endParaRPr>
                    </a:p>
                  </a:txBody>
                  <a:tcPr anchor="ctr"/>
                </a:tc>
              </a:tr>
              <a:tr h="1132449">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s-DO" sz="1400" dirty="0" smtClean="0">
                          <a:latin typeface="Tw Cen MT" pitchFamily="34" charset="0"/>
                        </a:rPr>
                        <a:t>Consensua</a:t>
                      </a:r>
                      <a:r>
                        <a:rPr lang="es-DO" sz="1400" baseline="0" dirty="0" smtClean="0">
                          <a:latin typeface="Tw Cen MT" pitchFamily="34" charset="0"/>
                        </a:rPr>
                        <a:t>r con el sector privado todo lo relativo a la implementación de </a:t>
                      </a:r>
                      <a:r>
                        <a:rPr lang="es-ES" sz="1400" baseline="0" dirty="0" smtClean="0">
                          <a:latin typeface="Tw Cen MT" pitchFamily="34" charset="0"/>
                        </a:rPr>
                        <a:t>criterios certeros sobre las políticas públicas y normas en materia de  medio ambiente, ordenamiento territorial, minería, agua y recursos naturales.</a:t>
                      </a:r>
                    </a:p>
                  </a:txBody>
                  <a:tcPr/>
                </a:tc>
                <a:tc>
                  <a:txBody>
                    <a:bodyPr/>
                    <a:lstStyle/>
                    <a:p>
                      <a:pPr marL="171450" indent="-171450" algn="l">
                        <a:buFont typeface="Arial" panose="020B0604020202020204" pitchFamily="34" charset="0"/>
                        <a:buChar char="•"/>
                      </a:pPr>
                      <a:r>
                        <a:rPr lang="es-DO" sz="1400" noProof="0" dirty="0" smtClean="0">
                          <a:latin typeface="Tw Cen MT" pitchFamily="34" charset="0"/>
                        </a:rPr>
                        <a:t>Leyes y normativas</a:t>
                      </a:r>
                      <a:r>
                        <a:rPr lang="es-DO" sz="1400" baseline="0" noProof="0" dirty="0" smtClean="0">
                          <a:latin typeface="Tw Cen MT" pitchFamily="34" charset="0"/>
                        </a:rPr>
                        <a:t> consensuadas y aprobadas. </a:t>
                      </a:r>
                    </a:p>
                    <a:p>
                      <a:pPr marL="0" indent="0" algn="l">
                        <a:buFont typeface="Arial" panose="020B0604020202020204" pitchFamily="34" charset="0"/>
                        <a:buNone/>
                      </a:pPr>
                      <a:endParaRPr lang="es-DO" sz="1400" baseline="0" noProof="0" dirty="0" smtClean="0">
                        <a:latin typeface="Tw Cen MT" pitchFamily="34" charset="0"/>
                      </a:endParaRPr>
                    </a:p>
                    <a:p>
                      <a:pPr marL="171450" indent="-171450" algn="l">
                        <a:buFont typeface="Arial" panose="020B0604020202020204" pitchFamily="34" charset="0"/>
                        <a:buChar char="•"/>
                      </a:pPr>
                      <a:r>
                        <a:rPr lang="es-DO" sz="1400" baseline="0" noProof="0" dirty="0" smtClean="0">
                          <a:latin typeface="Tw Cen MT" pitchFamily="34" charset="0"/>
                        </a:rPr>
                        <a:t>Convocatorias y vistas públicas para garantizar el intercambio de posiciones y un producto consensuado. </a:t>
                      </a:r>
                      <a:endParaRPr lang="es-DO" sz="1400" noProof="0" dirty="0">
                        <a:latin typeface="Tw Cen MT" pitchFamily="34" charset="0"/>
                      </a:endParaRPr>
                    </a:p>
                  </a:txBody>
                  <a:tcPr/>
                </a:tc>
                <a:tc>
                  <a:txBody>
                    <a:bodyPr/>
                    <a:lstStyle/>
                    <a:p>
                      <a:pPr marL="171450" indent="-171450" algn="l">
                        <a:buFont typeface="Arial" panose="020B0604020202020204" pitchFamily="34" charset="0"/>
                        <a:buChar char="•"/>
                      </a:pPr>
                      <a:r>
                        <a:rPr lang="es-DO" sz="1400" noProof="0" dirty="0" smtClean="0">
                          <a:latin typeface="Tw Cen MT" pitchFamily="34" charset="0"/>
                        </a:rPr>
                        <a:t>Poder</a:t>
                      </a:r>
                      <a:r>
                        <a:rPr lang="es-DO" sz="1400" baseline="0" noProof="0" dirty="0" smtClean="0">
                          <a:latin typeface="Tw Cen MT" pitchFamily="34" charset="0"/>
                        </a:rPr>
                        <a:t> Ejecutivo </a:t>
                      </a:r>
                    </a:p>
                    <a:p>
                      <a:pPr marL="171450" indent="-171450" algn="l">
                        <a:buFont typeface="Arial" panose="020B0604020202020204" pitchFamily="34" charset="0"/>
                        <a:buChar char="•"/>
                      </a:pPr>
                      <a:r>
                        <a:rPr lang="es-DO" sz="1400" baseline="0" noProof="0" dirty="0" smtClean="0">
                          <a:latin typeface="Tw Cen MT" pitchFamily="34" charset="0"/>
                        </a:rPr>
                        <a:t>Congreso Nacional </a:t>
                      </a:r>
                    </a:p>
                    <a:p>
                      <a:pPr marL="171450" indent="-171450" algn="l">
                        <a:buFont typeface="Arial" panose="020B0604020202020204" pitchFamily="34" charset="0"/>
                        <a:buChar char="•"/>
                      </a:pPr>
                      <a:r>
                        <a:rPr lang="es-DO" sz="1400" baseline="0" noProof="0" dirty="0" smtClean="0">
                          <a:latin typeface="Tw Cen MT" pitchFamily="34" charset="0"/>
                        </a:rPr>
                        <a:t>Otras entidades publicas</a:t>
                      </a:r>
                    </a:p>
                    <a:p>
                      <a:pPr marL="171450" indent="-171450" algn="l">
                        <a:buFont typeface="Arial" panose="020B0604020202020204" pitchFamily="34" charset="0"/>
                        <a:buChar char="•"/>
                      </a:pPr>
                      <a:r>
                        <a:rPr lang="es-DO" sz="1400" baseline="0" noProof="0" dirty="0" smtClean="0">
                          <a:latin typeface="Tw Cen MT" pitchFamily="34" charset="0"/>
                        </a:rPr>
                        <a:t>Sociedad Civil </a:t>
                      </a:r>
                    </a:p>
                    <a:p>
                      <a:pPr marL="171450" indent="-171450" algn="l">
                        <a:buFont typeface="Arial" panose="020B0604020202020204" pitchFamily="34" charset="0"/>
                        <a:buChar char="•"/>
                      </a:pPr>
                      <a:r>
                        <a:rPr lang="es-DO" sz="1400" baseline="0" noProof="0" dirty="0" smtClean="0">
                          <a:latin typeface="Tw Cen MT" pitchFamily="34" charset="0"/>
                        </a:rPr>
                        <a:t>CONEP</a:t>
                      </a:r>
                    </a:p>
                    <a:p>
                      <a:pPr marL="171450" indent="-171450" algn="l">
                        <a:buFont typeface="Arial" panose="020B0604020202020204" pitchFamily="34" charset="0"/>
                        <a:buChar char="•"/>
                      </a:pPr>
                      <a:r>
                        <a:rPr lang="es-DO" sz="1400" baseline="0" noProof="0" dirty="0" smtClean="0">
                          <a:latin typeface="Tw Cen MT" pitchFamily="34" charset="0"/>
                        </a:rPr>
                        <a:t>AIRD</a:t>
                      </a:r>
                    </a:p>
                    <a:p>
                      <a:pPr marL="171450" indent="-171450" algn="l">
                        <a:buFont typeface="Arial" panose="020B0604020202020204" pitchFamily="34" charset="0"/>
                        <a:buChar char="•"/>
                      </a:pPr>
                      <a:r>
                        <a:rPr lang="es-DO" sz="1400" baseline="0" noProof="0" dirty="0" smtClean="0">
                          <a:latin typeface="Tw Cen MT" pitchFamily="34" charset="0"/>
                        </a:rPr>
                        <a:t>ASONAHORES</a:t>
                      </a:r>
                    </a:p>
                    <a:p>
                      <a:pPr marL="171450" indent="-171450" algn="l">
                        <a:buFont typeface="Arial" panose="020B0604020202020204" pitchFamily="34" charset="0"/>
                        <a:buChar char="•"/>
                      </a:pPr>
                      <a:r>
                        <a:rPr lang="es-DO" sz="1400" baseline="0" noProof="0" dirty="0" smtClean="0">
                          <a:latin typeface="Tw Cen MT" pitchFamily="34" charset="0"/>
                        </a:rPr>
                        <a:t>Gremios del Sector Empresarial </a:t>
                      </a:r>
                    </a:p>
                    <a:p>
                      <a:pPr marL="171450" indent="-171450" algn="l">
                        <a:buFont typeface="Arial" panose="020B0604020202020204" pitchFamily="34" charset="0"/>
                        <a:buChar char="•"/>
                      </a:pPr>
                      <a:r>
                        <a:rPr lang="en-US" sz="1400" baseline="0" noProof="0" dirty="0" err="1" smtClean="0">
                          <a:latin typeface="Tw Cen MT" pitchFamily="34" charset="0"/>
                        </a:rPr>
                        <a:t>ACOPROVI</a:t>
                      </a:r>
                      <a:endParaRPr lang="es-DO" sz="1400" noProof="0" dirty="0">
                        <a:latin typeface="Tw Cen MT" pitchFamily="34" charset="0"/>
                      </a:endParaRPr>
                    </a:p>
                  </a:txBody>
                  <a:tcPr/>
                </a:tc>
                <a:tc>
                  <a:txBody>
                    <a:bodyPr/>
                    <a:lstStyle/>
                    <a:p>
                      <a:pPr algn="l"/>
                      <a:r>
                        <a:rPr lang="es-DO" sz="1400" noProof="0" dirty="0" smtClean="0">
                          <a:latin typeface="Tw Cen MT" pitchFamily="34" charset="0"/>
                        </a:rPr>
                        <a:t>Semestral a partir de 1er trimestre del 2016</a:t>
                      </a:r>
                      <a:endParaRPr lang="es-DO" sz="1400" noProof="0" dirty="0">
                        <a:latin typeface="Tw Cen MT" pitchFamily="34" charset="0"/>
                      </a:endParaRPr>
                    </a:p>
                  </a:txBody>
                  <a:tcPr/>
                </a:tc>
              </a:tr>
              <a:tr h="714522">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s-DO" sz="1400" dirty="0" smtClean="0">
                          <a:latin typeface="Tw Cen MT" pitchFamily="34" charset="0"/>
                        </a:rPr>
                        <a:t>Homogeneizar</a:t>
                      </a:r>
                      <a:r>
                        <a:rPr lang="es-DO" sz="1400" baseline="0" dirty="0" smtClean="0">
                          <a:latin typeface="Tw Cen MT" pitchFamily="34" charset="0"/>
                        </a:rPr>
                        <a:t> criterios a través de la creación de una base de datos con respecto a las iniciativas de normativas de </a:t>
                      </a:r>
                      <a:r>
                        <a:rPr lang="es-ES" sz="1400" baseline="0" dirty="0" smtClean="0">
                          <a:latin typeface="Tw Cen MT" pitchFamily="34" charset="0"/>
                        </a:rPr>
                        <a:t>medio ambiente, ordenamiento territorial, minería, agua y recursos naturales.</a:t>
                      </a:r>
                    </a:p>
                    <a:p>
                      <a:pPr marL="0" marR="0" lvl="2" indent="0" algn="l" defTabSz="914400" rtl="0" eaLnBrk="1" fontAlgn="auto" latinLnBrk="0" hangingPunct="1">
                        <a:lnSpc>
                          <a:spcPct val="100000"/>
                        </a:lnSpc>
                        <a:spcBef>
                          <a:spcPts val="0"/>
                        </a:spcBef>
                        <a:spcAft>
                          <a:spcPts val="0"/>
                        </a:spcAft>
                        <a:buClrTx/>
                        <a:buSzTx/>
                        <a:buFontTx/>
                        <a:buNone/>
                        <a:tabLst/>
                        <a:defRPr/>
                      </a:pPr>
                      <a:endParaRPr lang="es-ES" sz="1400" baseline="0" dirty="0" smtClean="0">
                        <a:latin typeface="Tw Cen MT" pitchFamily="34" charset="0"/>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es-ES" sz="1400" baseline="0" dirty="0" smtClean="0">
                          <a:latin typeface="Tw Cen MT" pitchFamily="34" charset="0"/>
                        </a:rPr>
                        <a:t>Ej. Única iniciativa legislativa respecto al uso y administración del recurso del agua. </a:t>
                      </a:r>
                    </a:p>
                    <a:p>
                      <a:pPr marL="0" marR="0" lvl="2" indent="0" algn="l" defTabSz="914400" rtl="0" eaLnBrk="1" fontAlgn="auto" latinLnBrk="0" hangingPunct="1">
                        <a:lnSpc>
                          <a:spcPct val="100000"/>
                        </a:lnSpc>
                        <a:spcBef>
                          <a:spcPts val="0"/>
                        </a:spcBef>
                        <a:spcAft>
                          <a:spcPts val="0"/>
                        </a:spcAft>
                        <a:buClrTx/>
                        <a:buSzTx/>
                        <a:buFontTx/>
                        <a:buNone/>
                        <a:tabLst/>
                        <a:defRPr/>
                      </a:pPr>
                      <a:endParaRPr lang="es-ES" sz="1400" baseline="0" dirty="0" smtClean="0">
                        <a:latin typeface="Tw Cen MT" pitchFamily="34" charset="0"/>
                      </a:endParaRPr>
                    </a:p>
                  </a:txBody>
                  <a:tcPr/>
                </a:tc>
                <a:tc>
                  <a:txBody>
                    <a:bodyPr/>
                    <a:lstStyle/>
                    <a:p>
                      <a:pPr marL="171450" indent="-171450" algn="l">
                        <a:buFont typeface="Arial" panose="020B0604020202020204" pitchFamily="34" charset="0"/>
                        <a:buChar char="•"/>
                      </a:pPr>
                      <a:r>
                        <a:rPr lang="es-DO" sz="1400" noProof="0" dirty="0" smtClean="0">
                          <a:latin typeface="Tw Cen MT" pitchFamily="34" charset="0"/>
                        </a:rPr>
                        <a:t>No solapamiento</a:t>
                      </a:r>
                      <a:r>
                        <a:rPr lang="es-DO" sz="1400" baseline="0" noProof="0" dirty="0" smtClean="0">
                          <a:latin typeface="Tw Cen MT" pitchFamily="34" charset="0"/>
                        </a:rPr>
                        <a:t> ni duplicidad de atribuciones y procesos. </a:t>
                      </a:r>
                    </a:p>
                  </a:txBody>
                  <a:tcPr/>
                </a:tc>
                <a:tc>
                  <a:txBody>
                    <a:bodyPr/>
                    <a:lstStyle/>
                    <a:p>
                      <a:pPr marL="171450" indent="-171450" algn="l">
                        <a:buFont typeface="Arial" panose="020B0604020202020204" pitchFamily="34" charset="0"/>
                        <a:buChar char="•"/>
                      </a:pPr>
                      <a:r>
                        <a:rPr lang="es-ES" sz="1400" dirty="0" smtClean="0">
                          <a:latin typeface="Tw Cen MT" pitchFamily="34" charset="0"/>
                        </a:rPr>
                        <a:t>Poder Ejecutivo</a:t>
                      </a:r>
                    </a:p>
                    <a:p>
                      <a:pPr marL="171450" indent="-171450" algn="l">
                        <a:buFont typeface="Arial" panose="020B0604020202020204" pitchFamily="34" charset="0"/>
                        <a:buChar char="•"/>
                      </a:pPr>
                      <a:r>
                        <a:rPr lang="es-ES" sz="1400" dirty="0" smtClean="0">
                          <a:latin typeface="Tw Cen MT" pitchFamily="34" charset="0"/>
                        </a:rPr>
                        <a:t>Congreso Nacional </a:t>
                      </a:r>
                    </a:p>
                    <a:p>
                      <a:pPr marL="171450" indent="-171450" algn="l">
                        <a:buFont typeface="Arial" panose="020B0604020202020204" pitchFamily="34" charset="0"/>
                        <a:buChar char="•"/>
                      </a:pPr>
                      <a:r>
                        <a:rPr lang="es-ES" sz="1400" dirty="0" smtClean="0">
                          <a:latin typeface="Tw Cen MT" pitchFamily="34" charset="0"/>
                        </a:rPr>
                        <a:t>Otras entidades publicas</a:t>
                      </a:r>
                    </a:p>
                  </a:txBody>
                  <a:tcPr/>
                </a:tc>
                <a:tc>
                  <a:txBody>
                    <a:bodyPr/>
                    <a:lstStyle/>
                    <a:p>
                      <a:pPr algn="l"/>
                      <a:r>
                        <a:rPr lang="en-US" sz="1400" dirty="0" smtClean="0">
                          <a:latin typeface="Tw Cen MT" pitchFamily="34" charset="0"/>
                        </a:rPr>
                        <a:t>1er trimester del 2017</a:t>
                      </a:r>
                      <a:endParaRPr lang="en-US" sz="1400" dirty="0">
                        <a:latin typeface="Tw Cen MT" pitchFamily="34" charset="0"/>
                      </a:endParaRPr>
                    </a:p>
                  </a:txBody>
                  <a:tcPr/>
                </a:tc>
              </a:tr>
            </a:tbl>
          </a:graphicData>
        </a:graphic>
      </p:graphicFrame>
    </p:spTree>
    <p:extLst>
      <p:ext uri="{BB962C8B-B14F-4D97-AF65-F5344CB8AC3E}">
        <p14:creationId xmlns:p14="http://schemas.microsoft.com/office/powerpoint/2010/main" val="356952177"/>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2"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3" name="3 CuadroTexto"/>
          <p:cNvSpPr txBox="1">
            <a:spLocks noChangeArrowheads="1"/>
          </p:cNvSpPr>
          <p:nvPr/>
        </p:nvSpPr>
        <p:spPr bwMode="auto">
          <a:xfrm>
            <a:off x="76200" y="152400"/>
            <a:ext cx="6153351"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smtClean="0">
                <a:solidFill>
                  <a:prstClr val="white"/>
                </a:solidFill>
                <a:latin typeface="Tw Cen MT" pitchFamily="34" charset="0"/>
              </a:rPr>
              <a:t>Resultados Mesas de Trabajo</a:t>
            </a:r>
            <a:endParaRPr lang="en-US" altLang="en-US" sz="4000" dirty="0">
              <a:solidFill>
                <a:prstClr val="white"/>
              </a:solidFill>
              <a:latin typeface="Tw Cen MT" pitchFamily="34" charset="0"/>
            </a:endParaRPr>
          </a:p>
        </p:txBody>
      </p:sp>
      <p:pic>
        <p:nvPicPr>
          <p:cNvPr id="34" name="0 Imagen"/>
          <p:cNvPicPr/>
          <p:nvPr/>
        </p:nvPicPr>
        <p:blipFill>
          <a:blip r:embed="rId2"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graphicFrame>
        <p:nvGraphicFramePr>
          <p:cNvPr id="8" name="3 Marcador de contenido"/>
          <p:cNvGraphicFramePr>
            <a:graphicFrameLocks/>
          </p:cNvGraphicFramePr>
          <p:nvPr>
            <p:extLst>
              <p:ext uri="{D42A27DB-BD31-4B8C-83A1-F6EECF244321}">
                <p14:modId xmlns:p14="http://schemas.microsoft.com/office/powerpoint/2010/main" val="1168415555"/>
              </p:ext>
            </p:extLst>
          </p:nvPr>
        </p:nvGraphicFramePr>
        <p:xfrm>
          <a:off x="214952" y="1249680"/>
          <a:ext cx="8732674" cy="5455920"/>
        </p:xfrm>
        <a:graphic>
          <a:graphicData uri="http://schemas.openxmlformats.org/drawingml/2006/table">
            <a:tbl>
              <a:tblPr firstRow="1" bandRow="1">
                <a:tableStyleId>{BC89EF96-8CEA-46FF-86C4-4CE0E7609802}</a:tableStyleId>
              </a:tblPr>
              <a:tblGrid>
                <a:gridCol w="3442648"/>
                <a:gridCol w="2133600"/>
                <a:gridCol w="1676400"/>
                <a:gridCol w="1480026"/>
              </a:tblGrid>
              <a:tr h="256149">
                <a:tc>
                  <a:txBody>
                    <a:bodyPr/>
                    <a:lstStyle/>
                    <a:p>
                      <a:pPr algn="ctr"/>
                      <a:r>
                        <a:rPr lang="en-US" sz="1600" dirty="0" err="1" smtClean="0">
                          <a:latin typeface="Tw Cen MT" pitchFamily="34" charset="0"/>
                        </a:rPr>
                        <a:t>Propuestas</a:t>
                      </a:r>
                      <a:r>
                        <a:rPr lang="en-US" sz="1600" dirty="0" smtClean="0">
                          <a:latin typeface="Tw Cen MT" pitchFamily="34" charset="0"/>
                        </a:rPr>
                        <a:t> de </a:t>
                      </a:r>
                      <a:r>
                        <a:rPr lang="en-US" sz="1600" dirty="0" err="1" smtClean="0">
                          <a:latin typeface="Tw Cen MT" pitchFamily="34" charset="0"/>
                        </a:rPr>
                        <a:t>solución</a:t>
                      </a:r>
                      <a:endParaRPr lang="en-US" sz="1600" dirty="0">
                        <a:latin typeface="Tw Cen MT" pitchFamily="34" charset="0"/>
                      </a:endParaRPr>
                    </a:p>
                  </a:txBody>
                  <a:tcPr anchor="ctr"/>
                </a:tc>
                <a:tc>
                  <a:txBody>
                    <a:bodyPr/>
                    <a:lstStyle/>
                    <a:p>
                      <a:pPr algn="ctr"/>
                      <a:r>
                        <a:rPr lang="en-US" sz="1600" dirty="0" err="1" smtClean="0">
                          <a:latin typeface="Tw Cen MT" pitchFamily="34" charset="0"/>
                        </a:rPr>
                        <a:t>Indicador</a:t>
                      </a:r>
                      <a:endParaRPr lang="en-US" sz="1600" dirty="0">
                        <a:latin typeface="Tw Cen MT"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err="1" smtClean="0">
                          <a:latin typeface="Tw Cen MT" pitchFamily="34" charset="0"/>
                        </a:rPr>
                        <a:t>Actores</a:t>
                      </a:r>
                      <a:r>
                        <a:rPr lang="en-US" sz="1600" dirty="0" smtClean="0">
                          <a:latin typeface="Tw Cen MT" pitchFamily="34" charset="0"/>
                        </a:rPr>
                        <a:t> que</a:t>
                      </a:r>
                      <a:r>
                        <a:rPr lang="en-US" sz="1600" baseline="0" dirty="0" smtClean="0">
                          <a:latin typeface="Tw Cen MT" pitchFamily="34" charset="0"/>
                        </a:rPr>
                        <a:t> </a:t>
                      </a:r>
                      <a:r>
                        <a:rPr lang="en-US" sz="1600" baseline="0" dirty="0" err="1" smtClean="0">
                          <a:latin typeface="Tw Cen MT" pitchFamily="34" charset="0"/>
                        </a:rPr>
                        <a:t>intervienen</a:t>
                      </a:r>
                      <a:endParaRPr lang="en-US" sz="1600" dirty="0" smtClean="0">
                        <a:latin typeface="Tw Cen MT" pitchFamily="34" charset="0"/>
                      </a:endParaRPr>
                    </a:p>
                  </a:txBody>
                  <a:tcPr anchor="ctr"/>
                </a:tc>
                <a:tc>
                  <a:txBody>
                    <a:bodyPr/>
                    <a:lstStyle/>
                    <a:p>
                      <a:pPr algn="ctr"/>
                      <a:r>
                        <a:rPr lang="en-US" sz="1600" dirty="0" err="1" smtClean="0">
                          <a:latin typeface="Tw Cen MT" pitchFamily="34" charset="0"/>
                        </a:rPr>
                        <a:t>Fecha</a:t>
                      </a:r>
                      <a:r>
                        <a:rPr lang="en-US" sz="1600" dirty="0" smtClean="0">
                          <a:latin typeface="Tw Cen MT" pitchFamily="34" charset="0"/>
                        </a:rPr>
                        <a:t> meta</a:t>
                      </a:r>
                      <a:r>
                        <a:rPr lang="en-US" sz="1600" baseline="0" dirty="0" smtClean="0">
                          <a:latin typeface="Tw Cen MT" pitchFamily="34" charset="0"/>
                        </a:rPr>
                        <a:t> </a:t>
                      </a:r>
                      <a:r>
                        <a:rPr lang="en-US" sz="1100" dirty="0" smtClean="0">
                          <a:latin typeface="Tw Cen MT" pitchFamily="34" charset="0"/>
                        </a:rPr>
                        <a:t>(</a:t>
                      </a:r>
                      <a:r>
                        <a:rPr lang="en-US" sz="1100" dirty="0" err="1" smtClean="0">
                          <a:latin typeface="Tw Cen MT" pitchFamily="34" charset="0"/>
                        </a:rPr>
                        <a:t>trimestre</a:t>
                      </a:r>
                      <a:r>
                        <a:rPr lang="en-US" sz="1100" dirty="0" smtClean="0">
                          <a:latin typeface="Tw Cen MT" pitchFamily="34" charset="0"/>
                        </a:rPr>
                        <a:t>/</a:t>
                      </a:r>
                      <a:r>
                        <a:rPr lang="en-US" sz="1100" dirty="0" err="1" smtClean="0">
                          <a:latin typeface="Tw Cen MT" pitchFamily="34" charset="0"/>
                        </a:rPr>
                        <a:t>año</a:t>
                      </a:r>
                      <a:r>
                        <a:rPr lang="en-US" sz="1100" dirty="0" smtClean="0">
                          <a:latin typeface="Tw Cen MT" pitchFamily="34" charset="0"/>
                        </a:rPr>
                        <a:t>)</a:t>
                      </a:r>
                      <a:endParaRPr lang="en-US" sz="1100" dirty="0">
                        <a:latin typeface="Tw Cen MT" pitchFamily="34" charset="0"/>
                      </a:endParaRPr>
                    </a:p>
                  </a:txBody>
                  <a:tcPr anchor="ctr"/>
                </a:tc>
              </a:tr>
              <a:tr h="1132449">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s-DO" sz="1400" dirty="0" smtClean="0">
                          <a:latin typeface="Tw Cen MT" pitchFamily="34" charset="0"/>
                        </a:rPr>
                        <a:t>Mejorar</a:t>
                      </a:r>
                      <a:r>
                        <a:rPr lang="es-DO" sz="1400" baseline="0" dirty="0" smtClean="0">
                          <a:latin typeface="Tw Cen MT" pitchFamily="34" charset="0"/>
                        </a:rPr>
                        <a:t> los criterios de selección y capacitación del personal directivo de las diversas instituciones gubernamentales relativas a </a:t>
                      </a:r>
                      <a:r>
                        <a:rPr lang="es-ES" sz="1400" baseline="0" dirty="0" smtClean="0">
                          <a:latin typeface="Tw Cen MT" pitchFamily="34" charset="0"/>
                        </a:rPr>
                        <a:t>medio ambiente, ordenamiento territorial, minería, agua y recursos naturales.</a:t>
                      </a:r>
                    </a:p>
                  </a:txBody>
                  <a:tcPr/>
                </a:tc>
                <a:tc>
                  <a:txBody>
                    <a:bodyPr/>
                    <a:lstStyle/>
                    <a:p>
                      <a:pPr marL="171450" indent="-171450" algn="l">
                        <a:buFont typeface="Arial" panose="020B0604020202020204" pitchFamily="34" charset="0"/>
                        <a:buChar char="•"/>
                      </a:pPr>
                      <a:r>
                        <a:rPr lang="es-DO" sz="1400" noProof="0" dirty="0" smtClean="0">
                          <a:latin typeface="Tw Cen MT" pitchFamily="34" charset="0"/>
                        </a:rPr>
                        <a:t>Evaluación</a:t>
                      </a:r>
                      <a:r>
                        <a:rPr lang="es-DO" sz="1400" baseline="0" noProof="0" dirty="0" smtClean="0">
                          <a:latin typeface="Tw Cen MT" pitchFamily="34" charset="0"/>
                        </a:rPr>
                        <a:t> de la acreditación de los candidatos a ser considerados para puestos directivos. </a:t>
                      </a:r>
                    </a:p>
                    <a:p>
                      <a:pPr marL="0" indent="0" algn="l">
                        <a:buFont typeface="Arial" panose="020B0604020202020204" pitchFamily="34" charset="0"/>
                        <a:buNone/>
                      </a:pPr>
                      <a:endParaRPr lang="es-DO" sz="1400" baseline="0" noProof="0" dirty="0" smtClean="0">
                        <a:latin typeface="Tw Cen MT" pitchFamily="34" charset="0"/>
                      </a:endParaRPr>
                    </a:p>
                    <a:p>
                      <a:pPr marL="171450" indent="-171450" algn="l">
                        <a:buFont typeface="Arial" panose="020B0604020202020204" pitchFamily="34" charset="0"/>
                        <a:buChar char="•"/>
                      </a:pPr>
                      <a:r>
                        <a:rPr lang="es-DO" sz="1400" baseline="0" noProof="0" dirty="0" smtClean="0">
                          <a:latin typeface="Tw Cen MT" pitchFamily="34" charset="0"/>
                        </a:rPr>
                        <a:t>Evaluación de desempeño periódica. </a:t>
                      </a:r>
                    </a:p>
                    <a:p>
                      <a:pPr marL="0" indent="0" algn="l">
                        <a:buFont typeface="Arial" panose="020B0604020202020204" pitchFamily="34" charset="0"/>
                        <a:buNone/>
                      </a:pPr>
                      <a:endParaRPr lang="en-US" sz="1400" baseline="0" dirty="0" smtClean="0">
                        <a:latin typeface="Tw Cen MT" pitchFamily="34" charset="0"/>
                      </a:endParaRPr>
                    </a:p>
                  </a:txBody>
                  <a:tcPr/>
                </a:tc>
                <a:tc>
                  <a:txBody>
                    <a:bodyPr/>
                    <a:lstStyle/>
                    <a:p>
                      <a:pPr marL="171450" indent="-171450" algn="l">
                        <a:buFont typeface="Arial" panose="020B0604020202020204" pitchFamily="34" charset="0"/>
                        <a:buChar char="•"/>
                      </a:pPr>
                      <a:r>
                        <a:rPr lang="es-DO" sz="1400" noProof="0" dirty="0" smtClean="0">
                          <a:latin typeface="Tw Cen MT" pitchFamily="34" charset="0"/>
                        </a:rPr>
                        <a:t>Poder Ejecutivo </a:t>
                      </a:r>
                    </a:p>
                    <a:p>
                      <a:pPr marL="171450" indent="-171450" algn="l">
                        <a:buFont typeface="Arial" panose="020B0604020202020204" pitchFamily="34" charset="0"/>
                        <a:buChar char="•"/>
                      </a:pPr>
                      <a:r>
                        <a:rPr lang="es-DO" sz="1400" noProof="0" dirty="0" smtClean="0">
                          <a:latin typeface="Tw Cen MT" pitchFamily="34" charset="0"/>
                        </a:rPr>
                        <a:t>Poder Legislativo </a:t>
                      </a:r>
                    </a:p>
                    <a:p>
                      <a:pPr marL="171450" indent="-171450" algn="l">
                        <a:buFont typeface="Arial" panose="020B0604020202020204" pitchFamily="34" charset="0"/>
                        <a:buChar char="•"/>
                      </a:pPr>
                      <a:r>
                        <a:rPr lang="es-DO" sz="1400" noProof="0" dirty="0" smtClean="0">
                          <a:latin typeface="Tw Cen MT" pitchFamily="34" charset="0"/>
                        </a:rPr>
                        <a:t>Directivos por institución</a:t>
                      </a:r>
                    </a:p>
                  </a:txBody>
                  <a:tcPr/>
                </a:tc>
                <a:tc>
                  <a:txBody>
                    <a:bodyPr/>
                    <a:lstStyle/>
                    <a:p>
                      <a:pPr algn="l"/>
                      <a:r>
                        <a:rPr lang="es-DO" sz="1400" noProof="0" dirty="0" smtClean="0">
                          <a:latin typeface="Tw Cen MT" pitchFamily="34" charset="0"/>
                        </a:rPr>
                        <a:t>Ultimo trimestre 2016. </a:t>
                      </a:r>
                      <a:endParaRPr lang="es-DO" sz="1400" noProof="0" dirty="0">
                        <a:latin typeface="Tw Cen MT" pitchFamily="34" charset="0"/>
                      </a:endParaRPr>
                    </a:p>
                  </a:txBody>
                  <a:tcPr/>
                </a:tc>
              </a:tr>
              <a:tr h="714522">
                <a:tc>
                  <a:txBody>
                    <a:bodyPr/>
                    <a:lstStyle/>
                    <a:p>
                      <a:pPr marL="0" marR="0" lvl="2" indent="0" algn="just" defTabSz="914400" rtl="0" eaLnBrk="1" fontAlgn="auto" latinLnBrk="0" hangingPunct="1">
                        <a:lnSpc>
                          <a:spcPct val="100000"/>
                        </a:lnSpc>
                        <a:spcBef>
                          <a:spcPts val="0"/>
                        </a:spcBef>
                        <a:spcAft>
                          <a:spcPts val="0"/>
                        </a:spcAft>
                        <a:buClrTx/>
                        <a:buSzTx/>
                        <a:buFontTx/>
                        <a:buNone/>
                        <a:tabLst/>
                        <a:defRPr/>
                      </a:pPr>
                      <a:r>
                        <a:rPr lang="es-DO" sz="1400" baseline="0" dirty="0" smtClean="0">
                          <a:latin typeface="Tw Cen MT" pitchFamily="34" charset="0"/>
                        </a:rPr>
                        <a:t>Cumplimiento y reforzamiento de los planes estratégicos institucionales, sectoriales y regionales trazados por el sector publico nacional y local, a través del compromiso del sector público. </a:t>
                      </a:r>
                      <a:endParaRPr lang="es-DO" sz="1400" dirty="0" smtClean="0">
                        <a:latin typeface="Tw Cen MT" pitchFamily="34" charset="0"/>
                      </a:endParaRPr>
                    </a:p>
                  </a:txBody>
                  <a:tcPr/>
                </a:tc>
                <a:tc>
                  <a:txBody>
                    <a:bodyPr/>
                    <a:lstStyle/>
                    <a:p>
                      <a:pPr algn="l"/>
                      <a:r>
                        <a:rPr lang="es-DO" sz="1400" noProof="0" dirty="0" smtClean="0">
                          <a:latin typeface="Tw Cen MT" pitchFamily="34" charset="0"/>
                        </a:rPr>
                        <a:t>Evaluación</a:t>
                      </a:r>
                      <a:r>
                        <a:rPr lang="es-DO" sz="1400" baseline="0" noProof="0" dirty="0" smtClean="0">
                          <a:latin typeface="Tw Cen MT" pitchFamily="34" charset="0"/>
                        </a:rPr>
                        <a:t> semestral de las metas trazadas</a:t>
                      </a:r>
                      <a:endParaRPr lang="es-DO" sz="1400" noProof="0" dirty="0">
                        <a:latin typeface="Tw Cen MT" pitchFamily="34" charset="0"/>
                      </a:endParaRPr>
                    </a:p>
                  </a:txBody>
                  <a:tcPr/>
                </a:tc>
                <a:tc>
                  <a:txBody>
                    <a:bodyPr/>
                    <a:lstStyle/>
                    <a:p>
                      <a:pPr marL="171450" indent="-171450" algn="l">
                        <a:buFont typeface="Arial" panose="020B0604020202020204" pitchFamily="34" charset="0"/>
                        <a:buChar char="•"/>
                      </a:pPr>
                      <a:r>
                        <a:rPr lang="es-DO" sz="1400" noProof="0" dirty="0" smtClean="0">
                          <a:latin typeface="Tw Cen MT" pitchFamily="34" charset="0"/>
                        </a:rPr>
                        <a:t>Poder</a:t>
                      </a:r>
                      <a:r>
                        <a:rPr lang="es-DO" sz="1400" baseline="0" noProof="0" dirty="0" smtClean="0">
                          <a:latin typeface="Tw Cen MT" pitchFamily="34" charset="0"/>
                        </a:rPr>
                        <a:t> Ejecutivo </a:t>
                      </a:r>
                    </a:p>
                    <a:p>
                      <a:pPr marL="171450" indent="-171450" algn="l">
                        <a:buFont typeface="Arial" panose="020B0604020202020204" pitchFamily="34" charset="0"/>
                        <a:buChar char="•"/>
                      </a:pPr>
                      <a:r>
                        <a:rPr lang="es-DO" sz="1400" baseline="0" noProof="0" dirty="0" smtClean="0">
                          <a:latin typeface="Tw Cen MT" pitchFamily="34" charset="0"/>
                        </a:rPr>
                        <a:t>Congreso Nacional </a:t>
                      </a:r>
                    </a:p>
                    <a:p>
                      <a:pPr marL="171450" indent="-171450" algn="l">
                        <a:buFont typeface="Arial" panose="020B0604020202020204" pitchFamily="34" charset="0"/>
                        <a:buChar char="•"/>
                      </a:pPr>
                      <a:r>
                        <a:rPr lang="es-DO" sz="1400" baseline="0" noProof="0" dirty="0" smtClean="0">
                          <a:latin typeface="Tw Cen MT" pitchFamily="34" charset="0"/>
                        </a:rPr>
                        <a:t>Otras entidades publicas</a:t>
                      </a:r>
                    </a:p>
                    <a:p>
                      <a:pPr marL="171450" indent="-171450" algn="l">
                        <a:buFont typeface="Arial" panose="020B0604020202020204" pitchFamily="34" charset="0"/>
                        <a:buChar char="•"/>
                      </a:pPr>
                      <a:r>
                        <a:rPr lang="es-DO" sz="1400" baseline="0" noProof="0" dirty="0" smtClean="0">
                          <a:latin typeface="Tw Cen MT" pitchFamily="34" charset="0"/>
                        </a:rPr>
                        <a:t>Sociedad Civil </a:t>
                      </a:r>
                    </a:p>
                    <a:p>
                      <a:pPr marL="171450" indent="-171450" algn="l">
                        <a:buFont typeface="Arial" panose="020B0604020202020204" pitchFamily="34" charset="0"/>
                        <a:buChar char="•"/>
                      </a:pPr>
                      <a:r>
                        <a:rPr lang="es-DO" sz="1400" baseline="0" noProof="0" dirty="0" smtClean="0">
                          <a:latin typeface="Tw Cen MT" pitchFamily="34" charset="0"/>
                        </a:rPr>
                        <a:t>CONEP</a:t>
                      </a:r>
                    </a:p>
                    <a:p>
                      <a:pPr marL="171450" indent="-171450" algn="l">
                        <a:buFont typeface="Arial" panose="020B0604020202020204" pitchFamily="34" charset="0"/>
                        <a:buChar char="•"/>
                      </a:pPr>
                      <a:r>
                        <a:rPr lang="es-DO" sz="1400" baseline="0" noProof="0" dirty="0" smtClean="0">
                          <a:latin typeface="Tw Cen MT" pitchFamily="34" charset="0"/>
                        </a:rPr>
                        <a:t>AIRD</a:t>
                      </a:r>
                    </a:p>
                    <a:p>
                      <a:pPr marL="171450" indent="-171450" algn="l">
                        <a:buFont typeface="Arial" panose="020B0604020202020204" pitchFamily="34" charset="0"/>
                        <a:buChar char="•"/>
                      </a:pPr>
                      <a:r>
                        <a:rPr lang="es-DO" sz="1400" baseline="0" noProof="0" dirty="0" smtClean="0">
                          <a:latin typeface="Tw Cen MT" pitchFamily="34" charset="0"/>
                        </a:rPr>
                        <a:t>ASONAHORES</a:t>
                      </a:r>
                    </a:p>
                    <a:p>
                      <a:pPr marL="171450" indent="-171450" algn="l">
                        <a:buFont typeface="Arial" panose="020B0604020202020204" pitchFamily="34" charset="0"/>
                        <a:buChar char="•"/>
                      </a:pPr>
                      <a:r>
                        <a:rPr lang="es-DO" sz="1400" baseline="0" noProof="0" dirty="0" smtClean="0">
                          <a:latin typeface="Tw Cen MT" pitchFamily="34" charset="0"/>
                        </a:rPr>
                        <a:t>Gremios del Sector Empresarial</a:t>
                      </a:r>
                    </a:p>
                    <a:p>
                      <a:pPr marL="171450" indent="-171450" algn="l">
                        <a:buFont typeface="Arial" panose="020B0604020202020204" pitchFamily="34" charset="0"/>
                        <a:buChar char="•"/>
                      </a:pPr>
                      <a:r>
                        <a:rPr lang="es-DO" sz="1400" baseline="0" noProof="0" dirty="0" err="1" smtClean="0">
                          <a:latin typeface="Tw Cen MT" pitchFamily="34" charset="0"/>
                        </a:rPr>
                        <a:t>ACOPROVI</a:t>
                      </a:r>
                      <a:r>
                        <a:rPr lang="es-DO" sz="1400" baseline="0" noProof="0" dirty="0" smtClean="0">
                          <a:latin typeface="Tw Cen MT" pitchFamily="34" charset="0"/>
                        </a:rPr>
                        <a:t> </a:t>
                      </a:r>
                      <a:endParaRPr lang="es-DO" sz="1400" noProof="0" dirty="0" smtClean="0">
                        <a:latin typeface="Tw Cen MT" pitchFamily="34" charset="0"/>
                      </a:endParaRPr>
                    </a:p>
                  </a:txBody>
                  <a:tcPr/>
                </a:tc>
                <a:tc>
                  <a:txBody>
                    <a:bodyPr/>
                    <a:lstStyle/>
                    <a:p>
                      <a:pPr algn="l"/>
                      <a:r>
                        <a:rPr lang="es-DO" sz="1400" noProof="0" dirty="0" smtClean="0">
                          <a:latin typeface="Tw Cen MT" pitchFamily="34" charset="0"/>
                        </a:rPr>
                        <a:t>Semestral a partir</a:t>
                      </a:r>
                      <a:r>
                        <a:rPr lang="es-DO" sz="1400" baseline="0" noProof="0" dirty="0" smtClean="0">
                          <a:latin typeface="Tw Cen MT" pitchFamily="34" charset="0"/>
                        </a:rPr>
                        <a:t> del ultimo trimestre del 2016. </a:t>
                      </a:r>
                      <a:endParaRPr lang="es-DO" sz="1400" noProof="0" dirty="0">
                        <a:latin typeface="Tw Cen MT" pitchFamily="34" charset="0"/>
                      </a:endParaRPr>
                    </a:p>
                  </a:txBody>
                  <a:tcPr/>
                </a:tc>
              </a:tr>
            </a:tbl>
          </a:graphicData>
        </a:graphic>
      </p:graphicFrame>
    </p:spTree>
    <p:extLst>
      <p:ext uri="{BB962C8B-B14F-4D97-AF65-F5344CB8AC3E}">
        <p14:creationId xmlns:p14="http://schemas.microsoft.com/office/powerpoint/2010/main" val="238229196"/>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3 Marcador de contenido"/>
          <p:cNvGraphicFramePr>
            <a:graphicFrameLocks/>
          </p:cNvGraphicFramePr>
          <p:nvPr>
            <p:extLst>
              <p:ext uri="{D42A27DB-BD31-4B8C-83A1-F6EECF244321}">
                <p14:modId xmlns:p14="http://schemas.microsoft.com/office/powerpoint/2010/main" val="15990291"/>
              </p:ext>
            </p:extLst>
          </p:nvPr>
        </p:nvGraphicFramePr>
        <p:xfrm>
          <a:off x="76199" y="2667000"/>
          <a:ext cx="8961277" cy="1676400"/>
        </p:xfrm>
        <a:graphic>
          <a:graphicData uri="http://schemas.openxmlformats.org/drawingml/2006/table">
            <a:tbl>
              <a:tblPr firstRow="1" bandRow="1">
                <a:tableStyleId>{3B4B98B0-60AC-42C2-AFA5-B58CD77FA1E5}</a:tableStyleId>
              </a:tblPr>
              <a:tblGrid>
                <a:gridCol w="8961277"/>
              </a:tblGrid>
              <a:tr h="1676400">
                <a:tc>
                  <a:txBody>
                    <a:bodyPr/>
                    <a:lstStyle/>
                    <a:p>
                      <a:r>
                        <a:rPr lang="es-DO" sz="1600" b="1" noProof="0" dirty="0" smtClean="0">
                          <a:latin typeface="Tw Cen MT" pitchFamily="34" charset="0"/>
                        </a:rPr>
                        <a:t>Problemática 2/Contexto:</a:t>
                      </a:r>
                    </a:p>
                    <a:p>
                      <a:pPr algn="just"/>
                      <a:r>
                        <a:rPr lang="es-ES" sz="1400" b="0" strike="noStrike" noProof="0" dirty="0" smtClean="0">
                          <a:latin typeface="Tw Cen MT" pitchFamily="34" charset="0"/>
                        </a:rPr>
                        <a:t>Régimen administrativo de uso de suelo y aprovechamiento de recursos naturales carente de: (i) un marco legal adecuado; (ii) seguridad jurídica; e (iii) institucionalidad. </a:t>
                      </a:r>
                    </a:p>
                  </a:txBody>
                  <a:tcPr/>
                </a:tc>
              </a:tr>
            </a:tbl>
          </a:graphicData>
        </a:graphic>
      </p:graphicFrame>
      <p:graphicFrame>
        <p:nvGraphicFramePr>
          <p:cNvPr id="26" name="3 Marcador de contenido"/>
          <p:cNvGraphicFramePr>
            <a:graphicFrameLocks/>
          </p:cNvGraphicFramePr>
          <p:nvPr>
            <p:extLst>
              <p:ext uri="{D42A27DB-BD31-4B8C-83A1-F6EECF244321}">
                <p14:modId xmlns:p14="http://schemas.microsoft.com/office/powerpoint/2010/main" val="2968720723"/>
              </p:ext>
            </p:extLst>
          </p:nvPr>
        </p:nvGraphicFramePr>
        <p:xfrm>
          <a:off x="76199" y="4503760"/>
          <a:ext cx="3844131" cy="2049440"/>
        </p:xfrm>
        <a:graphic>
          <a:graphicData uri="http://schemas.openxmlformats.org/drawingml/2006/table">
            <a:tbl>
              <a:tblPr bandRow="1">
                <a:tableStyleId>{3B4B98B0-60AC-42C2-AFA5-B58CD77FA1E5}</a:tableStyleId>
              </a:tblPr>
              <a:tblGrid>
                <a:gridCol w="3844131"/>
              </a:tblGrid>
              <a:tr h="2049440">
                <a:tc>
                  <a:txBody>
                    <a:bodyPr/>
                    <a:lstStyle/>
                    <a:p>
                      <a:pPr algn="just"/>
                      <a:r>
                        <a:rPr lang="en-US" sz="1600" b="1" dirty="0" smtClean="0">
                          <a:latin typeface="Tw Cen MT" pitchFamily="34" charset="0"/>
                        </a:rPr>
                        <a:t>Objetivo 2:</a:t>
                      </a:r>
                    </a:p>
                    <a:p>
                      <a:pPr algn="just"/>
                      <a:r>
                        <a:rPr lang="es-ES" sz="1400" noProof="0" dirty="0" smtClean="0">
                          <a:latin typeface="Tw Cen MT" pitchFamily="34" charset="0"/>
                        </a:rPr>
                        <a:t>Asegurar un régimen administrativo de uso de suelo y aprovechamiento de recursos naturales que no vulnere los derechos adquiridos, brinde seguridad jurídica y en donde prime la institucionalidad. </a:t>
                      </a:r>
                    </a:p>
                  </a:txBody>
                  <a:tcPr/>
                </a:tc>
              </a:tr>
            </a:tbl>
          </a:graphicData>
        </a:graphic>
      </p:graphicFrame>
      <p:graphicFrame>
        <p:nvGraphicFramePr>
          <p:cNvPr id="27" name="5 Tabla"/>
          <p:cNvGraphicFramePr>
            <a:graphicFrameLocks noGrp="1"/>
          </p:cNvGraphicFramePr>
          <p:nvPr>
            <p:extLst>
              <p:ext uri="{D42A27DB-BD31-4B8C-83A1-F6EECF244321}">
                <p14:modId xmlns:p14="http://schemas.microsoft.com/office/powerpoint/2010/main" val="600735057"/>
              </p:ext>
            </p:extLst>
          </p:nvPr>
        </p:nvGraphicFramePr>
        <p:xfrm>
          <a:off x="76199" y="2098344"/>
          <a:ext cx="8961277" cy="370840"/>
        </p:xfrm>
        <a:graphic>
          <a:graphicData uri="http://schemas.openxmlformats.org/drawingml/2006/table">
            <a:tbl>
              <a:tblPr firstRow="1" bandRow="1">
                <a:tableStyleId>{5C22544A-7EE6-4342-B048-85BDC9FD1C3A}</a:tableStyleId>
              </a:tblPr>
              <a:tblGrid>
                <a:gridCol w="1614644"/>
                <a:gridCol w="3229289"/>
                <a:gridCol w="1695377"/>
                <a:gridCol w="2421967"/>
              </a:tblGrid>
              <a:tr h="370840">
                <a:tc>
                  <a:txBody>
                    <a:bodyPr/>
                    <a:lstStyle/>
                    <a:p>
                      <a:pPr algn="r"/>
                      <a:r>
                        <a:rPr lang="en-US" sz="1600" dirty="0" smtClean="0">
                          <a:solidFill>
                            <a:schemeClr val="bg1"/>
                          </a:solidFill>
                          <a:latin typeface="Tw Cen MT" pitchFamily="34" charset="0"/>
                        </a:rPr>
                        <a:t>Líder de </a:t>
                      </a:r>
                      <a:r>
                        <a:rPr lang="en-US" sz="1600" dirty="0" err="1" smtClean="0">
                          <a:solidFill>
                            <a:schemeClr val="bg1"/>
                          </a:solidFill>
                          <a:latin typeface="Tw Cen MT" pitchFamily="34" charset="0"/>
                        </a:rPr>
                        <a:t>Eje</a:t>
                      </a:r>
                      <a:r>
                        <a:rPr lang="en-US" sz="1600" dirty="0" smtClean="0">
                          <a:solidFill>
                            <a:schemeClr val="bg1"/>
                          </a:solidFill>
                          <a:latin typeface="Tw Cen MT" pitchFamily="34" charset="0"/>
                        </a:rPr>
                        <a:t>:</a:t>
                      </a:r>
                      <a:endParaRPr lang="en-US" sz="1600" dirty="0">
                        <a:solidFill>
                          <a:schemeClr val="bg1"/>
                        </a:solidFill>
                        <a:latin typeface="Tw Cen MT" pitchFamily="34" charset="0"/>
                      </a:endParaRPr>
                    </a:p>
                  </a:txBody>
                  <a:tcPr/>
                </a:tc>
                <a:tc>
                  <a:txBody>
                    <a:bodyPr/>
                    <a:lstStyle/>
                    <a:p>
                      <a:r>
                        <a:rPr lang="en-US" sz="1600" dirty="0" smtClean="0">
                          <a:solidFill>
                            <a:schemeClr val="tx1">
                              <a:lumMod val="85000"/>
                              <a:lumOff val="15000"/>
                            </a:schemeClr>
                          </a:solidFill>
                          <a:latin typeface="Tw Cen MT" pitchFamily="34" charset="0"/>
                        </a:rPr>
                        <a:t>Roberto Herrera</a:t>
                      </a:r>
                      <a:endParaRPr lang="en-US" sz="1600" dirty="0">
                        <a:solidFill>
                          <a:schemeClr val="tx1">
                            <a:lumMod val="85000"/>
                            <a:lumOff val="15000"/>
                          </a:schemeClr>
                        </a:solidFill>
                        <a:latin typeface="Tw Cen MT" pitchFamily="34" charset="0"/>
                      </a:endParaRPr>
                    </a:p>
                  </a:txBody>
                  <a:tcPr>
                    <a:solidFill>
                      <a:schemeClr val="bg2"/>
                    </a:solidFill>
                  </a:tcPr>
                </a:tc>
                <a:tc>
                  <a:txBody>
                    <a:bodyPr/>
                    <a:lstStyle/>
                    <a:p>
                      <a:pPr algn="r"/>
                      <a:r>
                        <a:rPr lang="en-US" sz="1600" dirty="0" smtClean="0">
                          <a:solidFill>
                            <a:schemeClr val="bg1"/>
                          </a:solidFill>
                          <a:latin typeface="Tw Cen MT" pitchFamily="34" charset="0"/>
                        </a:rPr>
                        <a:t>Líder de Mesa:</a:t>
                      </a:r>
                      <a:endParaRPr lang="en-US" sz="1600" dirty="0">
                        <a:solidFill>
                          <a:schemeClr val="bg1"/>
                        </a:solidFill>
                        <a:latin typeface="Tw Cen MT" pitchFamily="34" charset="0"/>
                      </a:endParaRPr>
                    </a:p>
                  </a:txBody>
                  <a:tcPr/>
                </a:tc>
                <a:tc>
                  <a:txBody>
                    <a:bodyPr/>
                    <a:lstStyle/>
                    <a:p>
                      <a:r>
                        <a:rPr lang="en-US" sz="1600" dirty="0" err="1" smtClean="0">
                          <a:solidFill>
                            <a:schemeClr val="tx1">
                              <a:lumMod val="85000"/>
                              <a:lumOff val="15000"/>
                            </a:schemeClr>
                          </a:solidFill>
                          <a:latin typeface="Tw Cen MT" pitchFamily="34" charset="0"/>
                        </a:rPr>
                        <a:t>Yudith</a:t>
                      </a:r>
                      <a:r>
                        <a:rPr lang="en-US" sz="1600" dirty="0" smtClean="0">
                          <a:solidFill>
                            <a:schemeClr val="tx1">
                              <a:lumMod val="85000"/>
                              <a:lumOff val="15000"/>
                            </a:schemeClr>
                          </a:solidFill>
                          <a:latin typeface="Tw Cen MT" pitchFamily="34" charset="0"/>
                        </a:rPr>
                        <a:t> Castillo</a:t>
                      </a:r>
                    </a:p>
                  </a:txBody>
                  <a:tcPr>
                    <a:solidFill>
                      <a:schemeClr val="bg2"/>
                    </a:solidFill>
                  </a:tcPr>
                </a:tc>
              </a:tr>
            </a:tbl>
          </a:graphicData>
        </a:graphic>
      </p:graphicFrame>
      <p:graphicFrame>
        <p:nvGraphicFramePr>
          <p:cNvPr id="28" name="12 Tabla"/>
          <p:cNvGraphicFramePr>
            <a:graphicFrameLocks noGrp="1"/>
          </p:cNvGraphicFramePr>
          <p:nvPr>
            <p:extLst>
              <p:ext uri="{D42A27DB-BD31-4B8C-83A1-F6EECF244321}">
                <p14:modId xmlns:p14="http://schemas.microsoft.com/office/powerpoint/2010/main" val="1968010112"/>
              </p:ext>
            </p:extLst>
          </p:nvPr>
        </p:nvGraphicFramePr>
        <p:xfrm>
          <a:off x="76199" y="1260144"/>
          <a:ext cx="8961277" cy="838200"/>
        </p:xfrm>
        <a:graphic>
          <a:graphicData uri="http://schemas.openxmlformats.org/drawingml/2006/table">
            <a:tbl>
              <a:tblPr firstRow="1" bandRow="1">
                <a:tableStyleId>{5C22544A-7EE6-4342-B048-85BDC9FD1C3A}</a:tableStyleId>
              </a:tblPr>
              <a:tblGrid>
                <a:gridCol w="1614644"/>
                <a:gridCol w="3229289"/>
                <a:gridCol w="1695377"/>
                <a:gridCol w="2421967"/>
              </a:tblGrid>
              <a:tr h="838200">
                <a:tc>
                  <a:txBody>
                    <a:bodyPr/>
                    <a:lstStyle/>
                    <a:p>
                      <a:pPr algn="r"/>
                      <a:r>
                        <a:rPr lang="en-US" sz="1600" dirty="0" err="1" smtClean="0">
                          <a:solidFill>
                            <a:schemeClr val="bg1"/>
                          </a:solidFill>
                          <a:latin typeface="Tw Cen MT" pitchFamily="34" charset="0"/>
                        </a:rPr>
                        <a:t>Eje</a:t>
                      </a:r>
                      <a:r>
                        <a:rPr lang="en-US" sz="1600" dirty="0" smtClean="0">
                          <a:solidFill>
                            <a:schemeClr val="bg1"/>
                          </a:solidFill>
                          <a:latin typeface="Tw Cen MT" pitchFamily="34" charset="0"/>
                        </a:rPr>
                        <a:t>: </a:t>
                      </a:r>
                      <a:endParaRPr lang="en-US" sz="1600" dirty="0">
                        <a:solidFill>
                          <a:schemeClr val="bg1"/>
                        </a:solidFill>
                        <a:latin typeface="Tw Cen MT" pitchFamily="34" charset="0"/>
                      </a:endParaRPr>
                    </a:p>
                  </a:txBody>
                  <a:tcPr/>
                </a:tc>
                <a:tc>
                  <a:txBody>
                    <a:bodyPr/>
                    <a:lstStyle/>
                    <a:p>
                      <a:r>
                        <a:rPr lang="es-ES" sz="1600" b="1" kern="1200" dirty="0" smtClean="0">
                          <a:solidFill>
                            <a:schemeClr val="tx1"/>
                          </a:solidFill>
                          <a:effectLst/>
                          <a:latin typeface="Tw Cen MT" pitchFamily="34" charset="0"/>
                          <a:ea typeface="+mn-ea"/>
                          <a:cs typeface="+mn-cs"/>
                        </a:rPr>
                        <a:t>Maximizar el potencial de los recursos naturales y energéticos del país</a:t>
                      </a:r>
                    </a:p>
                  </a:txBody>
                  <a:tcPr>
                    <a:solidFill>
                      <a:schemeClr val="bg2"/>
                    </a:solidFill>
                  </a:tcPr>
                </a:tc>
                <a:tc>
                  <a:txBody>
                    <a:bodyPr/>
                    <a:lstStyle/>
                    <a:p>
                      <a:pPr algn="r"/>
                      <a:r>
                        <a:rPr lang="en-US" sz="1600" dirty="0" smtClean="0">
                          <a:solidFill>
                            <a:schemeClr val="bg1"/>
                          </a:solidFill>
                          <a:latin typeface="Tw Cen MT" pitchFamily="34" charset="0"/>
                        </a:rPr>
                        <a:t>Tema:</a:t>
                      </a:r>
                      <a:endParaRPr lang="en-US" sz="1600" dirty="0">
                        <a:solidFill>
                          <a:schemeClr val="bg1"/>
                        </a:solidFill>
                        <a:latin typeface="Tw Cen MT"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DO" sz="1600" b="1" kern="1200" dirty="0" smtClean="0">
                          <a:solidFill>
                            <a:schemeClr val="tx1">
                              <a:lumMod val="85000"/>
                              <a:lumOff val="15000"/>
                            </a:schemeClr>
                          </a:solidFill>
                          <a:effectLst/>
                          <a:latin typeface="Tw Cen MT" pitchFamily="34" charset="0"/>
                          <a:ea typeface="+mn-ea"/>
                          <a:cs typeface="+mn-cs"/>
                        </a:rPr>
                        <a:t>Ordenamiento Territorial</a:t>
                      </a:r>
                    </a:p>
                  </a:txBody>
                  <a:tcPr>
                    <a:solidFill>
                      <a:schemeClr val="bg2"/>
                    </a:solidFill>
                  </a:tcPr>
                </a:tc>
              </a:tr>
            </a:tbl>
          </a:graphicData>
        </a:graphic>
      </p:graphicFrame>
      <p:graphicFrame>
        <p:nvGraphicFramePr>
          <p:cNvPr id="29" name="3 Marcador de contenido"/>
          <p:cNvGraphicFramePr>
            <a:graphicFrameLocks/>
          </p:cNvGraphicFramePr>
          <p:nvPr>
            <p:extLst>
              <p:ext uri="{D42A27DB-BD31-4B8C-83A1-F6EECF244321}">
                <p14:modId xmlns:p14="http://schemas.microsoft.com/office/powerpoint/2010/main" val="2189726043"/>
              </p:ext>
            </p:extLst>
          </p:nvPr>
        </p:nvGraphicFramePr>
        <p:xfrm>
          <a:off x="4114800" y="4503760"/>
          <a:ext cx="4922676" cy="2042160"/>
        </p:xfrm>
        <a:graphic>
          <a:graphicData uri="http://schemas.openxmlformats.org/drawingml/2006/table">
            <a:tbl>
              <a:tblPr firstRow="1" bandRow="1">
                <a:tableStyleId>{3B4B98B0-60AC-42C2-AFA5-B58CD77FA1E5}</a:tableStyleId>
              </a:tblPr>
              <a:tblGrid>
                <a:gridCol w="4922676"/>
              </a:tblGrid>
              <a:tr h="1828800">
                <a:tc>
                  <a:txBody>
                    <a:bodyPr/>
                    <a:lstStyle/>
                    <a:p>
                      <a:r>
                        <a:rPr lang="es-DO" sz="1600" noProof="0" dirty="0" smtClean="0">
                          <a:latin typeface="Tw Cen MT" pitchFamily="34" charset="0"/>
                        </a:rPr>
                        <a:t>Indicadores: </a:t>
                      </a:r>
                    </a:p>
                    <a:p>
                      <a:pPr marL="342900" indent="-342900">
                        <a:buFont typeface="+mj-lt"/>
                        <a:buAutoNum type="arabicParenR"/>
                      </a:pPr>
                      <a:r>
                        <a:rPr lang="es-DO" sz="1400" b="0" noProof="0" dirty="0" smtClean="0">
                          <a:latin typeface="Tw Cen MT" pitchFamily="34" charset="0"/>
                        </a:rPr>
                        <a:t>Medición</a:t>
                      </a:r>
                      <a:r>
                        <a:rPr lang="es-DO" sz="1400" b="0" baseline="0" noProof="0" dirty="0" smtClean="0">
                          <a:latin typeface="Tw Cen MT" pitchFamily="34" charset="0"/>
                        </a:rPr>
                        <a:t> de la interposición de recursos administrativos y de control de constitucionalidad para determinar la d</a:t>
                      </a:r>
                      <a:r>
                        <a:rPr lang="es-DO" sz="1400" b="0" noProof="0" dirty="0" smtClean="0">
                          <a:latin typeface="Tw Cen MT" pitchFamily="34" charset="0"/>
                        </a:rPr>
                        <a:t>isminución</a:t>
                      </a:r>
                      <a:r>
                        <a:rPr lang="es-DO" sz="1400" b="0" baseline="0" noProof="0" dirty="0" smtClean="0">
                          <a:latin typeface="Tw Cen MT" pitchFamily="34" charset="0"/>
                        </a:rPr>
                        <a:t> de acciones legales por ante los órganos correspondientes. </a:t>
                      </a:r>
                    </a:p>
                    <a:p>
                      <a:pPr marL="342900" indent="-342900">
                        <a:buFont typeface="+mj-lt"/>
                        <a:buAutoNum type="arabicParenR"/>
                      </a:pPr>
                      <a:endParaRPr lang="es-DO" sz="1400" b="0" baseline="0" noProof="0" dirty="0" smtClean="0">
                        <a:latin typeface="Tw Cen MT" pitchFamily="34" charset="0"/>
                      </a:endParaRPr>
                    </a:p>
                    <a:p>
                      <a:pPr marL="342900" indent="-342900">
                        <a:buFont typeface="+mj-lt"/>
                        <a:buAutoNum type="arabicParenR"/>
                      </a:pPr>
                      <a:r>
                        <a:rPr lang="es-DO" sz="1400" b="0" baseline="0" noProof="0" dirty="0" smtClean="0">
                          <a:latin typeface="Tw Cen MT" pitchFamily="34" charset="0"/>
                        </a:rPr>
                        <a:t>Implementación de encuestas a los usuarios de servicios públicos relacionados con el uso de suelo y aprovechamiento de recursos naturales, para determinar el desempeño de los servidores públicos y de los procesos en general. </a:t>
                      </a:r>
                      <a:endParaRPr lang="es-DO" sz="1400" b="0" noProof="0" dirty="0" smtClean="0">
                        <a:latin typeface="Tw Cen MT" pitchFamily="34" charset="0"/>
                      </a:endParaRPr>
                    </a:p>
                  </a:txBody>
                  <a:tcPr/>
                </a:tc>
              </a:tr>
            </a:tbl>
          </a:graphicData>
        </a:graphic>
      </p:graphicFrame>
      <p:sp>
        <p:nvSpPr>
          <p:cNvPr id="31"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2"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3" name="3 CuadroTexto"/>
          <p:cNvSpPr txBox="1">
            <a:spLocks noChangeArrowheads="1"/>
          </p:cNvSpPr>
          <p:nvPr/>
        </p:nvSpPr>
        <p:spPr bwMode="auto">
          <a:xfrm>
            <a:off x="76200" y="152400"/>
            <a:ext cx="6153351"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smtClean="0">
                <a:solidFill>
                  <a:prstClr val="white"/>
                </a:solidFill>
                <a:latin typeface="Tw Cen MT" pitchFamily="34" charset="0"/>
              </a:rPr>
              <a:t>Resultados Mesas de Trabajo</a:t>
            </a:r>
            <a:endParaRPr lang="en-US" altLang="en-US" sz="4000" dirty="0">
              <a:solidFill>
                <a:prstClr val="white"/>
              </a:solidFill>
              <a:latin typeface="Tw Cen MT" pitchFamily="34" charset="0"/>
            </a:endParaRPr>
          </a:p>
        </p:txBody>
      </p:sp>
      <p:pic>
        <p:nvPicPr>
          <p:cNvPr id="34" name="0 Imagen"/>
          <p:cNvPicPr/>
          <p:nvPr/>
        </p:nvPicPr>
        <p:blipFill>
          <a:blip r:embed="rId2"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spTree>
    <p:extLst>
      <p:ext uri="{BB962C8B-B14F-4D97-AF65-F5344CB8AC3E}">
        <p14:creationId xmlns:p14="http://schemas.microsoft.com/office/powerpoint/2010/main" val="692018003"/>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2"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3" name="3 CuadroTexto"/>
          <p:cNvSpPr txBox="1">
            <a:spLocks noChangeArrowheads="1"/>
          </p:cNvSpPr>
          <p:nvPr/>
        </p:nvSpPr>
        <p:spPr bwMode="auto">
          <a:xfrm>
            <a:off x="76200" y="152400"/>
            <a:ext cx="6153351"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smtClean="0">
                <a:solidFill>
                  <a:prstClr val="white"/>
                </a:solidFill>
                <a:latin typeface="Tw Cen MT" pitchFamily="34" charset="0"/>
              </a:rPr>
              <a:t>Resultados Mesas de Trabajo</a:t>
            </a:r>
            <a:endParaRPr lang="en-US" altLang="en-US" sz="4000" dirty="0">
              <a:solidFill>
                <a:prstClr val="white"/>
              </a:solidFill>
              <a:latin typeface="Tw Cen MT" pitchFamily="34" charset="0"/>
            </a:endParaRPr>
          </a:p>
        </p:txBody>
      </p:sp>
      <p:pic>
        <p:nvPicPr>
          <p:cNvPr id="34" name="0 Imagen"/>
          <p:cNvPicPr/>
          <p:nvPr/>
        </p:nvPicPr>
        <p:blipFill>
          <a:blip r:embed="rId2"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graphicFrame>
        <p:nvGraphicFramePr>
          <p:cNvPr id="8" name="3 Marcador de contenido"/>
          <p:cNvGraphicFramePr>
            <a:graphicFrameLocks/>
          </p:cNvGraphicFramePr>
          <p:nvPr>
            <p:extLst>
              <p:ext uri="{D42A27DB-BD31-4B8C-83A1-F6EECF244321}">
                <p14:modId xmlns:p14="http://schemas.microsoft.com/office/powerpoint/2010/main" val="4122607797"/>
              </p:ext>
            </p:extLst>
          </p:nvPr>
        </p:nvGraphicFramePr>
        <p:xfrm>
          <a:off x="214952" y="1249680"/>
          <a:ext cx="8732674" cy="5359622"/>
        </p:xfrm>
        <a:graphic>
          <a:graphicData uri="http://schemas.openxmlformats.org/drawingml/2006/table">
            <a:tbl>
              <a:tblPr firstRow="1" bandRow="1">
                <a:tableStyleId>{BC89EF96-8CEA-46FF-86C4-4CE0E7609802}</a:tableStyleId>
              </a:tblPr>
              <a:tblGrid>
                <a:gridCol w="2680648"/>
                <a:gridCol w="2133600"/>
                <a:gridCol w="2438400"/>
                <a:gridCol w="1480026"/>
              </a:tblGrid>
              <a:tr h="391735">
                <a:tc>
                  <a:txBody>
                    <a:bodyPr/>
                    <a:lstStyle/>
                    <a:p>
                      <a:pPr algn="ctr"/>
                      <a:r>
                        <a:rPr lang="en-US" sz="1600" dirty="0" err="1" smtClean="0">
                          <a:latin typeface="Tw Cen MT" pitchFamily="34" charset="0"/>
                        </a:rPr>
                        <a:t>Propuestas</a:t>
                      </a:r>
                      <a:r>
                        <a:rPr lang="en-US" sz="1600" dirty="0" smtClean="0">
                          <a:latin typeface="Tw Cen MT" pitchFamily="34" charset="0"/>
                        </a:rPr>
                        <a:t> de solución</a:t>
                      </a:r>
                      <a:endParaRPr lang="en-US" sz="1600" dirty="0">
                        <a:latin typeface="Tw Cen MT" pitchFamily="34" charset="0"/>
                      </a:endParaRPr>
                    </a:p>
                  </a:txBody>
                  <a:tcPr anchor="ctr"/>
                </a:tc>
                <a:tc>
                  <a:txBody>
                    <a:bodyPr/>
                    <a:lstStyle/>
                    <a:p>
                      <a:pPr algn="ctr"/>
                      <a:r>
                        <a:rPr lang="en-US" sz="1600" dirty="0" err="1" smtClean="0">
                          <a:latin typeface="Tw Cen MT" pitchFamily="34" charset="0"/>
                        </a:rPr>
                        <a:t>Indicador</a:t>
                      </a:r>
                      <a:endParaRPr lang="en-US" sz="1600" dirty="0">
                        <a:latin typeface="Tw Cen MT"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err="1" smtClean="0">
                          <a:latin typeface="Tw Cen MT" pitchFamily="34" charset="0"/>
                        </a:rPr>
                        <a:t>Actores</a:t>
                      </a:r>
                      <a:r>
                        <a:rPr lang="en-US" sz="1600" dirty="0" smtClean="0">
                          <a:latin typeface="Tw Cen MT" pitchFamily="34" charset="0"/>
                        </a:rPr>
                        <a:t> que</a:t>
                      </a:r>
                      <a:r>
                        <a:rPr lang="en-US" sz="1600" baseline="0" dirty="0" smtClean="0">
                          <a:latin typeface="Tw Cen MT" pitchFamily="34" charset="0"/>
                        </a:rPr>
                        <a:t> </a:t>
                      </a:r>
                      <a:r>
                        <a:rPr lang="en-US" sz="1600" baseline="0" dirty="0" err="1" smtClean="0">
                          <a:latin typeface="Tw Cen MT" pitchFamily="34" charset="0"/>
                        </a:rPr>
                        <a:t>intervienen</a:t>
                      </a:r>
                      <a:endParaRPr lang="en-US" sz="1600" dirty="0" smtClean="0">
                        <a:latin typeface="Tw Cen MT" pitchFamily="34" charset="0"/>
                      </a:endParaRPr>
                    </a:p>
                  </a:txBody>
                  <a:tcPr anchor="ctr"/>
                </a:tc>
                <a:tc>
                  <a:txBody>
                    <a:bodyPr/>
                    <a:lstStyle/>
                    <a:p>
                      <a:pPr algn="ctr"/>
                      <a:r>
                        <a:rPr lang="en-US" sz="1600" dirty="0" err="1" smtClean="0">
                          <a:latin typeface="Tw Cen MT" pitchFamily="34" charset="0"/>
                        </a:rPr>
                        <a:t>Fecha</a:t>
                      </a:r>
                      <a:r>
                        <a:rPr lang="en-US" sz="1600" dirty="0" smtClean="0">
                          <a:latin typeface="Tw Cen MT" pitchFamily="34" charset="0"/>
                        </a:rPr>
                        <a:t> meta</a:t>
                      </a:r>
                      <a:r>
                        <a:rPr lang="en-US" sz="1600" baseline="0" dirty="0" smtClean="0">
                          <a:latin typeface="Tw Cen MT" pitchFamily="34" charset="0"/>
                        </a:rPr>
                        <a:t> </a:t>
                      </a:r>
                      <a:r>
                        <a:rPr lang="en-US" sz="1100" dirty="0" smtClean="0">
                          <a:latin typeface="Tw Cen MT" pitchFamily="34" charset="0"/>
                        </a:rPr>
                        <a:t>(</a:t>
                      </a:r>
                      <a:r>
                        <a:rPr lang="en-US" sz="1100" dirty="0" err="1" smtClean="0">
                          <a:latin typeface="Tw Cen MT" pitchFamily="34" charset="0"/>
                        </a:rPr>
                        <a:t>trimestre</a:t>
                      </a:r>
                      <a:r>
                        <a:rPr lang="en-US" sz="1100" dirty="0" smtClean="0">
                          <a:latin typeface="Tw Cen MT" pitchFamily="34" charset="0"/>
                        </a:rPr>
                        <a:t>/</a:t>
                      </a:r>
                      <a:r>
                        <a:rPr lang="en-US" sz="1100" dirty="0" err="1" smtClean="0">
                          <a:latin typeface="Tw Cen MT" pitchFamily="34" charset="0"/>
                        </a:rPr>
                        <a:t>año</a:t>
                      </a:r>
                      <a:r>
                        <a:rPr lang="en-US" sz="1100" dirty="0" smtClean="0">
                          <a:latin typeface="Tw Cen MT" pitchFamily="34" charset="0"/>
                        </a:rPr>
                        <a:t>)</a:t>
                      </a:r>
                      <a:endParaRPr lang="en-US" sz="1100" dirty="0">
                        <a:latin typeface="Tw Cen MT" pitchFamily="34" charset="0"/>
                      </a:endParaRPr>
                    </a:p>
                  </a:txBody>
                  <a:tcPr anchor="ctr"/>
                </a:tc>
              </a:tr>
              <a:tr h="1460102">
                <a:tc>
                  <a:txBody>
                    <a:bodyPr/>
                    <a:lstStyle/>
                    <a:p>
                      <a:pPr marL="0" marR="0" lvl="2" indent="0" algn="just" defTabSz="914400" rtl="0" eaLnBrk="1" fontAlgn="auto" latinLnBrk="0" hangingPunct="1">
                        <a:lnSpc>
                          <a:spcPct val="100000"/>
                        </a:lnSpc>
                        <a:spcBef>
                          <a:spcPts val="0"/>
                        </a:spcBef>
                        <a:spcAft>
                          <a:spcPts val="0"/>
                        </a:spcAft>
                        <a:buClrTx/>
                        <a:buSzTx/>
                        <a:buFontTx/>
                        <a:buNone/>
                        <a:tabLst/>
                        <a:defRPr/>
                      </a:pPr>
                      <a:r>
                        <a:rPr lang="es-DO" sz="1300" baseline="0" dirty="0" smtClean="0">
                          <a:latin typeface="Tw Cen MT" pitchFamily="34" charset="0"/>
                        </a:rPr>
                        <a:t>Fortalecimiento del proceso de redacción y aprobación de iniciativas legislativas, así como revisión del marco jurídico existente con respecto al uso de suelo y aprovechamiento de recursos naturales mediante la creación de comités compuestos por expertos en la materia.  </a:t>
                      </a:r>
                    </a:p>
                  </a:txBody>
                  <a:tcPr/>
                </a:tc>
                <a:tc>
                  <a:txBody>
                    <a:bodyPr/>
                    <a:lstStyle/>
                    <a:p>
                      <a:pPr algn="ctr"/>
                      <a:r>
                        <a:rPr lang="es-ES" sz="1300" dirty="0" smtClean="0">
                          <a:latin typeface="Tw Cen MT" pitchFamily="34" charset="0"/>
                        </a:rPr>
                        <a:t>Consenso</a:t>
                      </a:r>
                      <a:r>
                        <a:rPr lang="es-ES" sz="1300" baseline="0" dirty="0" smtClean="0">
                          <a:latin typeface="Tw Cen MT" pitchFamily="34" charset="0"/>
                        </a:rPr>
                        <a:t> de los sectores público y privado. </a:t>
                      </a:r>
                      <a:endParaRPr lang="en-US" sz="1300" dirty="0">
                        <a:latin typeface="Tw Cen MT" pitchFamily="34" charset="0"/>
                      </a:endParaRPr>
                    </a:p>
                  </a:txBody>
                  <a:tcPr/>
                </a:tc>
                <a:tc>
                  <a:txBody>
                    <a:bodyPr/>
                    <a:lstStyle/>
                    <a:p>
                      <a:pPr marL="0" indent="0" algn="ctr">
                        <a:buFont typeface="Arial" panose="020B0604020202020204" pitchFamily="34" charset="0"/>
                        <a:buNone/>
                      </a:pPr>
                      <a:r>
                        <a:rPr lang="es-DO" sz="1300" noProof="0" dirty="0" smtClean="0">
                          <a:latin typeface="Tw Cen MT" pitchFamily="34" charset="0"/>
                        </a:rPr>
                        <a:t>Poder</a:t>
                      </a:r>
                      <a:r>
                        <a:rPr lang="es-DO" sz="1300" baseline="0" noProof="0" dirty="0" smtClean="0">
                          <a:latin typeface="Tw Cen MT" pitchFamily="34" charset="0"/>
                        </a:rPr>
                        <a:t> Ejecutivo </a:t>
                      </a:r>
                    </a:p>
                    <a:p>
                      <a:pPr marL="0" indent="0" algn="ctr">
                        <a:buFont typeface="Arial" panose="020B0604020202020204" pitchFamily="34" charset="0"/>
                        <a:buNone/>
                      </a:pPr>
                      <a:r>
                        <a:rPr lang="es-DO" sz="1300" baseline="0" noProof="0" dirty="0" smtClean="0">
                          <a:latin typeface="Tw Cen MT" pitchFamily="34" charset="0"/>
                        </a:rPr>
                        <a:t>Congreso Nacional </a:t>
                      </a:r>
                    </a:p>
                    <a:p>
                      <a:pPr marL="0" indent="0" algn="ctr">
                        <a:buFont typeface="Arial" panose="020B0604020202020204" pitchFamily="34" charset="0"/>
                        <a:buNone/>
                      </a:pPr>
                      <a:r>
                        <a:rPr lang="es-DO" sz="1300" baseline="0" noProof="0" dirty="0" smtClean="0">
                          <a:latin typeface="Tw Cen MT" pitchFamily="34" charset="0"/>
                        </a:rPr>
                        <a:t>Otras entidades publicas</a:t>
                      </a:r>
                    </a:p>
                    <a:p>
                      <a:pPr marL="0" indent="0" algn="ctr">
                        <a:buFont typeface="Arial" panose="020B0604020202020204" pitchFamily="34" charset="0"/>
                        <a:buNone/>
                      </a:pPr>
                      <a:r>
                        <a:rPr lang="es-DO" sz="1300" baseline="0" noProof="0" dirty="0" smtClean="0">
                          <a:latin typeface="Tw Cen MT" pitchFamily="34" charset="0"/>
                        </a:rPr>
                        <a:t>Sociedad Civil </a:t>
                      </a:r>
                    </a:p>
                    <a:p>
                      <a:pPr marL="0" indent="0" algn="ctr">
                        <a:buFont typeface="Arial" panose="020B0604020202020204" pitchFamily="34" charset="0"/>
                        <a:buNone/>
                      </a:pPr>
                      <a:r>
                        <a:rPr lang="es-DO" sz="1300" baseline="0" noProof="0" dirty="0" smtClean="0">
                          <a:latin typeface="Tw Cen MT" pitchFamily="34" charset="0"/>
                        </a:rPr>
                        <a:t>CONEP</a:t>
                      </a:r>
                    </a:p>
                    <a:p>
                      <a:pPr marL="0" indent="0" algn="ctr">
                        <a:buFont typeface="Arial" panose="020B0604020202020204" pitchFamily="34" charset="0"/>
                        <a:buNone/>
                      </a:pPr>
                      <a:r>
                        <a:rPr lang="es-DO" sz="1300" baseline="0" noProof="0" dirty="0" smtClean="0">
                          <a:latin typeface="Tw Cen MT" pitchFamily="34" charset="0"/>
                        </a:rPr>
                        <a:t>AIRD</a:t>
                      </a:r>
                    </a:p>
                    <a:p>
                      <a:pPr marL="0" indent="0" algn="ctr">
                        <a:buFont typeface="Arial" panose="020B0604020202020204" pitchFamily="34" charset="0"/>
                        <a:buNone/>
                      </a:pPr>
                      <a:r>
                        <a:rPr lang="es-DO" sz="1300" baseline="0" noProof="0" dirty="0" smtClean="0">
                          <a:latin typeface="Tw Cen MT" pitchFamily="34" charset="0"/>
                        </a:rPr>
                        <a:t>ASONAHORES</a:t>
                      </a:r>
                    </a:p>
                    <a:p>
                      <a:pPr marL="0" indent="0" algn="ctr">
                        <a:buFont typeface="Arial" panose="020B0604020202020204" pitchFamily="34" charset="0"/>
                        <a:buNone/>
                      </a:pPr>
                      <a:r>
                        <a:rPr lang="es-DO" sz="1300" baseline="0" noProof="0" dirty="0" smtClean="0">
                          <a:latin typeface="Tw Cen MT" pitchFamily="34" charset="0"/>
                        </a:rPr>
                        <a:t>Gremios del Sector Empresarial </a:t>
                      </a:r>
                      <a:endParaRPr lang="en-US" sz="1300" dirty="0" smtClean="0">
                        <a:latin typeface="Tw Cen MT" pitchFamily="34" charset="0"/>
                      </a:endParaRPr>
                    </a:p>
                  </a:txBody>
                  <a:tcPr/>
                </a:tc>
                <a:tc>
                  <a:txBody>
                    <a:bodyPr/>
                    <a:lstStyle/>
                    <a:p>
                      <a:pPr algn="ctr"/>
                      <a:r>
                        <a:rPr lang="es-DO" sz="1300" noProof="0" dirty="0" smtClean="0">
                          <a:latin typeface="Tw Cen MT" pitchFamily="34" charset="0"/>
                        </a:rPr>
                        <a:t>1er trimestre del 2016. </a:t>
                      </a:r>
                      <a:endParaRPr lang="es-DO" sz="1300" noProof="0" dirty="0">
                        <a:latin typeface="Tw Cen MT" pitchFamily="34" charset="0"/>
                      </a:endParaRPr>
                    </a:p>
                  </a:txBody>
                  <a:tcPr/>
                </a:tc>
              </a:tr>
              <a:tr h="1305782">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s-DO" sz="1300" dirty="0" smtClean="0">
                          <a:latin typeface="Tw Cen MT" pitchFamily="34" charset="0"/>
                        </a:rPr>
                        <a:t>Definir</a:t>
                      </a:r>
                      <a:r>
                        <a:rPr lang="es-DO" sz="1300" baseline="0" dirty="0" smtClean="0">
                          <a:latin typeface="Tw Cen MT" pitchFamily="34" charset="0"/>
                        </a:rPr>
                        <a:t> e implementar funciones, atribuciones y procedimientos que fomenten la aplicación </a:t>
                      </a:r>
                      <a:r>
                        <a:rPr lang="es-ES" sz="1300" dirty="0" smtClean="0">
                          <a:latin typeface="Tw Cen MT" pitchFamily="34" charset="0"/>
                        </a:rPr>
                        <a:t>congruente</a:t>
                      </a:r>
                      <a:r>
                        <a:rPr lang="es-ES" sz="1300" baseline="0" dirty="0" smtClean="0">
                          <a:latin typeface="Tw Cen MT" pitchFamily="34" charset="0"/>
                        </a:rPr>
                        <a:t> de las normativas existentes. </a:t>
                      </a:r>
                      <a:endParaRPr lang="es-DO" sz="1300" dirty="0" smtClean="0">
                        <a:latin typeface="Tw Cen MT" pitchFamily="34" charset="0"/>
                      </a:endParaRPr>
                    </a:p>
                  </a:txBody>
                  <a:tcPr/>
                </a:tc>
                <a:tc>
                  <a:txBody>
                    <a:bodyPr/>
                    <a:lstStyle/>
                    <a:p>
                      <a:pPr marL="0" indent="0" algn="ctr">
                        <a:buFont typeface="Arial" panose="020B0604020202020204" pitchFamily="34" charset="0"/>
                        <a:buNone/>
                      </a:pPr>
                      <a:r>
                        <a:rPr lang="es-DO" sz="1300" noProof="0" dirty="0" smtClean="0">
                          <a:latin typeface="Tw Cen MT" pitchFamily="34" charset="0"/>
                        </a:rPr>
                        <a:t>Fiscalización</a:t>
                      </a:r>
                      <a:r>
                        <a:rPr lang="es-DO" sz="1300" baseline="0" noProof="0" dirty="0" smtClean="0">
                          <a:latin typeface="Tw Cen MT" pitchFamily="34" charset="0"/>
                        </a:rPr>
                        <a:t> de la aplicación del marco jurídico existente. </a:t>
                      </a:r>
                    </a:p>
                    <a:p>
                      <a:pPr marL="0" indent="0" algn="ctr">
                        <a:buFont typeface="Arial" panose="020B0604020202020204" pitchFamily="34" charset="0"/>
                        <a:buNone/>
                      </a:pPr>
                      <a:endParaRPr lang="es-DO" sz="1300" baseline="0" noProof="0" dirty="0" smtClean="0">
                        <a:latin typeface="Tw Cen MT" pitchFamily="34" charset="0"/>
                      </a:endParaRPr>
                    </a:p>
                    <a:p>
                      <a:pPr marL="0" indent="0" algn="ctr">
                        <a:buFont typeface="Arial" panose="020B0604020202020204" pitchFamily="34" charset="0"/>
                        <a:buNone/>
                      </a:pPr>
                      <a:r>
                        <a:rPr lang="es-DO" sz="1300" baseline="0" noProof="0" dirty="0" smtClean="0">
                          <a:latin typeface="Tw Cen MT" pitchFamily="34" charset="0"/>
                        </a:rPr>
                        <a:t>Auditoria en los procesos para evidenciar la obtención de respuestas eficientes. </a:t>
                      </a:r>
                      <a:endParaRPr lang="es-DO" sz="1300" noProof="0" dirty="0">
                        <a:latin typeface="Tw Cen MT" pitchFamily="34" charset="0"/>
                      </a:endParaRPr>
                    </a:p>
                  </a:txBody>
                  <a:tcPr/>
                </a:tc>
                <a:tc>
                  <a:txBody>
                    <a:bodyPr/>
                    <a:lstStyle/>
                    <a:p>
                      <a:pPr marL="0" indent="0" algn="ctr">
                        <a:buFont typeface="Arial" panose="020B0604020202020204" pitchFamily="34" charset="0"/>
                        <a:buNone/>
                      </a:pPr>
                      <a:r>
                        <a:rPr lang="es-DO" sz="1300" noProof="0" dirty="0" smtClean="0">
                          <a:latin typeface="Tw Cen MT" pitchFamily="34" charset="0"/>
                        </a:rPr>
                        <a:t>Servidores</a:t>
                      </a:r>
                      <a:r>
                        <a:rPr lang="es-DO" sz="1300" baseline="0" noProof="0" dirty="0" smtClean="0">
                          <a:latin typeface="Tw Cen MT" pitchFamily="34" charset="0"/>
                        </a:rPr>
                        <a:t> Públicos </a:t>
                      </a:r>
                    </a:p>
                    <a:p>
                      <a:pPr marL="0" indent="0" algn="ctr">
                        <a:buFont typeface="Arial" panose="020B0604020202020204" pitchFamily="34" charset="0"/>
                        <a:buNone/>
                      </a:pPr>
                      <a:r>
                        <a:rPr lang="es-DO" sz="1300" baseline="0" noProof="0" dirty="0" smtClean="0">
                          <a:latin typeface="Tw Cen MT" pitchFamily="34" charset="0"/>
                        </a:rPr>
                        <a:t>Poder Ejecutivo </a:t>
                      </a:r>
                    </a:p>
                    <a:p>
                      <a:pPr marL="0" indent="0" algn="ctr">
                        <a:buFont typeface="Arial" panose="020B0604020202020204" pitchFamily="34" charset="0"/>
                        <a:buNone/>
                      </a:pPr>
                      <a:r>
                        <a:rPr lang="es-DO" sz="1300" baseline="0" noProof="0" dirty="0" smtClean="0">
                          <a:latin typeface="Tw Cen MT" pitchFamily="34" charset="0"/>
                        </a:rPr>
                        <a:t>Poder Legislativo </a:t>
                      </a:r>
                    </a:p>
                    <a:p>
                      <a:pPr marL="0" indent="0" algn="ctr">
                        <a:buFont typeface="Arial" panose="020B0604020202020204" pitchFamily="34" charset="0"/>
                        <a:buNone/>
                      </a:pPr>
                      <a:r>
                        <a:rPr lang="es-DO" sz="1300" baseline="0" noProof="0" dirty="0" smtClean="0">
                          <a:latin typeface="Tw Cen MT" pitchFamily="34" charset="0"/>
                        </a:rPr>
                        <a:t>Entidades publicas</a:t>
                      </a:r>
                    </a:p>
                  </a:txBody>
                  <a:tcPr/>
                </a:tc>
                <a:tc>
                  <a:txBody>
                    <a:bodyPr/>
                    <a:lstStyle/>
                    <a:p>
                      <a:pPr algn="ctr"/>
                      <a:r>
                        <a:rPr lang="es-DO" sz="1300" noProof="0" dirty="0" smtClean="0">
                          <a:latin typeface="Tw Cen MT" pitchFamily="34" charset="0"/>
                        </a:rPr>
                        <a:t>1er trimestre</a:t>
                      </a:r>
                      <a:r>
                        <a:rPr lang="es-DO" sz="1300" baseline="0" noProof="0" dirty="0" smtClean="0">
                          <a:latin typeface="Tw Cen MT" pitchFamily="34" charset="0"/>
                        </a:rPr>
                        <a:t> del 2016</a:t>
                      </a:r>
                      <a:endParaRPr lang="es-DO" sz="1300" noProof="0" dirty="0">
                        <a:latin typeface="Tw Cen MT" pitchFamily="34" charset="0"/>
                      </a:endParaRPr>
                    </a:p>
                  </a:txBody>
                  <a:tcPr/>
                </a:tc>
              </a:tr>
              <a:tr h="1460102">
                <a:tc>
                  <a:txBody>
                    <a:bodyPr/>
                    <a:lstStyle/>
                    <a:p>
                      <a:pPr marL="0" marR="0" lvl="2" indent="0" algn="just" defTabSz="914400" rtl="0" eaLnBrk="1" fontAlgn="auto" latinLnBrk="0" hangingPunct="1">
                        <a:lnSpc>
                          <a:spcPct val="100000"/>
                        </a:lnSpc>
                        <a:spcBef>
                          <a:spcPts val="0"/>
                        </a:spcBef>
                        <a:spcAft>
                          <a:spcPts val="0"/>
                        </a:spcAft>
                        <a:buClrTx/>
                        <a:buSzTx/>
                        <a:buFontTx/>
                        <a:buNone/>
                        <a:tabLst/>
                        <a:defRPr/>
                      </a:pPr>
                      <a:r>
                        <a:rPr lang="es-DO" sz="1300" noProof="0" dirty="0" smtClean="0">
                          <a:latin typeface="Tw Cen MT" pitchFamily="34" charset="0"/>
                        </a:rPr>
                        <a:t>Creación de un Plan de Concienciación</a:t>
                      </a:r>
                      <a:r>
                        <a:rPr lang="es-DO" sz="1300" baseline="0" noProof="0" dirty="0" smtClean="0">
                          <a:latin typeface="Tw Cen MT" pitchFamily="34" charset="0"/>
                        </a:rPr>
                        <a:t> ciudadana con respecto al uso y aprovechamiento de los recursos naturales, costeros y marinos, mineros, agua, entre otros. </a:t>
                      </a:r>
                      <a:endParaRPr lang="es-DO" sz="1300" noProof="0" dirty="0" smtClean="0">
                        <a:latin typeface="Tw Cen MT" pitchFamily="34" charset="0"/>
                      </a:endParaRPr>
                    </a:p>
                  </a:txBody>
                  <a:tcPr/>
                </a:tc>
                <a:tc>
                  <a:txBody>
                    <a:bodyPr/>
                    <a:lstStyle/>
                    <a:p>
                      <a:pPr marL="0" indent="0" algn="ctr">
                        <a:buFont typeface="Arial" pitchFamily="34" charset="0"/>
                        <a:buNone/>
                      </a:pPr>
                      <a:r>
                        <a:rPr lang="es-DO" sz="1300" noProof="0" dirty="0" smtClean="0">
                          <a:latin typeface="Tw Cen MT" pitchFamily="34" charset="0"/>
                        </a:rPr>
                        <a:t>Medición</a:t>
                      </a:r>
                      <a:r>
                        <a:rPr lang="es-DO" sz="1300" baseline="0" noProof="0" dirty="0" smtClean="0">
                          <a:latin typeface="Tw Cen MT" pitchFamily="34" charset="0"/>
                        </a:rPr>
                        <a:t> en la calidad del aire, agua y en la cantidad de desechos sólidos acumulados. </a:t>
                      </a:r>
                    </a:p>
                    <a:p>
                      <a:pPr marL="0" indent="0" algn="ctr">
                        <a:buFont typeface="Arial" pitchFamily="34" charset="0"/>
                        <a:buNone/>
                      </a:pPr>
                      <a:endParaRPr lang="es-DO" sz="1300" baseline="0" noProof="0" dirty="0" smtClean="0">
                        <a:latin typeface="Tw Cen MT" pitchFamily="34" charset="0"/>
                      </a:endParaRPr>
                    </a:p>
                    <a:p>
                      <a:pPr marL="0" indent="0" algn="ctr">
                        <a:buFont typeface="Arial" pitchFamily="34" charset="0"/>
                        <a:buNone/>
                      </a:pPr>
                      <a:r>
                        <a:rPr lang="es-DO" sz="1300" baseline="0" noProof="0" dirty="0" smtClean="0">
                          <a:latin typeface="Tw Cen MT" pitchFamily="34" charset="0"/>
                        </a:rPr>
                        <a:t>Mejoramiento en la cantidad y calidad de los recursos naturales. </a:t>
                      </a:r>
                    </a:p>
                    <a:p>
                      <a:pPr marL="0" indent="0" algn="ctr">
                        <a:buFont typeface="Arial" pitchFamily="34" charset="0"/>
                        <a:buNone/>
                      </a:pPr>
                      <a:endParaRPr lang="es-DO" sz="1300" baseline="0" noProof="0" dirty="0" smtClean="0">
                        <a:latin typeface="Tw Cen MT" pitchFamily="34" charset="0"/>
                      </a:endParaRPr>
                    </a:p>
                  </a:txBody>
                  <a:tcPr/>
                </a:tc>
                <a:tc>
                  <a:txBody>
                    <a:bodyPr/>
                    <a:lstStyle/>
                    <a:p>
                      <a:pPr marL="0" indent="0" algn="ctr">
                        <a:buFont typeface="Arial" panose="020B0604020202020204" pitchFamily="34" charset="0"/>
                        <a:buNone/>
                      </a:pPr>
                      <a:r>
                        <a:rPr lang="es-DO" sz="1300" noProof="0" dirty="0" smtClean="0">
                          <a:latin typeface="Tw Cen MT" pitchFamily="34" charset="0"/>
                        </a:rPr>
                        <a:t>Poder</a:t>
                      </a:r>
                      <a:r>
                        <a:rPr lang="es-DO" sz="1300" baseline="0" noProof="0" dirty="0" smtClean="0">
                          <a:latin typeface="Tw Cen MT" pitchFamily="34" charset="0"/>
                        </a:rPr>
                        <a:t> Ejecutivo </a:t>
                      </a:r>
                    </a:p>
                    <a:p>
                      <a:pPr marL="0" indent="0" algn="ctr">
                        <a:buFont typeface="Arial" panose="020B0604020202020204" pitchFamily="34" charset="0"/>
                        <a:buNone/>
                      </a:pPr>
                      <a:r>
                        <a:rPr lang="es-DO" sz="1300" baseline="0" noProof="0" dirty="0" smtClean="0">
                          <a:latin typeface="Tw Cen MT" pitchFamily="34" charset="0"/>
                        </a:rPr>
                        <a:t>Ministerio de Medio Ambiente y Recursos Naturales</a:t>
                      </a:r>
                    </a:p>
                    <a:p>
                      <a:pPr marL="0" indent="0" algn="ctr">
                        <a:buFont typeface="Arial" panose="020B0604020202020204" pitchFamily="34" charset="0"/>
                        <a:buNone/>
                      </a:pPr>
                      <a:r>
                        <a:rPr lang="es-DO" sz="1300" baseline="0" noProof="0" dirty="0" smtClean="0">
                          <a:latin typeface="Tw Cen MT" pitchFamily="34" charset="0"/>
                        </a:rPr>
                        <a:t>Entidades publicas</a:t>
                      </a:r>
                    </a:p>
                    <a:p>
                      <a:pPr marL="0" indent="0" algn="ctr">
                        <a:buFont typeface="Arial" panose="020B0604020202020204" pitchFamily="34" charset="0"/>
                        <a:buNone/>
                      </a:pPr>
                      <a:r>
                        <a:rPr lang="es-DO" sz="1300" baseline="0" noProof="0" dirty="0" smtClean="0">
                          <a:latin typeface="Tw Cen MT" pitchFamily="34" charset="0"/>
                        </a:rPr>
                        <a:t>Sociedad Civil </a:t>
                      </a:r>
                    </a:p>
                    <a:p>
                      <a:pPr marL="0" indent="0" algn="ctr">
                        <a:buFont typeface="Arial" panose="020B0604020202020204" pitchFamily="34" charset="0"/>
                        <a:buNone/>
                      </a:pPr>
                      <a:r>
                        <a:rPr lang="es-DO" sz="1300" baseline="0" noProof="0" dirty="0" smtClean="0">
                          <a:latin typeface="Tw Cen MT" pitchFamily="34" charset="0"/>
                        </a:rPr>
                        <a:t>CONEP</a:t>
                      </a:r>
                    </a:p>
                    <a:p>
                      <a:pPr marL="0" indent="0" algn="ctr">
                        <a:buFont typeface="Arial" panose="020B0604020202020204" pitchFamily="34" charset="0"/>
                        <a:buNone/>
                      </a:pPr>
                      <a:r>
                        <a:rPr lang="es-DO" sz="1300" baseline="0" noProof="0" dirty="0" smtClean="0">
                          <a:latin typeface="Tw Cen MT" pitchFamily="34" charset="0"/>
                        </a:rPr>
                        <a:t>AIRD</a:t>
                      </a:r>
                    </a:p>
                    <a:p>
                      <a:pPr marL="0" indent="0" algn="ctr">
                        <a:buFont typeface="Arial" panose="020B0604020202020204" pitchFamily="34" charset="0"/>
                        <a:buNone/>
                      </a:pPr>
                      <a:r>
                        <a:rPr lang="es-DO" sz="1300" baseline="0" noProof="0" dirty="0" smtClean="0">
                          <a:latin typeface="Tw Cen MT" pitchFamily="34" charset="0"/>
                        </a:rPr>
                        <a:t>ASONAHORES</a:t>
                      </a:r>
                    </a:p>
                    <a:p>
                      <a:pPr marL="0" indent="0" algn="ctr">
                        <a:buFont typeface="Arial" panose="020B0604020202020204" pitchFamily="34" charset="0"/>
                        <a:buNone/>
                      </a:pPr>
                      <a:r>
                        <a:rPr lang="es-DO" sz="1300" baseline="0" noProof="0" dirty="0" smtClean="0">
                          <a:latin typeface="Tw Cen MT" pitchFamily="34" charset="0"/>
                        </a:rPr>
                        <a:t>Gremios del Sector Empresarial </a:t>
                      </a:r>
                      <a:endParaRPr lang="es-DO" sz="1300" noProof="0" dirty="0" smtClean="0">
                        <a:latin typeface="Tw Cen MT" pitchFamily="34" charset="0"/>
                      </a:endParaRPr>
                    </a:p>
                  </a:txBody>
                  <a:tcPr/>
                </a:tc>
                <a:tc>
                  <a:txBody>
                    <a:bodyPr/>
                    <a:lstStyle/>
                    <a:p>
                      <a:pPr algn="ctr"/>
                      <a:r>
                        <a:rPr lang="es-DO" sz="1300" noProof="0" dirty="0" smtClean="0">
                          <a:latin typeface="Tw Cen MT" pitchFamily="34" charset="0"/>
                        </a:rPr>
                        <a:t>1er Trimestre del 2016</a:t>
                      </a:r>
                      <a:endParaRPr lang="es-DO" sz="1300" noProof="0" dirty="0">
                        <a:latin typeface="Tw Cen MT" pitchFamily="34" charset="0"/>
                      </a:endParaRPr>
                    </a:p>
                  </a:txBody>
                  <a:tcPr/>
                </a:tc>
              </a:tr>
            </a:tbl>
          </a:graphicData>
        </a:graphic>
      </p:graphicFrame>
    </p:spTree>
    <p:extLst>
      <p:ext uri="{BB962C8B-B14F-4D97-AF65-F5344CB8AC3E}">
        <p14:creationId xmlns:p14="http://schemas.microsoft.com/office/powerpoint/2010/main" val="2162947807"/>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26"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28" name="3 CuadroTexto"/>
          <p:cNvSpPr txBox="1">
            <a:spLocks noChangeArrowheads="1"/>
          </p:cNvSpPr>
          <p:nvPr/>
        </p:nvSpPr>
        <p:spPr bwMode="auto">
          <a:xfrm>
            <a:off x="76200" y="152400"/>
            <a:ext cx="2126864"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smtClean="0">
                <a:solidFill>
                  <a:prstClr val="white"/>
                </a:solidFill>
                <a:latin typeface="Tw Cen MT" pitchFamily="34" charset="0"/>
              </a:rPr>
              <a:t>Objetivos</a:t>
            </a:r>
            <a:endParaRPr lang="en-US" altLang="en-US" sz="4000" dirty="0">
              <a:solidFill>
                <a:prstClr val="white"/>
              </a:solidFill>
              <a:latin typeface="Tw Cen MT" pitchFamily="34" charset="0"/>
            </a:endParaRPr>
          </a:p>
        </p:txBody>
      </p:sp>
      <p:sp>
        <p:nvSpPr>
          <p:cNvPr id="4" name="Content Placeholder 3"/>
          <p:cNvSpPr>
            <a:spLocks noGrp="1"/>
          </p:cNvSpPr>
          <p:nvPr>
            <p:ph idx="1"/>
          </p:nvPr>
        </p:nvSpPr>
        <p:spPr/>
        <p:txBody>
          <a:bodyPr>
            <a:normAutofit/>
          </a:bodyPr>
          <a:lstStyle/>
          <a:p>
            <a:pPr>
              <a:spcAft>
                <a:spcPts val="600"/>
              </a:spcAft>
              <a:buClr>
                <a:schemeClr val="accent5">
                  <a:lumMod val="75000"/>
                </a:schemeClr>
              </a:buClr>
              <a:buFont typeface="Wingdings" pitchFamily="2" charset="2"/>
              <a:buChar char="§"/>
            </a:pPr>
            <a:r>
              <a:rPr lang="es-DO" sz="3600" dirty="0" smtClean="0">
                <a:latin typeface="Tw Cen MT" pitchFamily="34" charset="0"/>
              </a:rPr>
              <a:t>Compartir antecedentes y metodología </a:t>
            </a:r>
          </a:p>
          <a:p>
            <a:pPr>
              <a:spcAft>
                <a:spcPts val="600"/>
              </a:spcAft>
              <a:buClr>
                <a:schemeClr val="accent5">
                  <a:lumMod val="75000"/>
                </a:schemeClr>
              </a:buClr>
              <a:buFont typeface="Wingdings" pitchFamily="2" charset="2"/>
              <a:buChar char="§"/>
            </a:pPr>
            <a:r>
              <a:rPr lang="es-DO" sz="3600" dirty="0" smtClean="0">
                <a:latin typeface="Tw Cen MT" pitchFamily="34" charset="0"/>
              </a:rPr>
              <a:t>Mostrar los resultados de las mesas </a:t>
            </a:r>
            <a:r>
              <a:rPr lang="es-DO" sz="3600" smtClean="0">
                <a:latin typeface="Tw Cen MT" pitchFamily="34" charset="0"/>
              </a:rPr>
              <a:t>de trabajo </a:t>
            </a:r>
            <a:r>
              <a:rPr lang="es-DO" sz="3600" b="1">
                <a:latin typeface="Tw Cen MT" pitchFamily="34" charset="0"/>
              </a:rPr>
              <a:t>(media hora por mesa</a:t>
            </a:r>
            <a:r>
              <a:rPr lang="es-DO" sz="3600" b="1" smtClean="0">
                <a:latin typeface="Tw Cen MT" pitchFamily="34" charset="0"/>
              </a:rPr>
              <a:t>)</a:t>
            </a:r>
            <a:endParaRPr lang="es-DO" sz="3600" dirty="0" smtClean="0">
              <a:latin typeface="Tw Cen MT" pitchFamily="34" charset="0"/>
            </a:endParaRPr>
          </a:p>
          <a:p>
            <a:pPr>
              <a:spcAft>
                <a:spcPts val="600"/>
              </a:spcAft>
              <a:buClr>
                <a:schemeClr val="accent5">
                  <a:lumMod val="75000"/>
                </a:schemeClr>
              </a:buClr>
              <a:buFont typeface="Wingdings" pitchFamily="2" charset="2"/>
              <a:buChar char="§"/>
            </a:pPr>
            <a:r>
              <a:rPr lang="es-DO" sz="3600" dirty="0" smtClean="0">
                <a:latin typeface="Tw Cen MT" pitchFamily="34" charset="0"/>
              </a:rPr>
              <a:t>Abrir espacio de discusión y validación final</a:t>
            </a:r>
          </a:p>
          <a:p>
            <a:pPr>
              <a:spcAft>
                <a:spcPts val="600"/>
              </a:spcAft>
              <a:buClr>
                <a:schemeClr val="accent5">
                  <a:lumMod val="75000"/>
                </a:schemeClr>
              </a:buClr>
              <a:buFont typeface="Wingdings" pitchFamily="2" charset="2"/>
              <a:buChar char="§"/>
            </a:pPr>
            <a:r>
              <a:rPr lang="es-DO" sz="3600" dirty="0" smtClean="0">
                <a:latin typeface="Tw Cen MT" pitchFamily="34" charset="0"/>
              </a:rPr>
              <a:t>Presentar proceso de priorización en plenaria</a:t>
            </a:r>
            <a:endParaRPr lang="es-DO" sz="3600" dirty="0">
              <a:latin typeface="Tw Cen MT" pitchFamily="34" charset="0"/>
            </a:endParaRPr>
          </a:p>
        </p:txBody>
      </p:sp>
      <p:pic>
        <p:nvPicPr>
          <p:cNvPr id="24" name="0 Imagen"/>
          <p:cNvPicPr/>
          <p:nvPr/>
        </p:nvPicPr>
        <p:blipFill>
          <a:blip r:embed="rId2"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spTree>
    <p:extLst>
      <p:ext uri="{BB962C8B-B14F-4D97-AF65-F5344CB8AC3E}">
        <p14:creationId xmlns:p14="http://schemas.microsoft.com/office/powerpoint/2010/main" val="1101382061"/>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3 Marcador de contenido"/>
          <p:cNvGraphicFramePr>
            <a:graphicFrameLocks/>
          </p:cNvGraphicFramePr>
          <p:nvPr>
            <p:extLst>
              <p:ext uri="{D42A27DB-BD31-4B8C-83A1-F6EECF244321}">
                <p14:modId xmlns:p14="http://schemas.microsoft.com/office/powerpoint/2010/main" val="1532413939"/>
              </p:ext>
            </p:extLst>
          </p:nvPr>
        </p:nvGraphicFramePr>
        <p:xfrm>
          <a:off x="76199" y="2391768"/>
          <a:ext cx="8961277" cy="1676400"/>
        </p:xfrm>
        <a:graphic>
          <a:graphicData uri="http://schemas.openxmlformats.org/drawingml/2006/table">
            <a:tbl>
              <a:tblPr firstRow="1" bandRow="1">
                <a:tableStyleId>{3B4B98B0-60AC-42C2-AFA5-B58CD77FA1E5}</a:tableStyleId>
              </a:tblPr>
              <a:tblGrid>
                <a:gridCol w="8961277"/>
              </a:tblGrid>
              <a:tr h="1676400">
                <a:tc>
                  <a:txBody>
                    <a:bodyPr/>
                    <a:lstStyle/>
                    <a:p>
                      <a:r>
                        <a:rPr lang="es-DO" sz="1600" b="1" noProof="0" dirty="0" smtClean="0">
                          <a:latin typeface="Tw Cen MT" pitchFamily="34" charset="0"/>
                        </a:rPr>
                        <a:t>Problemática 3/Contexto:</a:t>
                      </a:r>
                    </a:p>
                    <a:p>
                      <a:pPr algn="just"/>
                      <a:r>
                        <a:rPr lang="es-ES" sz="1400" b="1" strike="noStrike" noProof="0" dirty="0" smtClean="0">
                          <a:latin typeface="Tw Cen MT" pitchFamily="34" charset="0"/>
                        </a:rPr>
                        <a:t>Necesidad de certidumbre y respuestas oportunas de los procesos por ante la JI.  </a:t>
                      </a:r>
                      <a:r>
                        <a:rPr lang="es-ES" sz="1400" b="0" strike="noStrike" noProof="0" dirty="0" smtClean="0">
                          <a:latin typeface="Tw Cen MT" pitchFamily="34" charset="0"/>
                        </a:rPr>
                        <a:t>Después de los avances logrados en el proceso de reforma de la JI (PMJT - BID </a:t>
                      </a:r>
                      <a:r>
                        <a:rPr lang="es-ES" sz="1400" b="0" strike="noStrike" noProof="0" dirty="0" err="1" smtClean="0">
                          <a:latin typeface="Tw Cen MT" pitchFamily="34" charset="0"/>
                        </a:rPr>
                        <a:t>DR</a:t>
                      </a:r>
                      <a:r>
                        <a:rPr lang="es-ES" sz="1400" b="0" strike="noStrike" noProof="0" dirty="0" smtClean="0">
                          <a:latin typeface="Tw Cen MT" pitchFamily="34" charset="0"/>
                        </a:rPr>
                        <a:t> </a:t>
                      </a:r>
                      <a:r>
                        <a:rPr lang="es-ES" sz="1400" b="0" strike="noStrike" noProof="0" dirty="0" smtClean="0">
                          <a:solidFill>
                            <a:srgbClr val="FF0000"/>
                          </a:solidFill>
                          <a:latin typeface="Tw Cen MT" pitchFamily="34" charset="0"/>
                        </a:rPr>
                        <a:t>1079</a:t>
                      </a:r>
                      <a:r>
                        <a:rPr lang="es-ES" sz="1400" b="0" strike="noStrike" noProof="0" dirty="0" smtClean="0">
                          <a:latin typeface="Tw Cen MT" pitchFamily="34" charset="0"/>
                        </a:rPr>
                        <a:t> y PCJI – BID 1799/OC-DR) se ha producido una dilación mayor en las respuestas a los usuarios y una falta de homogeneidad en los criterios de decisión al momento de la aplicación de los principios registrales. Se presenta actualmente en algunos órganos una deficiencia en el análisis técnico-legal que afecta directamente el principio de predictibilidad así como los tiempos de respuesta. El problema refleja una falta de gestión y de voluntad política independientemente de las precariedades económicas del Poder Judicial.</a:t>
                      </a:r>
                    </a:p>
                  </a:txBody>
                  <a:tcPr/>
                </a:tc>
              </a:tr>
            </a:tbl>
          </a:graphicData>
        </a:graphic>
      </p:graphicFrame>
      <p:graphicFrame>
        <p:nvGraphicFramePr>
          <p:cNvPr id="26" name="3 Marcador de contenido"/>
          <p:cNvGraphicFramePr>
            <a:graphicFrameLocks/>
          </p:cNvGraphicFramePr>
          <p:nvPr>
            <p:extLst>
              <p:ext uri="{D42A27DB-BD31-4B8C-83A1-F6EECF244321}">
                <p14:modId xmlns:p14="http://schemas.microsoft.com/office/powerpoint/2010/main" val="2917590377"/>
              </p:ext>
            </p:extLst>
          </p:nvPr>
        </p:nvGraphicFramePr>
        <p:xfrm>
          <a:off x="76199" y="4503760"/>
          <a:ext cx="3844131" cy="2049440"/>
        </p:xfrm>
        <a:graphic>
          <a:graphicData uri="http://schemas.openxmlformats.org/drawingml/2006/table">
            <a:tbl>
              <a:tblPr bandRow="1">
                <a:tableStyleId>{3B4B98B0-60AC-42C2-AFA5-B58CD77FA1E5}</a:tableStyleId>
              </a:tblPr>
              <a:tblGrid>
                <a:gridCol w="3844131"/>
              </a:tblGrid>
              <a:tr h="2049440">
                <a:tc>
                  <a:txBody>
                    <a:bodyPr/>
                    <a:lstStyle/>
                    <a:p>
                      <a:pPr algn="just"/>
                      <a:r>
                        <a:rPr lang="en-US" sz="1600" b="1" dirty="0" smtClean="0">
                          <a:latin typeface="Tw Cen MT" pitchFamily="34" charset="0"/>
                        </a:rPr>
                        <a:t>Objetivo 3:</a:t>
                      </a:r>
                    </a:p>
                    <a:p>
                      <a:pPr marL="0" marR="0" indent="0" algn="just" defTabSz="914400" rtl="0" eaLnBrk="1" fontAlgn="auto" latinLnBrk="0" hangingPunct="1">
                        <a:lnSpc>
                          <a:spcPct val="100000"/>
                        </a:lnSpc>
                        <a:spcBef>
                          <a:spcPts val="0"/>
                        </a:spcBef>
                        <a:spcAft>
                          <a:spcPts val="0"/>
                        </a:spcAft>
                        <a:buClrTx/>
                        <a:buSzTx/>
                        <a:buFontTx/>
                        <a:buNone/>
                        <a:tabLst/>
                        <a:defRPr/>
                      </a:pPr>
                      <a:r>
                        <a:rPr lang="es-ES" sz="1400" noProof="0" dirty="0" smtClean="0">
                          <a:solidFill>
                            <a:schemeClr val="tx1"/>
                          </a:solidFill>
                          <a:latin typeface="Tw Cen MT" pitchFamily="34" charset="0"/>
                        </a:rPr>
                        <a:t>Relanzar la reforma de la jurisdicción</a:t>
                      </a:r>
                      <a:r>
                        <a:rPr lang="es-ES" sz="1400" baseline="0" noProof="0" dirty="0" smtClean="0">
                          <a:solidFill>
                            <a:schemeClr val="tx1"/>
                          </a:solidFill>
                          <a:latin typeface="Tw Cen MT" pitchFamily="34" charset="0"/>
                        </a:rPr>
                        <a:t> </a:t>
                      </a:r>
                      <a:r>
                        <a:rPr lang="es-ES" sz="1400" baseline="0" noProof="0" dirty="0" err="1" smtClean="0">
                          <a:solidFill>
                            <a:schemeClr val="tx1"/>
                          </a:solidFill>
                          <a:latin typeface="Tw Cen MT" pitchFamily="34" charset="0"/>
                        </a:rPr>
                        <a:t>immobiliaria</a:t>
                      </a:r>
                      <a:r>
                        <a:rPr lang="es-ES" sz="1400" baseline="0" noProof="0" dirty="0" smtClean="0">
                          <a:solidFill>
                            <a:schemeClr val="tx1"/>
                          </a:solidFill>
                          <a:latin typeface="Tw Cen MT" pitchFamily="34" charset="0"/>
                        </a:rPr>
                        <a:t>.</a:t>
                      </a:r>
                      <a:endParaRPr lang="es-ES" sz="1400" noProof="0" dirty="0" smtClean="0">
                        <a:solidFill>
                          <a:schemeClr val="tx1"/>
                        </a:solidFill>
                        <a:latin typeface="Tw Cen MT" pitchFamily="34" charset="0"/>
                      </a:endParaRPr>
                    </a:p>
                    <a:p>
                      <a:pPr algn="just"/>
                      <a:r>
                        <a:rPr lang="es-ES" sz="1400" noProof="0" dirty="0" smtClean="0">
                          <a:solidFill>
                            <a:schemeClr val="tx1"/>
                          </a:solidFill>
                          <a:latin typeface="Tw Cen MT" pitchFamily="34" charset="0"/>
                        </a:rPr>
                        <a:t>Garantizar la seguridad jurídica y </a:t>
                      </a:r>
                      <a:r>
                        <a:rPr lang="es-ES" sz="1400" noProof="0" dirty="0" err="1" smtClean="0">
                          <a:solidFill>
                            <a:schemeClr val="tx1"/>
                          </a:solidFill>
                          <a:latin typeface="Tw Cen MT" pitchFamily="34" charset="0"/>
                        </a:rPr>
                        <a:t>eficientizar</a:t>
                      </a:r>
                      <a:r>
                        <a:rPr lang="es-ES" sz="1400" noProof="0" dirty="0" smtClean="0">
                          <a:solidFill>
                            <a:schemeClr val="tx1"/>
                          </a:solidFill>
                          <a:latin typeface="Tw Cen MT" pitchFamily="34" charset="0"/>
                        </a:rPr>
                        <a:t> el  tráfico inmobiliario. </a:t>
                      </a:r>
                    </a:p>
                  </a:txBody>
                  <a:tcPr/>
                </a:tc>
              </a:tr>
            </a:tbl>
          </a:graphicData>
        </a:graphic>
      </p:graphicFrame>
      <p:graphicFrame>
        <p:nvGraphicFramePr>
          <p:cNvPr id="27" name="5 Tabla"/>
          <p:cNvGraphicFramePr>
            <a:graphicFrameLocks noGrp="1"/>
          </p:cNvGraphicFramePr>
          <p:nvPr>
            <p:extLst>
              <p:ext uri="{D42A27DB-BD31-4B8C-83A1-F6EECF244321}">
                <p14:modId xmlns:p14="http://schemas.microsoft.com/office/powerpoint/2010/main" val="1252406527"/>
              </p:ext>
            </p:extLst>
          </p:nvPr>
        </p:nvGraphicFramePr>
        <p:xfrm>
          <a:off x="76199" y="1975512"/>
          <a:ext cx="8961277" cy="370840"/>
        </p:xfrm>
        <a:graphic>
          <a:graphicData uri="http://schemas.openxmlformats.org/drawingml/2006/table">
            <a:tbl>
              <a:tblPr firstRow="1" bandRow="1">
                <a:tableStyleId>{5C22544A-7EE6-4342-B048-85BDC9FD1C3A}</a:tableStyleId>
              </a:tblPr>
              <a:tblGrid>
                <a:gridCol w="1614644"/>
                <a:gridCol w="3229289"/>
                <a:gridCol w="1695377"/>
                <a:gridCol w="2421967"/>
              </a:tblGrid>
              <a:tr h="370840">
                <a:tc>
                  <a:txBody>
                    <a:bodyPr/>
                    <a:lstStyle/>
                    <a:p>
                      <a:pPr algn="r"/>
                      <a:r>
                        <a:rPr lang="en-US" sz="1600" dirty="0" smtClean="0">
                          <a:solidFill>
                            <a:schemeClr val="bg1"/>
                          </a:solidFill>
                          <a:latin typeface="Tw Cen MT" pitchFamily="34" charset="0"/>
                        </a:rPr>
                        <a:t>Líder de </a:t>
                      </a:r>
                      <a:r>
                        <a:rPr lang="en-US" sz="1600" dirty="0" err="1" smtClean="0">
                          <a:solidFill>
                            <a:schemeClr val="bg1"/>
                          </a:solidFill>
                          <a:latin typeface="Tw Cen MT" pitchFamily="34" charset="0"/>
                        </a:rPr>
                        <a:t>Eje</a:t>
                      </a:r>
                      <a:r>
                        <a:rPr lang="en-US" sz="1600" dirty="0" smtClean="0">
                          <a:solidFill>
                            <a:schemeClr val="bg1"/>
                          </a:solidFill>
                          <a:latin typeface="Tw Cen MT" pitchFamily="34" charset="0"/>
                        </a:rPr>
                        <a:t>:</a:t>
                      </a:r>
                      <a:endParaRPr lang="en-US" sz="1600" dirty="0">
                        <a:solidFill>
                          <a:schemeClr val="bg1"/>
                        </a:solidFill>
                        <a:latin typeface="Tw Cen MT" pitchFamily="34" charset="0"/>
                      </a:endParaRPr>
                    </a:p>
                  </a:txBody>
                  <a:tcPr/>
                </a:tc>
                <a:tc>
                  <a:txBody>
                    <a:bodyPr/>
                    <a:lstStyle/>
                    <a:p>
                      <a:r>
                        <a:rPr lang="en-US" sz="1600" dirty="0" smtClean="0">
                          <a:solidFill>
                            <a:schemeClr val="tx1">
                              <a:lumMod val="85000"/>
                              <a:lumOff val="15000"/>
                            </a:schemeClr>
                          </a:solidFill>
                          <a:latin typeface="Tw Cen MT" pitchFamily="34" charset="0"/>
                        </a:rPr>
                        <a:t>Roberto Herrera</a:t>
                      </a:r>
                      <a:endParaRPr lang="en-US" sz="1600" dirty="0">
                        <a:solidFill>
                          <a:schemeClr val="tx1">
                            <a:lumMod val="85000"/>
                            <a:lumOff val="15000"/>
                          </a:schemeClr>
                        </a:solidFill>
                        <a:latin typeface="Tw Cen MT" pitchFamily="34" charset="0"/>
                      </a:endParaRPr>
                    </a:p>
                  </a:txBody>
                  <a:tcPr>
                    <a:solidFill>
                      <a:schemeClr val="bg2"/>
                    </a:solidFill>
                  </a:tcPr>
                </a:tc>
                <a:tc>
                  <a:txBody>
                    <a:bodyPr/>
                    <a:lstStyle/>
                    <a:p>
                      <a:pPr algn="r"/>
                      <a:r>
                        <a:rPr lang="en-US" sz="1600" dirty="0" smtClean="0">
                          <a:solidFill>
                            <a:schemeClr val="bg1"/>
                          </a:solidFill>
                          <a:latin typeface="Tw Cen MT" pitchFamily="34" charset="0"/>
                        </a:rPr>
                        <a:t>Líder de Mesa:</a:t>
                      </a:r>
                      <a:endParaRPr lang="en-US" sz="1600" dirty="0">
                        <a:solidFill>
                          <a:schemeClr val="bg1"/>
                        </a:solidFill>
                        <a:latin typeface="Tw Cen MT" pitchFamily="34" charset="0"/>
                      </a:endParaRPr>
                    </a:p>
                  </a:txBody>
                  <a:tcPr/>
                </a:tc>
                <a:tc>
                  <a:txBody>
                    <a:bodyPr/>
                    <a:lstStyle/>
                    <a:p>
                      <a:r>
                        <a:rPr lang="en-US" sz="1600" dirty="0" err="1" smtClean="0">
                          <a:solidFill>
                            <a:schemeClr val="tx1">
                              <a:lumMod val="85000"/>
                              <a:lumOff val="15000"/>
                            </a:schemeClr>
                          </a:solidFill>
                          <a:latin typeface="Tw Cen MT" pitchFamily="34" charset="0"/>
                        </a:rPr>
                        <a:t>Yudith</a:t>
                      </a:r>
                      <a:r>
                        <a:rPr lang="en-US" sz="1600" dirty="0" smtClean="0">
                          <a:solidFill>
                            <a:schemeClr val="tx1">
                              <a:lumMod val="85000"/>
                              <a:lumOff val="15000"/>
                            </a:schemeClr>
                          </a:solidFill>
                          <a:latin typeface="Tw Cen MT" pitchFamily="34" charset="0"/>
                        </a:rPr>
                        <a:t> Castillo</a:t>
                      </a:r>
                    </a:p>
                  </a:txBody>
                  <a:tcPr>
                    <a:solidFill>
                      <a:schemeClr val="bg2"/>
                    </a:solidFill>
                  </a:tcPr>
                </a:tc>
              </a:tr>
            </a:tbl>
          </a:graphicData>
        </a:graphic>
      </p:graphicFrame>
      <p:graphicFrame>
        <p:nvGraphicFramePr>
          <p:cNvPr id="28" name="12 Tabla"/>
          <p:cNvGraphicFramePr>
            <a:graphicFrameLocks noGrp="1"/>
          </p:cNvGraphicFramePr>
          <p:nvPr>
            <p:extLst>
              <p:ext uri="{D42A27DB-BD31-4B8C-83A1-F6EECF244321}">
                <p14:modId xmlns:p14="http://schemas.microsoft.com/office/powerpoint/2010/main" val="865289107"/>
              </p:ext>
            </p:extLst>
          </p:nvPr>
        </p:nvGraphicFramePr>
        <p:xfrm>
          <a:off x="76199" y="1137312"/>
          <a:ext cx="8961277" cy="838200"/>
        </p:xfrm>
        <a:graphic>
          <a:graphicData uri="http://schemas.openxmlformats.org/drawingml/2006/table">
            <a:tbl>
              <a:tblPr firstRow="1" bandRow="1">
                <a:tableStyleId>{5C22544A-7EE6-4342-B048-85BDC9FD1C3A}</a:tableStyleId>
              </a:tblPr>
              <a:tblGrid>
                <a:gridCol w="1614644"/>
                <a:gridCol w="3229289"/>
                <a:gridCol w="1695377"/>
                <a:gridCol w="2421967"/>
              </a:tblGrid>
              <a:tr h="838200">
                <a:tc>
                  <a:txBody>
                    <a:bodyPr/>
                    <a:lstStyle/>
                    <a:p>
                      <a:pPr algn="r"/>
                      <a:r>
                        <a:rPr lang="en-US" sz="1600" dirty="0" err="1" smtClean="0">
                          <a:solidFill>
                            <a:schemeClr val="bg1"/>
                          </a:solidFill>
                          <a:latin typeface="Tw Cen MT" pitchFamily="34" charset="0"/>
                        </a:rPr>
                        <a:t>Eje</a:t>
                      </a:r>
                      <a:r>
                        <a:rPr lang="en-US" sz="1600" dirty="0" smtClean="0">
                          <a:solidFill>
                            <a:schemeClr val="bg1"/>
                          </a:solidFill>
                          <a:latin typeface="Tw Cen MT" pitchFamily="34" charset="0"/>
                        </a:rPr>
                        <a:t>: </a:t>
                      </a:r>
                      <a:endParaRPr lang="en-US" sz="1600" dirty="0">
                        <a:solidFill>
                          <a:schemeClr val="bg1"/>
                        </a:solidFill>
                        <a:latin typeface="Tw Cen MT" pitchFamily="34" charset="0"/>
                      </a:endParaRPr>
                    </a:p>
                  </a:txBody>
                  <a:tcPr/>
                </a:tc>
                <a:tc>
                  <a:txBody>
                    <a:bodyPr/>
                    <a:lstStyle/>
                    <a:p>
                      <a:r>
                        <a:rPr lang="es-ES" sz="1600" b="1" kern="1200" dirty="0" smtClean="0">
                          <a:solidFill>
                            <a:schemeClr val="tx1"/>
                          </a:solidFill>
                          <a:effectLst/>
                          <a:latin typeface="Tw Cen MT" pitchFamily="34" charset="0"/>
                          <a:ea typeface="+mn-ea"/>
                          <a:cs typeface="+mn-cs"/>
                        </a:rPr>
                        <a:t>Maximizar el potencial de los recursos naturales y energéticos del país</a:t>
                      </a:r>
                    </a:p>
                  </a:txBody>
                  <a:tcPr>
                    <a:solidFill>
                      <a:schemeClr val="bg2"/>
                    </a:solidFill>
                  </a:tcPr>
                </a:tc>
                <a:tc>
                  <a:txBody>
                    <a:bodyPr/>
                    <a:lstStyle/>
                    <a:p>
                      <a:pPr algn="r"/>
                      <a:r>
                        <a:rPr lang="en-US" sz="1600" dirty="0" smtClean="0">
                          <a:solidFill>
                            <a:schemeClr val="bg1"/>
                          </a:solidFill>
                          <a:latin typeface="Tw Cen MT" pitchFamily="34" charset="0"/>
                        </a:rPr>
                        <a:t>Tema:</a:t>
                      </a:r>
                      <a:endParaRPr lang="en-US" sz="1600" dirty="0">
                        <a:solidFill>
                          <a:schemeClr val="bg1"/>
                        </a:solidFill>
                        <a:latin typeface="Tw Cen MT"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DO" sz="1600" b="1" kern="1200" dirty="0" smtClean="0">
                          <a:solidFill>
                            <a:schemeClr val="tx1">
                              <a:lumMod val="85000"/>
                              <a:lumOff val="15000"/>
                            </a:schemeClr>
                          </a:solidFill>
                          <a:effectLst/>
                          <a:latin typeface="Tw Cen MT" pitchFamily="34" charset="0"/>
                          <a:ea typeface="+mn-ea"/>
                          <a:cs typeface="+mn-cs"/>
                        </a:rPr>
                        <a:t>Jurisdicción Inmobiliaria</a:t>
                      </a:r>
                    </a:p>
                  </a:txBody>
                  <a:tcPr>
                    <a:solidFill>
                      <a:schemeClr val="bg2"/>
                    </a:solidFill>
                  </a:tcPr>
                </a:tc>
              </a:tr>
            </a:tbl>
          </a:graphicData>
        </a:graphic>
      </p:graphicFrame>
      <p:graphicFrame>
        <p:nvGraphicFramePr>
          <p:cNvPr id="29" name="3 Marcador de contenido"/>
          <p:cNvGraphicFramePr>
            <a:graphicFrameLocks/>
          </p:cNvGraphicFramePr>
          <p:nvPr>
            <p:extLst>
              <p:ext uri="{D42A27DB-BD31-4B8C-83A1-F6EECF244321}">
                <p14:modId xmlns:p14="http://schemas.microsoft.com/office/powerpoint/2010/main" val="798715459"/>
              </p:ext>
            </p:extLst>
          </p:nvPr>
        </p:nvGraphicFramePr>
        <p:xfrm>
          <a:off x="4114800" y="4503760"/>
          <a:ext cx="4922676" cy="2042160"/>
        </p:xfrm>
        <a:graphic>
          <a:graphicData uri="http://schemas.openxmlformats.org/drawingml/2006/table">
            <a:tbl>
              <a:tblPr firstRow="1" bandRow="1">
                <a:tableStyleId>{3B4B98B0-60AC-42C2-AFA5-B58CD77FA1E5}</a:tableStyleId>
              </a:tblPr>
              <a:tblGrid>
                <a:gridCol w="4922676"/>
              </a:tblGrid>
              <a:tr h="1828800">
                <a:tc>
                  <a:txBody>
                    <a:bodyPr/>
                    <a:lstStyle/>
                    <a:p>
                      <a:r>
                        <a:rPr lang="es-DO" sz="1600" noProof="0" dirty="0" smtClean="0">
                          <a:latin typeface="Tw Cen MT" pitchFamily="34" charset="0"/>
                        </a:rPr>
                        <a:t>Indicadores: </a:t>
                      </a:r>
                    </a:p>
                    <a:p>
                      <a:pPr marL="342900" indent="-342900">
                        <a:buFont typeface="+mj-lt"/>
                        <a:buAutoNum type="arabicParenR"/>
                      </a:pPr>
                      <a:r>
                        <a:rPr lang="es-ES" sz="1400" b="0" noProof="0" dirty="0" smtClean="0">
                          <a:latin typeface="Tw Cen MT" pitchFamily="34" charset="0"/>
                        </a:rPr>
                        <a:t>Implementación de una estadística de los procesos y tiempo promedio de respuestas. </a:t>
                      </a:r>
                    </a:p>
                    <a:p>
                      <a:pPr marL="342900" indent="-342900">
                        <a:buFont typeface="+mj-lt"/>
                        <a:buAutoNum type="arabicParenR"/>
                      </a:pPr>
                      <a:r>
                        <a:rPr lang="es-ES" sz="1400" b="0" noProof="0" dirty="0" smtClean="0">
                          <a:latin typeface="Tw Cen MT" pitchFamily="34" charset="0"/>
                        </a:rPr>
                        <a:t>Aumento en el ranking RD registro de la Propiedad </a:t>
                      </a:r>
                      <a:r>
                        <a:rPr lang="es-ES" sz="1400" b="0" noProof="0" dirty="0" err="1" smtClean="0">
                          <a:latin typeface="Tw Cen MT" pitchFamily="34" charset="0"/>
                        </a:rPr>
                        <a:t>Doing</a:t>
                      </a:r>
                      <a:r>
                        <a:rPr lang="es-ES" sz="1400" b="0" noProof="0" dirty="0" smtClean="0">
                          <a:latin typeface="Tw Cen MT" pitchFamily="34" charset="0"/>
                        </a:rPr>
                        <a:t> Business (Banco Mundial).</a:t>
                      </a:r>
                    </a:p>
                    <a:p>
                      <a:pPr marL="342900" indent="-342900">
                        <a:buFont typeface="+mj-lt"/>
                        <a:buAutoNum type="arabicParenR"/>
                      </a:pPr>
                      <a:r>
                        <a:rPr lang="es-ES" sz="1400" b="0" noProof="0" dirty="0" smtClean="0">
                          <a:latin typeface="Tw Cen MT" pitchFamily="34" charset="0"/>
                        </a:rPr>
                        <a:t>Medición del nivel de predictibilidad de normas, procedimientos y resultados.</a:t>
                      </a:r>
                    </a:p>
                    <a:p>
                      <a:pPr marL="342900" indent="-342900">
                        <a:buFont typeface="+mj-lt"/>
                        <a:buAutoNum type="arabicParenR"/>
                      </a:pPr>
                      <a:r>
                        <a:rPr lang="es-ES" sz="1400" b="0" noProof="0" dirty="0" smtClean="0">
                          <a:latin typeface="Tw Cen MT" pitchFamily="34" charset="0"/>
                        </a:rPr>
                        <a:t>Implementación de una encuesta de calidad percibida por el usuario de la JI.</a:t>
                      </a:r>
                    </a:p>
                  </a:txBody>
                  <a:tcPr/>
                </a:tc>
              </a:tr>
            </a:tbl>
          </a:graphicData>
        </a:graphic>
      </p:graphicFrame>
      <p:sp>
        <p:nvSpPr>
          <p:cNvPr id="31"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2"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3" name="3 CuadroTexto"/>
          <p:cNvSpPr txBox="1">
            <a:spLocks noChangeArrowheads="1"/>
          </p:cNvSpPr>
          <p:nvPr/>
        </p:nvSpPr>
        <p:spPr bwMode="auto">
          <a:xfrm>
            <a:off x="76200" y="152400"/>
            <a:ext cx="6153351"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smtClean="0">
                <a:solidFill>
                  <a:prstClr val="white"/>
                </a:solidFill>
                <a:latin typeface="Tw Cen MT" pitchFamily="34" charset="0"/>
              </a:rPr>
              <a:t>Resultados Mesas de Trabajo</a:t>
            </a:r>
            <a:endParaRPr lang="en-US" altLang="en-US" sz="4000" dirty="0">
              <a:solidFill>
                <a:prstClr val="white"/>
              </a:solidFill>
              <a:latin typeface="Tw Cen MT" pitchFamily="34" charset="0"/>
            </a:endParaRPr>
          </a:p>
        </p:txBody>
      </p:sp>
      <p:pic>
        <p:nvPicPr>
          <p:cNvPr id="34" name="0 Imagen"/>
          <p:cNvPicPr/>
          <p:nvPr/>
        </p:nvPicPr>
        <p:blipFill>
          <a:blip r:embed="rId2"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spTree>
    <p:extLst>
      <p:ext uri="{BB962C8B-B14F-4D97-AF65-F5344CB8AC3E}">
        <p14:creationId xmlns:p14="http://schemas.microsoft.com/office/powerpoint/2010/main" val="2250637458"/>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2"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3" name="3 CuadroTexto"/>
          <p:cNvSpPr txBox="1">
            <a:spLocks noChangeArrowheads="1"/>
          </p:cNvSpPr>
          <p:nvPr/>
        </p:nvSpPr>
        <p:spPr bwMode="auto">
          <a:xfrm>
            <a:off x="76200" y="152400"/>
            <a:ext cx="6153351"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smtClean="0">
                <a:solidFill>
                  <a:prstClr val="white"/>
                </a:solidFill>
                <a:latin typeface="Tw Cen MT" pitchFamily="34" charset="0"/>
              </a:rPr>
              <a:t>Resultados Mesas de Trabajo</a:t>
            </a:r>
            <a:endParaRPr lang="en-US" altLang="en-US" sz="4000" dirty="0">
              <a:solidFill>
                <a:prstClr val="white"/>
              </a:solidFill>
              <a:latin typeface="Tw Cen MT" pitchFamily="34" charset="0"/>
            </a:endParaRPr>
          </a:p>
        </p:txBody>
      </p:sp>
      <p:pic>
        <p:nvPicPr>
          <p:cNvPr id="34" name="0 Imagen"/>
          <p:cNvPicPr/>
          <p:nvPr/>
        </p:nvPicPr>
        <p:blipFill>
          <a:blip r:embed="rId2"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graphicFrame>
        <p:nvGraphicFramePr>
          <p:cNvPr id="7" name="3 Marcador de contenido"/>
          <p:cNvGraphicFramePr>
            <a:graphicFrameLocks/>
          </p:cNvGraphicFramePr>
          <p:nvPr>
            <p:extLst>
              <p:ext uri="{D42A27DB-BD31-4B8C-83A1-F6EECF244321}">
                <p14:modId xmlns:p14="http://schemas.microsoft.com/office/powerpoint/2010/main" val="2613232021"/>
              </p:ext>
            </p:extLst>
          </p:nvPr>
        </p:nvGraphicFramePr>
        <p:xfrm>
          <a:off x="76200" y="1143000"/>
          <a:ext cx="8961277" cy="5654040"/>
        </p:xfrm>
        <a:graphic>
          <a:graphicData uri="http://schemas.openxmlformats.org/drawingml/2006/table">
            <a:tbl>
              <a:tblPr firstRow="1" bandRow="1">
                <a:tableStyleId>{BC89EF96-8CEA-46FF-86C4-4CE0E7609802}</a:tableStyleId>
              </a:tblPr>
              <a:tblGrid>
                <a:gridCol w="2895600"/>
                <a:gridCol w="1754041"/>
                <a:gridCol w="2822161"/>
                <a:gridCol w="1489475"/>
              </a:tblGrid>
              <a:tr h="225804">
                <a:tc>
                  <a:txBody>
                    <a:bodyPr/>
                    <a:lstStyle/>
                    <a:p>
                      <a:pPr algn="ctr"/>
                      <a:r>
                        <a:rPr lang="en-US" sz="1400" dirty="0" err="1" smtClean="0">
                          <a:latin typeface="Tw Cen MT" pitchFamily="34" charset="0"/>
                        </a:rPr>
                        <a:t>Propuestas</a:t>
                      </a:r>
                      <a:r>
                        <a:rPr lang="en-US" sz="1400" dirty="0" smtClean="0">
                          <a:latin typeface="Tw Cen MT" pitchFamily="34" charset="0"/>
                        </a:rPr>
                        <a:t> de </a:t>
                      </a:r>
                      <a:r>
                        <a:rPr lang="en-US" sz="1400" dirty="0" err="1" smtClean="0">
                          <a:latin typeface="Tw Cen MT" pitchFamily="34" charset="0"/>
                        </a:rPr>
                        <a:t>solución</a:t>
                      </a:r>
                      <a:endParaRPr lang="en-US" sz="1400" dirty="0">
                        <a:latin typeface="Tw Cen MT" pitchFamily="34" charset="0"/>
                      </a:endParaRPr>
                    </a:p>
                  </a:txBody>
                  <a:tcPr marL="68580" marR="68580" anchor="ctr"/>
                </a:tc>
                <a:tc>
                  <a:txBody>
                    <a:bodyPr/>
                    <a:lstStyle/>
                    <a:p>
                      <a:pPr algn="ctr"/>
                      <a:r>
                        <a:rPr lang="en-US" sz="1400" dirty="0" err="1" smtClean="0">
                          <a:latin typeface="Tw Cen MT" pitchFamily="34" charset="0"/>
                        </a:rPr>
                        <a:t>Indicadores</a:t>
                      </a:r>
                      <a:endParaRPr lang="en-US" sz="1400" dirty="0">
                        <a:latin typeface="Tw Cen MT" pitchFamily="34" charset="0"/>
                      </a:endParaRPr>
                    </a:p>
                  </a:txBody>
                  <a:tcPr marL="68580" marR="6858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err="1" smtClean="0">
                          <a:latin typeface="Tw Cen MT" pitchFamily="34" charset="0"/>
                        </a:rPr>
                        <a:t>Actores</a:t>
                      </a:r>
                      <a:r>
                        <a:rPr lang="en-US" sz="1400" dirty="0" smtClean="0">
                          <a:latin typeface="Tw Cen MT" pitchFamily="34" charset="0"/>
                        </a:rPr>
                        <a:t> que</a:t>
                      </a:r>
                      <a:r>
                        <a:rPr lang="en-US" sz="1400" baseline="0" dirty="0" smtClean="0">
                          <a:latin typeface="Tw Cen MT" pitchFamily="34" charset="0"/>
                        </a:rPr>
                        <a:t> </a:t>
                      </a:r>
                      <a:r>
                        <a:rPr lang="en-US" sz="1400" baseline="0" dirty="0" err="1" smtClean="0">
                          <a:latin typeface="Tw Cen MT" pitchFamily="34" charset="0"/>
                        </a:rPr>
                        <a:t>intervienen</a:t>
                      </a:r>
                      <a:endParaRPr lang="en-US" sz="1400" dirty="0" smtClean="0">
                        <a:latin typeface="Tw Cen MT" pitchFamily="34" charset="0"/>
                      </a:endParaRPr>
                    </a:p>
                  </a:txBody>
                  <a:tcPr marL="68580" marR="68580" anchor="ctr"/>
                </a:tc>
                <a:tc>
                  <a:txBody>
                    <a:bodyPr/>
                    <a:lstStyle/>
                    <a:p>
                      <a:pPr algn="ctr"/>
                      <a:r>
                        <a:rPr lang="en-US" sz="1400" dirty="0" err="1" smtClean="0">
                          <a:latin typeface="Tw Cen MT" pitchFamily="34" charset="0"/>
                        </a:rPr>
                        <a:t>Fecha</a:t>
                      </a:r>
                      <a:r>
                        <a:rPr lang="en-US" sz="1400" dirty="0" smtClean="0">
                          <a:latin typeface="Tw Cen MT" pitchFamily="34" charset="0"/>
                        </a:rPr>
                        <a:t> meta</a:t>
                      </a:r>
                      <a:r>
                        <a:rPr lang="en-US" sz="1400" baseline="0" dirty="0" smtClean="0">
                          <a:latin typeface="Tw Cen MT" pitchFamily="34" charset="0"/>
                        </a:rPr>
                        <a:t> </a:t>
                      </a:r>
                      <a:r>
                        <a:rPr lang="en-US" sz="1400" dirty="0" smtClean="0">
                          <a:latin typeface="Tw Cen MT" pitchFamily="34" charset="0"/>
                        </a:rPr>
                        <a:t>(</a:t>
                      </a:r>
                      <a:r>
                        <a:rPr lang="en-US" sz="1400" dirty="0" err="1" smtClean="0">
                          <a:latin typeface="Tw Cen MT" pitchFamily="34" charset="0"/>
                        </a:rPr>
                        <a:t>trimestre</a:t>
                      </a:r>
                      <a:r>
                        <a:rPr lang="en-US" sz="1400" dirty="0" smtClean="0">
                          <a:latin typeface="Tw Cen MT" pitchFamily="34" charset="0"/>
                        </a:rPr>
                        <a:t>/</a:t>
                      </a:r>
                      <a:r>
                        <a:rPr lang="en-US" sz="1400" dirty="0" err="1" smtClean="0">
                          <a:latin typeface="Tw Cen MT" pitchFamily="34" charset="0"/>
                        </a:rPr>
                        <a:t>año</a:t>
                      </a:r>
                      <a:r>
                        <a:rPr lang="en-US" sz="1400" dirty="0" smtClean="0">
                          <a:latin typeface="Tw Cen MT" pitchFamily="34" charset="0"/>
                        </a:rPr>
                        <a:t>)</a:t>
                      </a:r>
                      <a:endParaRPr lang="en-US" sz="1400" dirty="0">
                        <a:latin typeface="Tw Cen MT" pitchFamily="34" charset="0"/>
                      </a:endParaRPr>
                    </a:p>
                  </a:txBody>
                  <a:tcPr marL="68580" marR="68580" anchor="ctr"/>
                </a:tc>
              </a:tr>
              <a:tr h="689295">
                <a:tc>
                  <a:txBody>
                    <a:bodyPr/>
                    <a:lstStyle/>
                    <a:p>
                      <a:pPr marL="109538" marR="0" lvl="2" indent="-109538"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baseline="0" noProof="0" dirty="0" smtClean="0">
                          <a:latin typeface="Tw Cen MT" pitchFamily="34" charset="0"/>
                        </a:rPr>
                        <a:t>Cumplimiento de los plazos establecidos en la normativa inmobiliaria sin que se produzcan cambios bruscos que atenten con la predictibilidad. </a:t>
                      </a:r>
                    </a:p>
                  </a:txBody>
                  <a:tcPr marL="68580" marR="68580"/>
                </a:tc>
                <a:tc>
                  <a:txBody>
                    <a:bodyPr/>
                    <a:lstStyle/>
                    <a:p>
                      <a:pPr marL="0" marR="0" lvl="2"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1200" noProof="0" dirty="0" smtClean="0">
                          <a:latin typeface="Tw Cen MT" pitchFamily="34" charset="0"/>
                        </a:rPr>
                        <a:t>Evaluación periódica del cumplimiento de la normativa. </a:t>
                      </a:r>
                    </a:p>
                    <a:p>
                      <a:pPr marL="171450" marR="0" lvl="2"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ES" sz="1200" noProof="0" dirty="0" smtClean="0">
                        <a:latin typeface="Tw Cen MT" pitchFamily="34" charset="0"/>
                      </a:endParaRPr>
                    </a:p>
                  </a:txBody>
                  <a:tcPr marL="68580" marR="68580"/>
                </a:tc>
                <a:tc>
                  <a:txBody>
                    <a:bodyPr/>
                    <a:lstStyle/>
                    <a:p>
                      <a:pPr algn="ctr"/>
                      <a:r>
                        <a:rPr lang="es-ES" sz="1000" noProof="0" dirty="0" smtClean="0">
                          <a:latin typeface="Tw Cen MT" pitchFamily="34" charset="0"/>
                        </a:rPr>
                        <a:t>Poder Judicial (Consejo Poder Judicial</a:t>
                      </a:r>
                      <a:r>
                        <a:rPr lang="es-ES" sz="1000" baseline="0" noProof="0" dirty="0" smtClean="0">
                          <a:latin typeface="Tw Cen MT" pitchFamily="34" charset="0"/>
                        </a:rPr>
                        <a:t>, </a:t>
                      </a:r>
                      <a:r>
                        <a:rPr lang="es-ES" sz="1000" noProof="0" dirty="0" smtClean="0">
                          <a:latin typeface="Tw Cen MT" pitchFamily="34" charset="0"/>
                        </a:rPr>
                        <a:t>Dirección</a:t>
                      </a:r>
                      <a:r>
                        <a:rPr lang="es-ES" sz="1000" baseline="0" noProof="0" dirty="0" smtClean="0">
                          <a:latin typeface="Tw Cen MT" pitchFamily="34" charset="0"/>
                        </a:rPr>
                        <a:t> de Carrera Judicial,</a:t>
                      </a:r>
                    </a:p>
                    <a:p>
                      <a:pPr algn="ctr"/>
                      <a:r>
                        <a:rPr lang="es-ES" sz="1000" baseline="0" noProof="0" dirty="0" smtClean="0">
                          <a:latin typeface="Tw Cen MT" pitchFamily="34" charset="0"/>
                        </a:rPr>
                        <a:t>Administrador JI, Funcionarios y directivos de la JI),</a:t>
                      </a:r>
                    </a:p>
                    <a:p>
                      <a:pPr algn="ctr"/>
                      <a:r>
                        <a:rPr lang="es-ES" sz="1000" baseline="0" noProof="0" dirty="0" smtClean="0">
                          <a:latin typeface="Tw Cen MT" pitchFamily="34" charset="0"/>
                        </a:rPr>
                        <a:t>Abogado del Estado, Sector Privado. </a:t>
                      </a:r>
                    </a:p>
                    <a:p>
                      <a:pPr algn="ctr"/>
                      <a:r>
                        <a:rPr lang="es-ES" sz="1000" baseline="0" noProof="0" dirty="0" smtClean="0">
                          <a:latin typeface="Tw Cen MT" pitchFamily="34" charset="0"/>
                        </a:rPr>
                        <a:t>CODIA</a:t>
                      </a:r>
                    </a:p>
                    <a:p>
                      <a:pPr algn="ctr"/>
                      <a:r>
                        <a:rPr lang="es-ES" sz="1000" baseline="0" noProof="0" dirty="0" smtClean="0">
                          <a:latin typeface="Tw Cen MT" pitchFamily="34" charset="0"/>
                        </a:rPr>
                        <a:t>Colegio Dominicano de Notarios</a:t>
                      </a:r>
                    </a:p>
                    <a:p>
                      <a:pPr algn="ctr"/>
                      <a:r>
                        <a:rPr lang="es-ES" sz="1000" baseline="0" noProof="0" dirty="0" smtClean="0">
                          <a:latin typeface="Tw Cen MT" pitchFamily="34" charset="0"/>
                        </a:rPr>
                        <a:t>Colegio de Abogados.</a:t>
                      </a:r>
                      <a:endParaRPr lang="es-ES" sz="1000" noProof="0" dirty="0">
                        <a:latin typeface="Tw Cen MT" pitchFamily="34" charset="0"/>
                      </a:endParaRPr>
                    </a:p>
                  </a:txBody>
                  <a:tcPr marL="68580" marR="68580"/>
                </a:tc>
                <a:tc>
                  <a:txBody>
                    <a:bodyPr/>
                    <a:lstStyle/>
                    <a:p>
                      <a:pPr marL="0" indent="0" algn="ctr">
                        <a:buFont typeface="Arial" panose="020B0604020202020204" pitchFamily="34" charset="0"/>
                        <a:buNone/>
                      </a:pPr>
                      <a:r>
                        <a:rPr lang="es-ES" sz="1100" noProof="0" dirty="0" smtClean="0">
                          <a:latin typeface="Tw Cen MT" pitchFamily="34" charset="0"/>
                        </a:rPr>
                        <a:t>Trimestral (RT</a:t>
                      </a:r>
                      <a:r>
                        <a:rPr lang="es-ES" sz="1100" baseline="0" noProof="0" dirty="0" smtClean="0">
                          <a:latin typeface="Tw Cen MT" pitchFamily="34" charset="0"/>
                        </a:rPr>
                        <a:t> y Mensuras)</a:t>
                      </a:r>
                    </a:p>
                    <a:p>
                      <a:pPr marL="0" indent="0" algn="ctr">
                        <a:buFont typeface="Arial" panose="020B0604020202020204" pitchFamily="34" charset="0"/>
                        <a:buNone/>
                      </a:pPr>
                      <a:endParaRPr lang="es-ES" sz="1100" baseline="0" noProof="0" dirty="0" smtClean="0">
                        <a:latin typeface="Tw Cen MT" pitchFamily="34" charset="0"/>
                      </a:endParaRPr>
                    </a:p>
                    <a:p>
                      <a:pPr marL="0" indent="0" algn="ctr">
                        <a:buFont typeface="Arial" panose="020B0604020202020204" pitchFamily="34" charset="0"/>
                        <a:buNone/>
                      </a:pPr>
                      <a:endParaRPr lang="es-ES" sz="1100" baseline="0" noProof="0" dirty="0" smtClean="0">
                        <a:latin typeface="Tw Cen MT" pitchFamily="34" charset="0"/>
                      </a:endParaRPr>
                    </a:p>
                    <a:p>
                      <a:pPr marL="0" indent="0" algn="ctr">
                        <a:buFont typeface="Arial" panose="020B0604020202020204" pitchFamily="34" charset="0"/>
                        <a:buNone/>
                      </a:pPr>
                      <a:r>
                        <a:rPr lang="es-ES" sz="1100" baseline="0" noProof="0" dirty="0" smtClean="0">
                          <a:latin typeface="Tw Cen MT" pitchFamily="34" charset="0"/>
                        </a:rPr>
                        <a:t>Semestral (Tribunales) </a:t>
                      </a:r>
                    </a:p>
                    <a:p>
                      <a:pPr marL="0" indent="0" algn="ctr">
                        <a:buFont typeface="Arial" panose="020B0604020202020204" pitchFamily="34" charset="0"/>
                        <a:buNone/>
                      </a:pPr>
                      <a:endParaRPr lang="es-ES" sz="1100" baseline="0" noProof="0" dirty="0" smtClean="0">
                        <a:latin typeface="Tw Cen MT" pitchFamily="34" charset="0"/>
                      </a:endParaRPr>
                    </a:p>
                    <a:p>
                      <a:pPr marL="0" indent="0" algn="ctr">
                        <a:buFont typeface="Arial" panose="020B0604020202020204" pitchFamily="34" charset="0"/>
                        <a:buNone/>
                      </a:pPr>
                      <a:endParaRPr lang="es-ES" sz="1100" baseline="0" noProof="0" dirty="0" smtClean="0">
                        <a:latin typeface="Tw Cen MT" pitchFamily="34" charset="0"/>
                      </a:endParaRPr>
                    </a:p>
                    <a:p>
                      <a:pPr marL="0" indent="0" algn="ctr">
                        <a:buFont typeface="Arial" panose="020B0604020202020204" pitchFamily="34" charset="0"/>
                        <a:buNone/>
                      </a:pPr>
                      <a:r>
                        <a:rPr lang="es-ES" sz="1100" baseline="0" noProof="0" dirty="0" smtClean="0">
                          <a:latin typeface="Tw Cen MT" pitchFamily="34" charset="0"/>
                        </a:rPr>
                        <a:t>Semestral (Demás órganos y actores).</a:t>
                      </a:r>
                      <a:endParaRPr lang="es-ES" sz="1100" noProof="0" dirty="0">
                        <a:latin typeface="Tw Cen MT" pitchFamily="34" charset="0"/>
                      </a:endParaRPr>
                    </a:p>
                  </a:txBody>
                  <a:tcPr marL="68580" marR="68580"/>
                </a:tc>
              </a:tr>
              <a:tr h="558567">
                <a:tc>
                  <a:txBody>
                    <a:bodyPr/>
                    <a:lstStyle/>
                    <a:p>
                      <a:pPr marL="109538" marR="0" lvl="2" indent="-109538"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baseline="0" noProof="0" dirty="0" smtClean="0">
                          <a:latin typeface="Tw Cen MT" pitchFamily="34" charset="0"/>
                        </a:rPr>
                        <a:t>Levantamiento periódico de las estadísticas de los procesos por órgano de la JI y análisis de las  mismas a fin de evaluar el cumplimiento de los plazos y las  áreas  que requieran atención prioritaria. </a:t>
                      </a:r>
                    </a:p>
                    <a:p>
                      <a:pPr marL="171450" marR="0" lvl="2"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ES" sz="1200" noProof="0" dirty="0" smtClean="0">
                        <a:latin typeface="Tw Cen MT" pitchFamily="34" charset="0"/>
                      </a:endParaRPr>
                    </a:p>
                  </a:txBody>
                  <a:tcPr marL="68580" marR="68580"/>
                </a:tc>
                <a:tc>
                  <a:txBody>
                    <a:bodyPr/>
                    <a:lstStyle/>
                    <a:p>
                      <a:pPr marL="0" marR="0" lvl="2"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1200" noProof="0" dirty="0" smtClean="0">
                          <a:latin typeface="Tw Cen MT" pitchFamily="34" charset="0"/>
                        </a:rPr>
                        <a:t>Evaluación de trabajos y devoluciones JI. </a:t>
                      </a:r>
                    </a:p>
                    <a:p>
                      <a:pPr marL="0" marR="0" lvl="2"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ES" sz="1200" noProof="0" dirty="0" smtClean="0">
                        <a:latin typeface="Tw Cen MT" pitchFamily="34" charset="0"/>
                      </a:endParaRPr>
                    </a:p>
                    <a:p>
                      <a:pPr marL="0" marR="0" lvl="2"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1200" noProof="0" dirty="0" smtClean="0">
                          <a:latin typeface="Tw Cen MT" pitchFamily="34" charset="0"/>
                        </a:rPr>
                        <a:t>Estadísticas de procesos por órgano. </a:t>
                      </a:r>
                    </a:p>
                    <a:p>
                      <a:pPr marL="0" marR="0" lvl="2"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ES" sz="1200" noProof="0" dirty="0" smtClean="0">
                        <a:latin typeface="Tw Cen MT" pitchFamily="34" charset="0"/>
                      </a:endParaRPr>
                    </a:p>
                  </a:txBody>
                  <a:tcPr marL="68580" marR="68580"/>
                </a:tc>
                <a:tc>
                  <a:txBody>
                    <a:bodyPr/>
                    <a:lstStyle/>
                    <a:p>
                      <a:pPr algn="ctr"/>
                      <a:r>
                        <a:rPr lang="es-ES" sz="1000" noProof="0" dirty="0" smtClean="0">
                          <a:latin typeface="Tw Cen MT" pitchFamily="34" charset="0"/>
                        </a:rPr>
                        <a:t>Poder Judicial (Consejo Poder Judicial</a:t>
                      </a:r>
                      <a:r>
                        <a:rPr lang="es-ES" sz="1000" baseline="0" noProof="0" dirty="0" smtClean="0">
                          <a:latin typeface="Tw Cen MT" pitchFamily="34" charset="0"/>
                        </a:rPr>
                        <a:t>, </a:t>
                      </a:r>
                      <a:r>
                        <a:rPr lang="es-ES" sz="1000" noProof="0" dirty="0" smtClean="0">
                          <a:latin typeface="Tw Cen MT" pitchFamily="34" charset="0"/>
                        </a:rPr>
                        <a:t>Dirección</a:t>
                      </a:r>
                      <a:r>
                        <a:rPr lang="es-ES" sz="1000" baseline="0" noProof="0" dirty="0" smtClean="0">
                          <a:latin typeface="Tw Cen MT" pitchFamily="34" charset="0"/>
                        </a:rPr>
                        <a:t> de Carrera Judicial,</a:t>
                      </a:r>
                    </a:p>
                    <a:p>
                      <a:pPr algn="ctr"/>
                      <a:r>
                        <a:rPr lang="es-ES" sz="1000" baseline="0" noProof="0" dirty="0" smtClean="0">
                          <a:latin typeface="Tw Cen MT" pitchFamily="34" charset="0"/>
                        </a:rPr>
                        <a:t>Administrador JI, Funcionarios y directivos de la JI),</a:t>
                      </a:r>
                    </a:p>
                    <a:p>
                      <a:pPr algn="ctr"/>
                      <a:r>
                        <a:rPr lang="es-ES" sz="1000" baseline="0" noProof="0" dirty="0" smtClean="0">
                          <a:latin typeface="Tw Cen MT" pitchFamily="34" charset="0"/>
                        </a:rPr>
                        <a:t>Abogado del Estado, Sector Privado. </a:t>
                      </a:r>
                    </a:p>
                    <a:p>
                      <a:pPr algn="ctr"/>
                      <a:r>
                        <a:rPr lang="es-ES" sz="1000" baseline="0" noProof="0" dirty="0" smtClean="0">
                          <a:latin typeface="Tw Cen MT" pitchFamily="34" charset="0"/>
                        </a:rPr>
                        <a:t>CODIA</a:t>
                      </a:r>
                    </a:p>
                    <a:p>
                      <a:pPr algn="ctr"/>
                      <a:r>
                        <a:rPr lang="es-ES" sz="1000" baseline="0" noProof="0" dirty="0" smtClean="0">
                          <a:latin typeface="Tw Cen MT" pitchFamily="34" charset="0"/>
                        </a:rPr>
                        <a:t>Colegio Dominicano de Notarios</a:t>
                      </a:r>
                    </a:p>
                    <a:p>
                      <a:pPr algn="ctr"/>
                      <a:r>
                        <a:rPr lang="es-ES" sz="1000" baseline="0" noProof="0" dirty="0" smtClean="0">
                          <a:latin typeface="Tw Cen MT" pitchFamily="34" charset="0"/>
                        </a:rPr>
                        <a:t>Colegio de Abogados.</a:t>
                      </a:r>
                      <a:endParaRPr lang="es-ES" sz="1000" noProof="0" dirty="0">
                        <a:latin typeface="Tw Cen MT" pitchFamily="34" charset="0"/>
                      </a:endParaRPr>
                    </a:p>
                  </a:txBody>
                  <a:tcPr marL="68580" marR="68580"/>
                </a:tc>
                <a:tc>
                  <a:txBody>
                    <a:bodyPr/>
                    <a:lstStyle/>
                    <a:p>
                      <a:pPr marL="0" indent="0" algn="ctr">
                        <a:buFont typeface="Arial" panose="020B0604020202020204" pitchFamily="34" charset="0"/>
                        <a:buNone/>
                      </a:pPr>
                      <a:r>
                        <a:rPr lang="es-ES" sz="1100" noProof="0" dirty="0" smtClean="0">
                          <a:latin typeface="Tw Cen MT" pitchFamily="34" charset="0"/>
                        </a:rPr>
                        <a:t>Trimestral (RT</a:t>
                      </a:r>
                      <a:r>
                        <a:rPr lang="es-ES" sz="1100" baseline="0" noProof="0" dirty="0" smtClean="0">
                          <a:latin typeface="Tw Cen MT" pitchFamily="34" charset="0"/>
                        </a:rPr>
                        <a:t> y Mensuras)</a:t>
                      </a:r>
                    </a:p>
                    <a:p>
                      <a:pPr marL="0" indent="0" algn="ctr">
                        <a:buFont typeface="Arial" panose="020B0604020202020204" pitchFamily="34" charset="0"/>
                        <a:buNone/>
                      </a:pPr>
                      <a:endParaRPr lang="es-ES" sz="1100" baseline="0" noProof="0" dirty="0" smtClean="0">
                        <a:latin typeface="Tw Cen MT" pitchFamily="34" charset="0"/>
                      </a:endParaRPr>
                    </a:p>
                    <a:p>
                      <a:pPr marL="0" indent="0" algn="ctr">
                        <a:buFont typeface="Arial" panose="020B0604020202020204" pitchFamily="34" charset="0"/>
                        <a:buNone/>
                      </a:pPr>
                      <a:endParaRPr lang="es-ES" sz="1100" baseline="0" noProof="0" dirty="0" smtClean="0">
                        <a:latin typeface="Tw Cen MT" pitchFamily="34" charset="0"/>
                      </a:endParaRPr>
                    </a:p>
                    <a:p>
                      <a:pPr marL="0" indent="0" algn="ctr">
                        <a:buFont typeface="Arial" panose="020B0604020202020204" pitchFamily="34" charset="0"/>
                        <a:buNone/>
                      </a:pPr>
                      <a:r>
                        <a:rPr lang="es-ES" sz="1100" baseline="0" noProof="0" dirty="0" smtClean="0">
                          <a:latin typeface="Tw Cen MT" pitchFamily="34" charset="0"/>
                        </a:rPr>
                        <a:t>Semestral (Tribunales) </a:t>
                      </a:r>
                    </a:p>
                    <a:p>
                      <a:pPr marL="0" indent="0" algn="ctr">
                        <a:buFont typeface="Arial" panose="020B0604020202020204" pitchFamily="34" charset="0"/>
                        <a:buNone/>
                      </a:pPr>
                      <a:endParaRPr lang="es-ES" sz="1100" noProof="0" dirty="0">
                        <a:latin typeface="Tw Cen MT" pitchFamily="34" charset="0"/>
                      </a:endParaRPr>
                    </a:p>
                  </a:txBody>
                  <a:tcPr marL="68580" marR="68580"/>
                </a:tc>
              </a:tr>
              <a:tr h="558567">
                <a:tc>
                  <a:txBody>
                    <a:bodyPr/>
                    <a:lstStyle/>
                    <a:p>
                      <a:pPr marL="109538" marR="0" lvl="2" indent="-109538"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baseline="0" noProof="0" dirty="0" smtClean="0">
                          <a:latin typeface="Tw Cen MT" pitchFamily="34" charset="0"/>
                        </a:rPr>
                        <a:t>Interacción y coordinación inter-</a:t>
                      </a:r>
                      <a:r>
                        <a:rPr lang="es-ES" sz="1200" baseline="0" noProof="0" dirty="0" err="1" smtClean="0">
                          <a:latin typeface="Tw Cen MT" pitchFamily="34" charset="0"/>
                        </a:rPr>
                        <a:t>organos</a:t>
                      </a:r>
                      <a:r>
                        <a:rPr lang="es-ES" sz="1200" baseline="0" noProof="0" dirty="0" smtClean="0">
                          <a:latin typeface="Tw Cen MT" pitchFamily="34" charset="0"/>
                        </a:rPr>
                        <a:t> a fin de eficientizar el tráfico de las operaciones entre ellos, permaneciendo la JI bajo la supervisión del Consejo del Poder Judicial. </a:t>
                      </a:r>
                    </a:p>
                    <a:p>
                      <a:pPr marL="171450" marR="0" lvl="2"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ES" sz="1200" noProof="0" dirty="0" smtClean="0">
                        <a:latin typeface="Tw Cen MT" pitchFamily="34" charset="0"/>
                      </a:endParaRPr>
                    </a:p>
                  </a:txBody>
                  <a:tcPr marL="68580" marR="68580"/>
                </a:tc>
                <a:tc>
                  <a:txBody>
                    <a:bodyPr/>
                    <a:lstStyle/>
                    <a:p>
                      <a:pPr marL="0" marR="0" lvl="2"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1200" noProof="0" dirty="0" smtClean="0">
                          <a:latin typeface="Tw Cen MT" pitchFamily="34" charset="0"/>
                        </a:rPr>
                        <a:t>Evaluación de trabajos y devoluciones JI. </a:t>
                      </a:r>
                    </a:p>
                    <a:p>
                      <a:pPr marL="0" marR="0" lvl="2"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1200" noProof="0" dirty="0" smtClean="0">
                          <a:latin typeface="Tw Cen MT" pitchFamily="34" charset="0"/>
                        </a:rPr>
                        <a:t>Estadísticas de procesos por órgano. </a:t>
                      </a:r>
                    </a:p>
                  </a:txBody>
                  <a:tcPr marL="68580" marR="68580"/>
                </a:tc>
                <a:tc>
                  <a:txBody>
                    <a:bodyPr/>
                    <a:lstStyle/>
                    <a:p>
                      <a:pPr algn="ctr"/>
                      <a:r>
                        <a:rPr lang="es-ES" sz="1000" noProof="0" dirty="0" smtClean="0">
                          <a:latin typeface="Tw Cen MT" pitchFamily="34" charset="0"/>
                        </a:rPr>
                        <a:t>Poder Judicial (Consejo Poder Judicial</a:t>
                      </a:r>
                      <a:r>
                        <a:rPr lang="es-ES" sz="1000" baseline="0" noProof="0" dirty="0" smtClean="0">
                          <a:latin typeface="Tw Cen MT" pitchFamily="34" charset="0"/>
                        </a:rPr>
                        <a:t>, </a:t>
                      </a:r>
                      <a:r>
                        <a:rPr lang="es-ES" sz="1000" noProof="0" dirty="0" smtClean="0">
                          <a:latin typeface="Tw Cen MT" pitchFamily="34" charset="0"/>
                        </a:rPr>
                        <a:t>Dirección</a:t>
                      </a:r>
                      <a:r>
                        <a:rPr lang="es-ES" sz="1000" baseline="0" noProof="0" dirty="0" smtClean="0">
                          <a:latin typeface="Tw Cen MT" pitchFamily="34" charset="0"/>
                        </a:rPr>
                        <a:t> de Carrera Judicial,</a:t>
                      </a:r>
                    </a:p>
                    <a:p>
                      <a:pPr algn="ctr"/>
                      <a:r>
                        <a:rPr lang="es-ES" sz="1000" baseline="0" noProof="0" dirty="0" smtClean="0">
                          <a:latin typeface="Tw Cen MT" pitchFamily="34" charset="0"/>
                        </a:rPr>
                        <a:t>Administrador JI, Funcionarios y directivos de la JI),</a:t>
                      </a:r>
                    </a:p>
                    <a:p>
                      <a:pPr algn="ctr"/>
                      <a:r>
                        <a:rPr lang="es-ES" sz="1000" baseline="0" noProof="0" dirty="0" smtClean="0">
                          <a:latin typeface="Tw Cen MT" pitchFamily="34" charset="0"/>
                        </a:rPr>
                        <a:t>Abogado del Estado, Sector Privado. </a:t>
                      </a:r>
                    </a:p>
                    <a:p>
                      <a:pPr algn="ctr"/>
                      <a:r>
                        <a:rPr lang="es-ES" sz="1000" baseline="0" noProof="0" dirty="0" smtClean="0">
                          <a:latin typeface="Tw Cen MT" pitchFamily="34" charset="0"/>
                        </a:rPr>
                        <a:t>CODIA</a:t>
                      </a:r>
                    </a:p>
                    <a:p>
                      <a:pPr algn="ctr"/>
                      <a:r>
                        <a:rPr lang="es-ES" sz="1000" baseline="0" noProof="0" dirty="0" smtClean="0">
                          <a:latin typeface="Tw Cen MT" pitchFamily="34" charset="0"/>
                        </a:rPr>
                        <a:t>Colegio Dominicano de Notarios</a:t>
                      </a:r>
                    </a:p>
                    <a:p>
                      <a:pPr algn="ctr"/>
                      <a:r>
                        <a:rPr lang="es-ES" sz="1000" baseline="0" noProof="0" dirty="0" smtClean="0">
                          <a:latin typeface="Tw Cen MT" pitchFamily="34" charset="0"/>
                        </a:rPr>
                        <a:t>Colegio de Abogados.</a:t>
                      </a:r>
                      <a:endParaRPr lang="es-ES" sz="1000" noProof="0" dirty="0">
                        <a:latin typeface="Tw Cen MT" pitchFamily="34" charset="0"/>
                      </a:endParaRPr>
                    </a:p>
                  </a:txBody>
                  <a:tcPr marL="68580" marR="68580"/>
                </a:tc>
                <a:tc>
                  <a:txBody>
                    <a:bodyPr/>
                    <a:lstStyle/>
                    <a:p>
                      <a:pPr marL="0" indent="0" algn="ctr">
                        <a:buFont typeface="Arial" panose="020B0604020202020204" pitchFamily="34" charset="0"/>
                        <a:buNone/>
                      </a:pPr>
                      <a:r>
                        <a:rPr lang="es-ES" sz="1100" noProof="0" dirty="0" smtClean="0">
                          <a:latin typeface="Tw Cen MT" pitchFamily="34" charset="0"/>
                        </a:rPr>
                        <a:t>Trimestral (RT</a:t>
                      </a:r>
                      <a:r>
                        <a:rPr lang="es-ES" sz="1100" baseline="0" noProof="0" dirty="0" smtClean="0">
                          <a:latin typeface="Tw Cen MT" pitchFamily="34" charset="0"/>
                        </a:rPr>
                        <a:t> y Mensuras)</a:t>
                      </a:r>
                    </a:p>
                    <a:p>
                      <a:pPr marL="0" indent="0" algn="ctr">
                        <a:buFont typeface="Arial" panose="020B0604020202020204" pitchFamily="34" charset="0"/>
                        <a:buNone/>
                      </a:pPr>
                      <a:endParaRPr lang="es-ES" sz="1100" baseline="0" noProof="0" dirty="0" smtClean="0">
                        <a:latin typeface="Tw Cen MT" pitchFamily="34" charset="0"/>
                      </a:endParaRPr>
                    </a:p>
                    <a:p>
                      <a:pPr marL="0" indent="0" algn="ctr">
                        <a:buFont typeface="Arial" panose="020B0604020202020204" pitchFamily="34" charset="0"/>
                        <a:buNone/>
                      </a:pPr>
                      <a:endParaRPr lang="es-ES" sz="1100" baseline="0" noProof="0" dirty="0" smtClean="0">
                        <a:latin typeface="Tw Cen MT" pitchFamily="34" charset="0"/>
                      </a:endParaRPr>
                    </a:p>
                    <a:p>
                      <a:pPr marL="0" indent="0" algn="ctr">
                        <a:buFont typeface="Arial" panose="020B0604020202020204" pitchFamily="34" charset="0"/>
                        <a:buNone/>
                      </a:pPr>
                      <a:r>
                        <a:rPr lang="es-ES" sz="1100" baseline="0" noProof="0" dirty="0" smtClean="0">
                          <a:latin typeface="Tw Cen MT" pitchFamily="34" charset="0"/>
                        </a:rPr>
                        <a:t>Semestral (Tribunales) </a:t>
                      </a:r>
                    </a:p>
                    <a:p>
                      <a:pPr marL="0" indent="0" algn="ctr">
                        <a:buFont typeface="Arial" panose="020B0604020202020204" pitchFamily="34" charset="0"/>
                        <a:buNone/>
                      </a:pPr>
                      <a:endParaRPr lang="es-ES" sz="1100" noProof="0" dirty="0">
                        <a:latin typeface="Tw Cen MT" pitchFamily="34" charset="0"/>
                      </a:endParaRPr>
                    </a:p>
                  </a:txBody>
                  <a:tcPr marL="68580" marR="68580"/>
                </a:tc>
              </a:tr>
              <a:tr h="558567">
                <a:tc>
                  <a:txBody>
                    <a:bodyPr/>
                    <a:lstStyle/>
                    <a:p>
                      <a:pPr marL="109538" marR="0" lvl="2" indent="-109538"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baseline="0" noProof="0" dirty="0" smtClean="0">
                          <a:latin typeface="Tw Cen MT" pitchFamily="34" charset="0"/>
                        </a:rPr>
                        <a:t>Reactivación y reestructuración de las  mesas  de  políticas de la JI. Incluir usuarios externos en las Mesas  que estén interesados o vinculados al sector inmobiliario. </a:t>
                      </a:r>
                    </a:p>
                  </a:txBody>
                  <a:tcPr marL="68580" marR="68580"/>
                </a:tc>
                <a:tc>
                  <a:txBody>
                    <a:bodyPr/>
                    <a:lstStyle/>
                    <a:p>
                      <a:pPr marL="0" marR="0" lvl="2"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1200" noProof="0" dirty="0" smtClean="0">
                          <a:latin typeface="Tw Cen MT" pitchFamily="34" charset="0"/>
                        </a:rPr>
                        <a:t>Cantidad de reuniones de mesas de políticas. </a:t>
                      </a:r>
                    </a:p>
                    <a:p>
                      <a:pPr marL="0" marR="0" lvl="2"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ES" sz="1200" noProof="0" dirty="0" smtClean="0">
                        <a:latin typeface="Tw Cen MT" pitchFamily="34" charset="0"/>
                      </a:endParaRPr>
                    </a:p>
                    <a:p>
                      <a:pPr marL="0" marR="0" lvl="2"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1200" noProof="0" dirty="0" smtClean="0">
                          <a:latin typeface="Tw Cen MT" pitchFamily="34" charset="0"/>
                        </a:rPr>
                        <a:t>Publicación de decisiones de las mesas de políticas. </a:t>
                      </a:r>
                    </a:p>
                  </a:txBody>
                  <a:tcPr marL="68580" marR="68580"/>
                </a:tc>
                <a:tc>
                  <a:txBody>
                    <a:bodyPr/>
                    <a:lstStyle/>
                    <a:p>
                      <a:pPr algn="ctr"/>
                      <a:r>
                        <a:rPr lang="es-ES" sz="1000" noProof="0" dirty="0" smtClean="0">
                          <a:latin typeface="Tw Cen MT" pitchFamily="34" charset="0"/>
                        </a:rPr>
                        <a:t>Poder Judicial (Consejo Poder Judicial</a:t>
                      </a:r>
                      <a:r>
                        <a:rPr lang="es-ES" sz="1000" baseline="0" noProof="0" dirty="0" smtClean="0">
                          <a:latin typeface="Tw Cen MT" pitchFamily="34" charset="0"/>
                        </a:rPr>
                        <a:t>, </a:t>
                      </a:r>
                      <a:r>
                        <a:rPr lang="es-ES" sz="1000" noProof="0" dirty="0" smtClean="0">
                          <a:latin typeface="Tw Cen MT" pitchFamily="34" charset="0"/>
                        </a:rPr>
                        <a:t>Dirección</a:t>
                      </a:r>
                      <a:r>
                        <a:rPr lang="es-ES" sz="1000" baseline="0" noProof="0" dirty="0" smtClean="0">
                          <a:latin typeface="Tw Cen MT" pitchFamily="34" charset="0"/>
                        </a:rPr>
                        <a:t> de Carrera Judicial,</a:t>
                      </a:r>
                    </a:p>
                    <a:p>
                      <a:pPr algn="ctr"/>
                      <a:r>
                        <a:rPr lang="es-ES" sz="1000" baseline="0" noProof="0" dirty="0" smtClean="0">
                          <a:latin typeface="Tw Cen MT" pitchFamily="34" charset="0"/>
                        </a:rPr>
                        <a:t>Administrador JI, Funcionarios y directivos de la JI),</a:t>
                      </a:r>
                    </a:p>
                    <a:p>
                      <a:pPr algn="ctr"/>
                      <a:r>
                        <a:rPr lang="es-ES" sz="1000" baseline="0" noProof="0" dirty="0" smtClean="0">
                          <a:latin typeface="Tw Cen MT" pitchFamily="34" charset="0"/>
                        </a:rPr>
                        <a:t>Abogado del Estado, Sector Privado. </a:t>
                      </a:r>
                    </a:p>
                    <a:p>
                      <a:pPr algn="ctr"/>
                      <a:r>
                        <a:rPr lang="es-ES" sz="1000" baseline="0" noProof="0" dirty="0" smtClean="0">
                          <a:latin typeface="Tw Cen MT" pitchFamily="34" charset="0"/>
                        </a:rPr>
                        <a:t>CODIA</a:t>
                      </a:r>
                    </a:p>
                    <a:p>
                      <a:pPr algn="ctr"/>
                      <a:r>
                        <a:rPr lang="es-ES" sz="1000" baseline="0" noProof="0" dirty="0" smtClean="0">
                          <a:latin typeface="Tw Cen MT" pitchFamily="34" charset="0"/>
                        </a:rPr>
                        <a:t>Colegio Dominicano de Notarios</a:t>
                      </a:r>
                    </a:p>
                    <a:p>
                      <a:pPr algn="ctr"/>
                      <a:r>
                        <a:rPr lang="es-ES" sz="1000" baseline="0" noProof="0" dirty="0" smtClean="0">
                          <a:latin typeface="Tw Cen MT" pitchFamily="34" charset="0"/>
                        </a:rPr>
                        <a:t>Colegio de Abogados.</a:t>
                      </a:r>
                      <a:endParaRPr lang="es-ES" sz="1000" noProof="0" dirty="0">
                        <a:latin typeface="Tw Cen MT" pitchFamily="34" charset="0"/>
                      </a:endParaRPr>
                    </a:p>
                  </a:txBody>
                  <a:tcPr marL="68580" marR="68580"/>
                </a:tc>
                <a:tc>
                  <a:txBody>
                    <a:bodyPr/>
                    <a:lstStyle/>
                    <a:p>
                      <a:pPr marL="0" indent="0" algn="ctr">
                        <a:buFont typeface="Arial" panose="020B0604020202020204" pitchFamily="34" charset="0"/>
                        <a:buNone/>
                      </a:pPr>
                      <a:r>
                        <a:rPr lang="es-ES" sz="1100" noProof="0" dirty="0" smtClean="0">
                          <a:latin typeface="Tw Cen MT" pitchFamily="34" charset="0"/>
                        </a:rPr>
                        <a:t>Mensual</a:t>
                      </a:r>
                      <a:endParaRPr lang="es-ES" sz="1100" noProof="0" dirty="0">
                        <a:latin typeface="Tw Cen MT" pitchFamily="34" charset="0"/>
                      </a:endParaRPr>
                    </a:p>
                  </a:txBody>
                  <a:tcPr marL="68580" marR="68580"/>
                </a:tc>
              </a:tr>
            </a:tbl>
          </a:graphicData>
        </a:graphic>
      </p:graphicFrame>
    </p:spTree>
    <p:extLst>
      <p:ext uri="{BB962C8B-B14F-4D97-AF65-F5344CB8AC3E}">
        <p14:creationId xmlns:p14="http://schemas.microsoft.com/office/powerpoint/2010/main" val="3662611269"/>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2"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3" name="3 CuadroTexto"/>
          <p:cNvSpPr txBox="1">
            <a:spLocks noChangeArrowheads="1"/>
          </p:cNvSpPr>
          <p:nvPr/>
        </p:nvSpPr>
        <p:spPr bwMode="auto">
          <a:xfrm>
            <a:off x="76200" y="152400"/>
            <a:ext cx="6153351"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smtClean="0">
                <a:solidFill>
                  <a:prstClr val="white"/>
                </a:solidFill>
                <a:latin typeface="Tw Cen MT" pitchFamily="34" charset="0"/>
              </a:rPr>
              <a:t>Resultados Mesas de Trabajo</a:t>
            </a:r>
            <a:endParaRPr lang="en-US" altLang="en-US" sz="4000" dirty="0">
              <a:solidFill>
                <a:prstClr val="white"/>
              </a:solidFill>
              <a:latin typeface="Tw Cen MT" pitchFamily="34" charset="0"/>
            </a:endParaRPr>
          </a:p>
        </p:txBody>
      </p:sp>
      <p:pic>
        <p:nvPicPr>
          <p:cNvPr id="34" name="0 Imagen"/>
          <p:cNvPicPr/>
          <p:nvPr/>
        </p:nvPicPr>
        <p:blipFill>
          <a:blip r:embed="rId2"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graphicFrame>
        <p:nvGraphicFramePr>
          <p:cNvPr id="7" name="3 Marcador de contenido"/>
          <p:cNvGraphicFramePr>
            <a:graphicFrameLocks/>
          </p:cNvGraphicFramePr>
          <p:nvPr>
            <p:extLst>
              <p:ext uri="{D42A27DB-BD31-4B8C-83A1-F6EECF244321}">
                <p14:modId xmlns:p14="http://schemas.microsoft.com/office/powerpoint/2010/main" val="2468374590"/>
              </p:ext>
            </p:extLst>
          </p:nvPr>
        </p:nvGraphicFramePr>
        <p:xfrm>
          <a:off x="204850" y="1234440"/>
          <a:ext cx="8710551" cy="5074920"/>
        </p:xfrm>
        <a:graphic>
          <a:graphicData uri="http://schemas.openxmlformats.org/drawingml/2006/table">
            <a:tbl>
              <a:tblPr firstRow="1" bandRow="1">
                <a:tableStyleId>{BC89EF96-8CEA-46FF-86C4-4CE0E7609802}</a:tableStyleId>
              </a:tblPr>
              <a:tblGrid>
                <a:gridCol w="2766950"/>
                <a:gridCol w="1752600"/>
                <a:gridCol w="2743200"/>
                <a:gridCol w="1447801"/>
              </a:tblGrid>
              <a:tr h="336771">
                <a:tc>
                  <a:txBody>
                    <a:bodyPr/>
                    <a:lstStyle/>
                    <a:p>
                      <a:pPr algn="ctr"/>
                      <a:r>
                        <a:rPr lang="en-US" sz="1600" dirty="0" err="1" smtClean="0">
                          <a:latin typeface="Tw Cen MT" pitchFamily="34" charset="0"/>
                        </a:rPr>
                        <a:t>Propuestas</a:t>
                      </a:r>
                      <a:r>
                        <a:rPr lang="en-US" sz="1600" dirty="0" smtClean="0">
                          <a:latin typeface="Tw Cen MT" pitchFamily="34" charset="0"/>
                        </a:rPr>
                        <a:t> de </a:t>
                      </a:r>
                      <a:r>
                        <a:rPr lang="en-US" sz="1600" dirty="0" err="1" smtClean="0">
                          <a:latin typeface="Tw Cen MT" pitchFamily="34" charset="0"/>
                        </a:rPr>
                        <a:t>solución</a:t>
                      </a:r>
                      <a:endParaRPr lang="en-US" sz="1600" dirty="0">
                        <a:latin typeface="Tw Cen MT" pitchFamily="34" charset="0"/>
                      </a:endParaRPr>
                    </a:p>
                  </a:txBody>
                  <a:tcPr marL="68580" marR="68580" anchor="ctr"/>
                </a:tc>
                <a:tc>
                  <a:txBody>
                    <a:bodyPr/>
                    <a:lstStyle/>
                    <a:p>
                      <a:pPr algn="ctr"/>
                      <a:r>
                        <a:rPr lang="en-US" sz="1600" dirty="0" err="1" smtClean="0">
                          <a:latin typeface="Tw Cen MT" pitchFamily="34" charset="0"/>
                        </a:rPr>
                        <a:t>Indicadores</a:t>
                      </a:r>
                      <a:endParaRPr lang="en-US" sz="1600" dirty="0">
                        <a:latin typeface="Tw Cen MT" pitchFamily="34" charset="0"/>
                      </a:endParaRPr>
                    </a:p>
                  </a:txBody>
                  <a:tcPr marL="68580" marR="6858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err="1" smtClean="0">
                          <a:latin typeface="Tw Cen MT" pitchFamily="34" charset="0"/>
                        </a:rPr>
                        <a:t>Actores</a:t>
                      </a:r>
                      <a:r>
                        <a:rPr lang="en-US" sz="1600" dirty="0" smtClean="0">
                          <a:latin typeface="Tw Cen MT" pitchFamily="34" charset="0"/>
                        </a:rPr>
                        <a:t> que</a:t>
                      </a:r>
                      <a:r>
                        <a:rPr lang="en-US" sz="1600" baseline="0" dirty="0" smtClean="0">
                          <a:latin typeface="Tw Cen MT" pitchFamily="34" charset="0"/>
                        </a:rPr>
                        <a:t> </a:t>
                      </a:r>
                      <a:r>
                        <a:rPr lang="en-US" sz="1600" baseline="0" dirty="0" err="1" smtClean="0">
                          <a:latin typeface="Tw Cen MT" pitchFamily="34" charset="0"/>
                        </a:rPr>
                        <a:t>intervienen</a:t>
                      </a:r>
                      <a:endParaRPr lang="en-US" sz="1600" dirty="0" smtClean="0">
                        <a:latin typeface="Tw Cen MT" pitchFamily="34" charset="0"/>
                      </a:endParaRPr>
                    </a:p>
                  </a:txBody>
                  <a:tcPr marL="68580" marR="68580" anchor="ctr"/>
                </a:tc>
                <a:tc>
                  <a:txBody>
                    <a:bodyPr/>
                    <a:lstStyle/>
                    <a:p>
                      <a:pPr algn="ctr"/>
                      <a:r>
                        <a:rPr lang="en-US" sz="1600" dirty="0" err="1" smtClean="0">
                          <a:latin typeface="Tw Cen MT" pitchFamily="34" charset="0"/>
                        </a:rPr>
                        <a:t>Fecha</a:t>
                      </a:r>
                      <a:r>
                        <a:rPr lang="en-US" sz="1600" dirty="0" smtClean="0">
                          <a:latin typeface="Tw Cen MT" pitchFamily="34" charset="0"/>
                        </a:rPr>
                        <a:t> meta</a:t>
                      </a:r>
                      <a:r>
                        <a:rPr lang="en-US" sz="1600" baseline="0" dirty="0" smtClean="0">
                          <a:latin typeface="Tw Cen MT" pitchFamily="34" charset="0"/>
                        </a:rPr>
                        <a:t> </a:t>
                      </a:r>
                      <a:r>
                        <a:rPr lang="en-US" sz="1600" dirty="0" smtClean="0">
                          <a:latin typeface="Tw Cen MT" pitchFamily="34" charset="0"/>
                        </a:rPr>
                        <a:t>(</a:t>
                      </a:r>
                      <a:r>
                        <a:rPr lang="en-US" sz="1600" dirty="0" err="1" smtClean="0">
                          <a:latin typeface="Tw Cen MT" pitchFamily="34" charset="0"/>
                        </a:rPr>
                        <a:t>trimestre</a:t>
                      </a:r>
                      <a:r>
                        <a:rPr lang="en-US" sz="1600" dirty="0" smtClean="0">
                          <a:latin typeface="Tw Cen MT" pitchFamily="34" charset="0"/>
                        </a:rPr>
                        <a:t>/</a:t>
                      </a:r>
                      <a:r>
                        <a:rPr lang="en-US" sz="1600" dirty="0" err="1" smtClean="0">
                          <a:latin typeface="Tw Cen MT" pitchFamily="34" charset="0"/>
                        </a:rPr>
                        <a:t>año</a:t>
                      </a:r>
                      <a:r>
                        <a:rPr lang="en-US" sz="1600" dirty="0" smtClean="0">
                          <a:latin typeface="Tw Cen MT" pitchFamily="34" charset="0"/>
                        </a:rPr>
                        <a:t>)</a:t>
                      </a:r>
                      <a:endParaRPr lang="en-US" sz="1600" dirty="0">
                        <a:latin typeface="Tw Cen MT" pitchFamily="34" charset="0"/>
                      </a:endParaRPr>
                    </a:p>
                  </a:txBody>
                  <a:tcPr marL="68580" marR="68580" anchor="ctr"/>
                </a:tc>
              </a:tr>
              <a:tr h="1205285">
                <a:tc>
                  <a:txBody>
                    <a:bodyPr/>
                    <a:lstStyle/>
                    <a:p>
                      <a:pPr marL="171450" marR="0" lvl="2" indent="-171450" algn="just" defTabSz="914400" rtl="0" eaLnBrk="1" fontAlgn="auto" latinLnBrk="0" hangingPunct="1">
                        <a:lnSpc>
                          <a:spcPct val="100000"/>
                        </a:lnSpc>
                        <a:spcBef>
                          <a:spcPts val="0"/>
                        </a:spcBef>
                        <a:spcAft>
                          <a:spcPts val="0"/>
                        </a:spcAft>
                        <a:buClrTx/>
                        <a:buSzTx/>
                        <a:buFont typeface="Arial" charset="0"/>
                        <a:buChar char="•"/>
                        <a:tabLst/>
                        <a:defRPr/>
                      </a:pPr>
                      <a:r>
                        <a:rPr lang="es-ES" sz="1300" baseline="0" noProof="0" dirty="0" smtClean="0">
                          <a:latin typeface="Tw Cen MT" pitchFamily="34" charset="0"/>
                        </a:rPr>
                        <a:t>Plan de comunicación  interna y externa de la JI. </a:t>
                      </a:r>
                    </a:p>
                    <a:p>
                      <a:pPr marL="177800" marR="0" lvl="2" indent="-177800" algn="just" defTabSz="914400" rtl="0" eaLnBrk="1" fontAlgn="auto" latinLnBrk="0" hangingPunct="1">
                        <a:lnSpc>
                          <a:spcPct val="100000"/>
                        </a:lnSpc>
                        <a:spcBef>
                          <a:spcPts val="0"/>
                        </a:spcBef>
                        <a:spcAft>
                          <a:spcPts val="0"/>
                        </a:spcAft>
                        <a:buClrTx/>
                        <a:buSzTx/>
                        <a:buFont typeface="Arial" pitchFamily="34" charset="0"/>
                        <a:buChar char="•"/>
                        <a:tabLst/>
                        <a:defRPr/>
                      </a:pPr>
                      <a:r>
                        <a:rPr lang="es-ES" sz="1300" baseline="0" noProof="0" dirty="0" smtClean="0">
                          <a:latin typeface="Tw Cen MT" pitchFamily="34" charset="0"/>
                        </a:rPr>
                        <a:t>Establecimiento de un canal de comunicación interna y externa JI y CPJ. </a:t>
                      </a:r>
                    </a:p>
                    <a:p>
                      <a:pPr marL="177800" marR="0" lvl="2" indent="-177800" algn="just" defTabSz="914400" rtl="0" eaLnBrk="1" fontAlgn="auto" latinLnBrk="0" hangingPunct="1">
                        <a:lnSpc>
                          <a:spcPct val="100000"/>
                        </a:lnSpc>
                        <a:spcBef>
                          <a:spcPts val="0"/>
                        </a:spcBef>
                        <a:spcAft>
                          <a:spcPts val="0"/>
                        </a:spcAft>
                        <a:buClrTx/>
                        <a:buSzTx/>
                        <a:buFont typeface="Arial" pitchFamily="34" charset="0"/>
                        <a:buChar char="•"/>
                        <a:tabLst/>
                        <a:defRPr/>
                      </a:pPr>
                      <a:r>
                        <a:rPr lang="es-ES" sz="1300" baseline="0" noProof="0" dirty="0" smtClean="0">
                          <a:latin typeface="Tw Cen MT" pitchFamily="34" charset="0"/>
                        </a:rPr>
                        <a:t>Establecimiento de un canal de comunicación con otras instituciones del Estado  (Catastro, ONE, DGII, MITUR, etc.)</a:t>
                      </a:r>
                    </a:p>
                  </a:txBody>
                  <a:tcPr marL="68580" marR="68580"/>
                </a:tc>
                <a:tc>
                  <a:txBody>
                    <a:bodyPr/>
                    <a:lstStyle/>
                    <a:p>
                      <a:pPr marL="0" marR="0" lvl="2"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1300" noProof="0" dirty="0" smtClean="0">
                          <a:latin typeface="Tw Cen MT" pitchFamily="34" charset="0"/>
                        </a:rPr>
                        <a:t>Información publicada en la web.</a:t>
                      </a:r>
                    </a:p>
                    <a:p>
                      <a:pPr marL="0" marR="0" lvl="2"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1300" noProof="0" dirty="0" smtClean="0">
                          <a:latin typeface="Tw Cen MT" pitchFamily="34" charset="0"/>
                        </a:rPr>
                        <a:t>Cantidad de comunicados a los usuarios. </a:t>
                      </a:r>
                    </a:p>
                    <a:p>
                      <a:pPr marL="0" marR="0" lvl="2"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1300" noProof="0" dirty="0" smtClean="0">
                          <a:latin typeface="Tw Cen MT" pitchFamily="34" charset="0"/>
                        </a:rPr>
                        <a:t>Cantidad de encuentros con los usuarios (Foros u otros).</a:t>
                      </a:r>
                    </a:p>
                  </a:txBody>
                  <a:tcPr marL="68580" marR="68580"/>
                </a:tc>
                <a:tc>
                  <a:txBody>
                    <a:bodyPr/>
                    <a:lstStyle/>
                    <a:p>
                      <a:pPr algn="ctr"/>
                      <a:r>
                        <a:rPr lang="es-ES" sz="1300" noProof="0" dirty="0" smtClean="0">
                          <a:latin typeface="Tw Cen MT" pitchFamily="34" charset="0"/>
                        </a:rPr>
                        <a:t>Poder Ejecutivo </a:t>
                      </a:r>
                    </a:p>
                    <a:p>
                      <a:pPr algn="ctr"/>
                      <a:r>
                        <a:rPr lang="es-ES" sz="1300" noProof="0" dirty="0" smtClean="0">
                          <a:latin typeface="Tw Cen MT" pitchFamily="34" charset="0"/>
                        </a:rPr>
                        <a:t>Poder Judicial (Consejo Poder Judicial</a:t>
                      </a:r>
                      <a:r>
                        <a:rPr lang="es-ES" sz="1300" baseline="0" noProof="0" dirty="0" smtClean="0">
                          <a:latin typeface="Tw Cen MT" pitchFamily="34" charset="0"/>
                        </a:rPr>
                        <a:t>, </a:t>
                      </a:r>
                      <a:r>
                        <a:rPr lang="es-ES" sz="1300" noProof="0" dirty="0" smtClean="0">
                          <a:latin typeface="Tw Cen MT" pitchFamily="34" charset="0"/>
                        </a:rPr>
                        <a:t>Dirección</a:t>
                      </a:r>
                      <a:r>
                        <a:rPr lang="es-ES" sz="1300" baseline="0" noProof="0" dirty="0" smtClean="0">
                          <a:latin typeface="Tw Cen MT" pitchFamily="34" charset="0"/>
                        </a:rPr>
                        <a:t> de Carrera Judicial,</a:t>
                      </a:r>
                    </a:p>
                    <a:p>
                      <a:pPr algn="ctr"/>
                      <a:r>
                        <a:rPr lang="es-ES" sz="1300" baseline="0" noProof="0" dirty="0" smtClean="0">
                          <a:latin typeface="Tw Cen MT" pitchFamily="34" charset="0"/>
                        </a:rPr>
                        <a:t>Administrador JI, Funcionarios y directivos de la JI),</a:t>
                      </a:r>
                    </a:p>
                    <a:p>
                      <a:pPr algn="ctr"/>
                      <a:r>
                        <a:rPr lang="es-ES" sz="1300" baseline="0" noProof="0" dirty="0" smtClean="0">
                          <a:latin typeface="Tw Cen MT" pitchFamily="34" charset="0"/>
                        </a:rPr>
                        <a:t>Abogado del Estado, Sector Privado. </a:t>
                      </a:r>
                    </a:p>
                    <a:p>
                      <a:pPr algn="ctr"/>
                      <a:r>
                        <a:rPr lang="es-ES" sz="1300" baseline="0" noProof="0" dirty="0" smtClean="0">
                          <a:latin typeface="Tw Cen MT" pitchFamily="34" charset="0"/>
                        </a:rPr>
                        <a:t>CODIA</a:t>
                      </a:r>
                    </a:p>
                    <a:p>
                      <a:pPr algn="ctr"/>
                      <a:r>
                        <a:rPr lang="es-ES" sz="1300" baseline="0" noProof="0" dirty="0" smtClean="0">
                          <a:latin typeface="Tw Cen MT" pitchFamily="34" charset="0"/>
                        </a:rPr>
                        <a:t>Colegio Dominicano de Notarios</a:t>
                      </a:r>
                    </a:p>
                    <a:p>
                      <a:pPr algn="ctr"/>
                      <a:r>
                        <a:rPr lang="es-ES" sz="1300" baseline="0" noProof="0" dirty="0" smtClean="0">
                          <a:latin typeface="Tw Cen MT" pitchFamily="34" charset="0"/>
                        </a:rPr>
                        <a:t>Colegio de Abogados</a:t>
                      </a:r>
                      <a:endParaRPr lang="es-ES" sz="1300" noProof="0" dirty="0">
                        <a:latin typeface="Tw Cen MT" pitchFamily="34" charset="0"/>
                      </a:endParaRPr>
                    </a:p>
                  </a:txBody>
                  <a:tcPr marL="68580" marR="68580"/>
                </a:tc>
                <a:tc>
                  <a:txBody>
                    <a:bodyPr/>
                    <a:lstStyle/>
                    <a:p>
                      <a:pPr marL="0" indent="0" algn="ctr">
                        <a:buFont typeface="Arial" panose="020B0604020202020204" pitchFamily="34" charset="0"/>
                        <a:buNone/>
                      </a:pPr>
                      <a:r>
                        <a:rPr lang="es-ES" sz="1300" noProof="0" dirty="0" smtClean="0">
                          <a:latin typeface="Tw Cen MT" pitchFamily="34" charset="0"/>
                        </a:rPr>
                        <a:t>Trimestral</a:t>
                      </a:r>
                      <a:endParaRPr lang="es-ES" sz="1300" noProof="0" dirty="0">
                        <a:latin typeface="Tw Cen MT" pitchFamily="34" charset="0"/>
                      </a:endParaRPr>
                    </a:p>
                  </a:txBody>
                  <a:tcPr marL="68580" marR="68580"/>
                </a:tc>
              </a:tr>
              <a:tr h="514019">
                <a:tc>
                  <a:txBody>
                    <a:bodyPr/>
                    <a:lstStyle/>
                    <a:p>
                      <a:pPr marL="171450" marR="0" lvl="2" indent="-171450" algn="just" defTabSz="914400" rtl="0" eaLnBrk="1" fontAlgn="auto" latinLnBrk="0" hangingPunct="1">
                        <a:lnSpc>
                          <a:spcPct val="100000"/>
                        </a:lnSpc>
                        <a:spcBef>
                          <a:spcPts val="0"/>
                        </a:spcBef>
                        <a:spcAft>
                          <a:spcPts val="0"/>
                        </a:spcAft>
                        <a:buClrTx/>
                        <a:buSzTx/>
                        <a:buFont typeface="Arial" charset="0"/>
                        <a:buChar char="•"/>
                        <a:tabLst/>
                        <a:defRPr/>
                      </a:pPr>
                      <a:r>
                        <a:rPr lang="es-ES" sz="1300" noProof="0" dirty="0" smtClean="0">
                          <a:latin typeface="Tw Cen MT" pitchFamily="34" charset="0"/>
                        </a:rPr>
                        <a:t>Describir, estandarizar procesos</a:t>
                      </a:r>
                      <a:r>
                        <a:rPr lang="es-ES" sz="1300" baseline="0" noProof="0" dirty="0" smtClean="0">
                          <a:latin typeface="Tw Cen MT" pitchFamily="34" charset="0"/>
                        </a:rPr>
                        <a:t> y adecuar el marco normativo correspondiente.</a:t>
                      </a:r>
                    </a:p>
                  </a:txBody>
                  <a:tcPr marL="68580" marR="68580"/>
                </a:tc>
                <a:tc>
                  <a:txBody>
                    <a:bodyPr/>
                    <a:lstStyle/>
                    <a:p>
                      <a:pPr marL="0" marR="0" lvl="2" indent="0" algn="ctr" defTabSz="914400" rtl="0" eaLnBrk="1" fontAlgn="auto" latinLnBrk="0" hangingPunct="1">
                        <a:lnSpc>
                          <a:spcPct val="100000"/>
                        </a:lnSpc>
                        <a:spcBef>
                          <a:spcPts val="0"/>
                        </a:spcBef>
                        <a:spcAft>
                          <a:spcPts val="0"/>
                        </a:spcAft>
                        <a:buClrTx/>
                        <a:buSzTx/>
                        <a:buFont typeface="Arial" charset="0"/>
                        <a:buNone/>
                        <a:tabLst/>
                        <a:defRPr/>
                      </a:pPr>
                      <a:r>
                        <a:rPr lang="es-ES" sz="1300" noProof="0" dirty="0" smtClean="0">
                          <a:latin typeface="Tw Cen MT" pitchFamily="34" charset="0"/>
                        </a:rPr>
                        <a:t>Cantidad</a:t>
                      </a:r>
                      <a:r>
                        <a:rPr lang="es-ES" sz="1300" baseline="0" noProof="0" dirty="0" smtClean="0">
                          <a:latin typeface="Tw Cen MT" pitchFamily="34" charset="0"/>
                        </a:rPr>
                        <a:t> de procesos descritos, estandarizados y adecuados. </a:t>
                      </a:r>
                    </a:p>
                  </a:txBody>
                  <a:tcPr marL="68580" marR="68580"/>
                </a:tc>
                <a:tc>
                  <a:txBody>
                    <a:bodyPr/>
                    <a:lstStyle/>
                    <a:p>
                      <a:pPr algn="ctr"/>
                      <a:r>
                        <a:rPr lang="es-ES" sz="1300" noProof="0" dirty="0" smtClean="0">
                          <a:latin typeface="Tw Cen MT" pitchFamily="34" charset="0"/>
                        </a:rPr>
                        <a:t>Poder Judicial (Consejo Poder Judicial</a:t>
                      </a:r>
                      <a:r>
                        <a:rPr lang="es-ES" sz="1300" baseline="0" noProof="0" dirty="0" smtClean="0">
                          <a:latin typeface="Tw Cen MT" pitchFamily="34" charset="0"/>
                        </a:rPr>
                        <a:t>, </a:t>
                      </a:r>
                      <a:r>
                        <a:rPr lang="es-ES" sz="1300" noProof="0" dirty="0" smtClean="0">
                          <a:latin typeface="Tw Cen MT" pitchFamily="34" charset="0"/>
                        </a:rPr>
                        <a:t>Dirección</a:t>
                      </a:r>
                      <a:r>
                        <a:rPr lang="es-ES" sz="1300" baseline="0" noProof="0" dirty="0" smtClean="0">
                          <a:latin typeface="Tw Cen MT" pitchFamily="34" charset="0"/>
                        </a:rPr>
                        <a:t> de Carrera Judicial,</a:t>
                      </a:r>
                    </a:p>
                    <a:p>
                      <a:pPr algn="ctr"/>
                      <a:r>
                        <a:rPr lang="es-ES" sz="1300" baseline="0" noProof="0" dirty="0" smtClean="0">
                          <a:latin typeface="Tw Cen MT" pitchFamily="34" charset="0"/>
                        </a:rPr>
                        <a:t>Administrador JI, Funcionarios y directivos de la JI).</a:t>
                      </a:r>
                    </a:p>
                  </a:txBody>
                  <a:tcPr marL="68580" marR="68580"/>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1300" noProof="0" dirty="0" smtClean="0">
                          <a:latin typeface="Tw Cen MT" pitchFamily="34" charset="0"/>
                        </a:rPr>
                        <a:t>Trimestral</a:t>
                      </a:r>
                    </a:p>
                  </a:txBody>
                  <a:tcPr marL="68580" marR="68580"/>
                </a:tc>
              </a:tr>
              <a:tr h="1205285">
                <a:tc>
                  <a:txBody>
                    <a:bodyPr/>
                    <a:lstStyle/>
                    <a:p>
                      <a:pPr marL="171450" marR="0" lvl="2"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noProof="0" dirty="0" smtClean="0">
                          <a:solidFill>
                            <a:srgbClr val="FF0000"/>
                          </a:solidFill>
                          <a:latin typeface="Tw Cen MT" pitchFamily="34" charset="0"/>
                        </a:rPr>
                        <a:t>Evaluar el desarrollo tecnológico</a:t>
                      </a:r>
                      <a:r>
                        <a:rPr lang="es-ES" sz="1200" baseline="0" noProof="0" dirty="0" smtClean="0">
                          <a:solidFill>
                            <a:srgbClr val="FF0000"/>
                          </a:solidFill>
                          <a:latin typeface="Tw Cen MT" pitchFamily="34" charset="0"/>
                        </a:rPr>
                        <a:t> de todos los sistemas implementados en la JI, recuperar y/o actualizar su diseño e implementar soluciones que permitan una gestión ágil y segura de los casos, preservando la integridad de los Sistemas y de las Bases de Datos. (Especialmente Red Geodésica, Cartografía y </a:t>
                      </a:r>
                      <a:r>
                        <a:rPr lang="es-ES" sz="1200" baseline="0" noProof="0" dirty="0" err="1" smtClean="0">
                          <a:solidFill>
                            <a:srgbClr val="FF0000"/>
                          </a:solidFill>
                          <a:latin typeface="Tw Cen MT" pitchFamily="34" charset="0"/>
                        </a:rPr>
                        <a:t>SIG</a:t>
                      </a:r>
                      <a:r>
                        <a:rPr lang="es-ES" sz="1200" baseline="0" noProof="0" dirty="0" smtClean="0">
                          <a:solidFill>
                            <a:srgbClr val="FF0000"/>
                          </a:solidFill>
                          <a:latin typeface="Tw Cen MT" pitchFamily="34" charset="0"/>
                        </a:rPr>
                        <a:t>).</a:t>
                      </a:r>
                    </a:p>
                  </a:txBody>
                  <a:tcPr marL="68580" marR="68580"/>
                </a:tc>
                <a:tc>
                  <a:txBody>
                    <a:bodyPr/>
                    <a:lstStyle/>
                    <a:p>
                      <a:pPr marL="0" marR="0" lvl="2" indent="0" algn="ctr" defTabSz="914400" rtl="0" eaLnBrk="1" fontAlgn="auto" latinLnBrk="0" hangingPunct="1">
                        <a:lnSpc>
                          <a:spcPct val="100000"/>
                        </a:lnSpc>
                        <a:spcBef>
                          <a:spcPts val="0"/>
                        </a:spcBef>
                        <a:spcAft>
                          <a:spcPts val="0"/>
                        </a:spcAft>
                        <a:buClrTx/>
                        <a:buSzTx/>
                        <a:buFont typeface="Arial" charset="0"/>
                        <a:buNone/>
                        <a:tabLst/>
                        <a:defRPr/>
                      </a:pPr>
                      <a:r>
                        <a:rPr lang="es-ES" sz="1300" baseline="0" noProof="0" dirty="0" smtClean="0">
                          <a:latin typeface="Tw Cen MT" pitchFamily="34" charset="0"/>
                        </a:rPr>
                        <a:t>Cantidad de sistemas tecnológicos adecuados. </a:t>
                      </a:r>
                    </a:p>
                    <a:p>
                      <a:pPr marL="0" marR="0" lvl="2" indent="0" algn="ctr" defTabSz="914400" rtl="0" eaLnBrk="1" fontAlgn="auto" latinLnBrk="0" hangingPunct="1">
                        <a:lnSpc>
                          <a:spcPct val="100000"/>
                        </a:lnSpc>
                        <a:spcBef>
                          <a:spcPts val="0"/>
                        </a:spcBef>
                        <a:spcAft>
                          <a:spcPts val="0"/>
                        </a:spcAft>
                        <a:buClrTx/>
                        <a:buSzTx/>
                        <a:buFont typeface="Arial" charset="0"/>
                        <a:buNone/>
                        <a:tabLst/>
                        <a:defRPr/>
                      </a:pPr>
                      <a:r>
                        <a:rPr lang="es-ES" sz="1300" baseline="0" noProof="0" dirty="0" smtClean="0">
                          <a:latin typeface="Tw Cen MT" pitchFamily="34" charset="0"/>
                        </a:rPr>
                        <a:t>% ejecutado de la cartografía y LIDAR del territorio nacional.</a:t>
                      </a:r>
                      <a:endParaRPr lang="es-ES" sz="1300" noProof="0" dirty="0" smtClean="0">
                        <a:latin typeface="Tw Cen MT" pitchFamily="34" charset="0"/>
                      </a:endParaRPr>
                    </a:p>
                  </a:txBody>
                  <a:tcPr marL="68580" marR="68580"/>
                </a:tc>
                <a:tc>
                  <a:txBody>
                    <a:bodyPr/>
                    <a:lstStyle/>
                    <a:p>
                      <a:pPr algn="ctr"/>
                      <a:r>
                        <a:rPr lang="es-ES" sz="1300" noProof="0" dirty="0" smtClean="0">
                          <a:latin typeface="Tw Cen MT" pitchFamily="34" charset="0"/>
                        </a:rPr>
                        <a:t>Poder Judicial (Consejo Poder Judicial</a:t>
                      </a:r>
                      <a:r>
                        <a:rPr lang="es-ES" sz="1300" baseline="0" noProof="0" dirty="0" smtClean="0">
                          <a:latin typeface="Tw Cen MT" pitchFamily="34" charset="0"/>
                        </a:rPr>
                        <a:t>, </a:t>
                      </a:r>
                      <a:r>
                        <a:rPr lang="es-ES" sz="1300" noProof="0" dirty="0" smtClean="0">
                          <a:latin typeface="Tw Cen MT" pitchFamily="34" charset="0"/>
                        </a:rPr>
                        <a:t>Dirección</a:t>
                      </a:r>
                      <a:r>
                        <a:rPr lang="es-ES" sz="1300" baseline="0" noProof="0" dirty="0" smtClean="0">
                          <a:latin typeface="Tw Cen MT" pitchFamily="34" charset="0"/>
                        </a:rPr>
                        <a:t> de Carrera Judicial,</a:t>
                      </a:r>
                    </a:p>
                    <a:p>
                      <a:pPr algn="ctr"/>
                      <a:r>
                        <a:rPr lang="es-ES" sz="1300" baseline="0" noProof="0" dirty="0" smtClean="0">
                          <a:latin typeface="Tw Cen MT" pitchFamily="34" charset="0"/>
                        </a:rPr>
                        <a:t>Administrador JI, Funcionarios y directivos de la JI).</a:t>
                      </a:r>
                    </a:p>
                  </a:txBody>
                  <a:tcPr marL="68580" marR="68580"/>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1300" noProof="0" dirty="0" smtClean="0">
                          <a:latin typeface="Tw Cen MT" pitchFamily="34" charset="0"/>
                        </a:rPr>
                        <a:t>Trimestral</a:t>
                      </a:r>
                    </a:p>
                  </a:txBody>
                  <a:tcPr marL="68580" marR="68580"/>
                </a:tc>
              </a:tr>
            </a:tbl>
          </a:graphicData>
        </a:graphic>
      </p:graphicFrame>
    </p:spTree>
    <p:extLst>
      <p:ext uri="{BB962C8B-B14F-4D97-AF65-F5344CB8AC3E}">
        <p14:creationId xmlns:p14="http://schemas.microsoft.com/office/powerpoint/2010/main" val="2696391529"/>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2"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3" name="3 CuadroTexto"/>
          <p:cNvSpPr txBox="1">
            <a:spLocks noChangeArrowheads="1"/>
          </p:cNvSpPr>
          <p:nvPr/>
        </p:nvSpPr>
        <p:spPr bwMode="auto">
          <a:xfrm>
            <a:off x="76200" y="152400"/>
            <a:ext cx="6153351"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smtClean="0">
                <a:solidFill>
                  <a:prstClr val="white"/>
                </a:solidFill>
                <a:latin typeface="Tw Cen MT" pitchFamily="34" charset="0"/>
              </a:rPr>
              <a:t>Resultados Mesas de Trabajo</a:t>
            </a:r>
            <a:endParaRPr lang="en-US" altLang="en-US" sz="4000" dirty="0">
              <a:solidFill>
                <a:prstClr val="white"/>
              </a:solidFill>
              <a:latin typeface="Tw Cen MT" pitchFamily="34" charset="0"/>
            </a:endParaRPr>
          </a:p>
        </p:txBody>
      </p:sp>
      <p:pic>
        <p:nvPicPr>
          <p:cNvPr id="34" name="0 Imagen"/>
          <p:cNvPicPr/>
          <p:nvPr/>
        </p:nvPicPr>
        <p:blipFill>
          <a:blip r:embed="rId2"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graphicFrame>
        <p:nvGraphicFramePr>
          <p:cNvPr id="7" name="3 Marcador de contenido"/>
          <p:cNvGraphicFramePr>
            <a:graphicFrameLocks/>
          </p:cNvGraphicFramePr>
          <p:nvPr>
            <p:extLst>
              <p:ext uri="{D42A27DB-BD31-4B8C-83A1-F6EECF244321}">
                <p14:modId xmlns:p14="http://schemas.microsoft.com/office/powerpoint/2010/main" val="539668940"/>
              </p:ext>
            </p:extLst>
          </p:nvPr>
        </p:nvGraphicFramePr>
        <p:xfrm>
          <a:off x="204850" y="1234440"/>
          <a:ext cx="8832626" cy="5501640"/>
        </p:xfrm>
        <a:graphic>
          <a:graphicData uri="http://schemas.openxmlformats.org/drawingml/2006/table">
            <a:tbl>
              <a:tblPr firstRow="1" bandRow="1">
                <a:tableStyleId>{BC89EF96-8CEA-46FF-86C4-4CE0E7609802}</a:tableStyleId>
              </a:tblPr>
              <a:tblGrid>
                <a:gridCol w="2496656"/>
                <a:gridCol w="1622626"/>
                <a:gridCol w="3090717"/>
                <a:gridCol w="1622627"/>
              </a:tblGrid>
              <a:tr h="401048">
                <a:tc>
                  <a:txBody>
                    <a:bodyPr/>
                    <a:lstStyle/>
                    <a:p>
                      <a:pPr algn="ctr"/>
                      <a:r>
                        <a:rPr lang="en-US" sz="1600" dirty="0" err="1" smtClean="0">
                          <a:latin typeface="Tw Cen MT" pitchFamily="34" charset="0"/>
                        </a:rPr>
                        <a:t>Propuestas</a:t>
                      </a:r>
                      <a:r>
                        <a:rPr lang="en-US" sz="1600" dirty="0" smtClean="0">
                          <a:latin typeface="Tw Cen MT" pitchFamily="34" charset="0"/>
                        </a:rPr>
                        <a:t> de </a:t>
                      </a:r>
                      <a:r>
                        <a:rPr lang="en-US" sz="1600" dirty="0" err="1" smtClean="0">
                          <a:latin typeface="Tw Cen MT" pitchFamily="34" charset="0"/>
                        </a:rPr>
                        <a:t>solución</a:t>
                      </a:r>
                      <a:endParaRPr lang="en-US" sz="1600" dirty="0">
                        <a:latin typeface="Tw Cen MT" pitchFamily="34" charset="0"/>
                      </a:endParaRPr>
                    </a:p>
                  </a:txBody>
                  <a:tcPr marL="68580" marR="68580" anchor="ctr"/>
                </a:tc>
                <a:tc>
                  <a:txBody>
                    <a:bodyPr/>
                    <a:lstStyle/>
                    <a:p>
                      <a:pPr algn="ctr"/>
                      <a:r>
                        <a:rPr lang="en-US" sz="1600" dirty="0" err="1" smtClean="0">
                          <a:latin typeface="Tw Cen MT" pitchFamily="34" charset="0"/>
                        </a:rPr>
                        <a:t>Indicadores</a:t>
                      </a:r>
                      <a:endParaRPr lang="en-US" sz="1600" dirty="0">
                        <a:latin typeface="Tw Cen MT" pitchFamily="34" charset="0"/>
                      </a:endParaRPr>
                    </a:p>
                  </a:txBody>
                  <a:tcPr marL="68580" marR="6858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err="1" smtClean="0">
                          <a:latin typeface="Tw Cen MT" pitchFamily="34" charset="0"/>
                        </a:rPr>
                        <a:t>Actores</a:t>
                      </a:r>
                      <a:r>
                        <a:rPr lang="en-US" sz="1600" dirty="0" smtClean="0">
                          <a:latin typeface="Tw Cen MT" pitchFamily="34" charset="0"/>
                        </a:rPr>
                        <a:t> que</a:t>
                      </a:r>
                      <a:r>
                        <a:rPr lang="en-US" sz="1600" baseline="0" dirty="0" smtClean="0">
                          <a:latin typeface="Tw Cen MT" pitchFamily="34" charset="0"/>
                        </a:rPr>
                        <a:t> </a:t>
                      </a:r>
                      <a:r>
                        <a:rPr lang="en-US" sz="1600" baseline="0" dirty="0" err="1" smtClean="0">
                          <a:latin typeface="Tw Cen MT" pitchFamily="34" charset="0"/>
                        </a:rPr>
                        <a:t>intervienen</a:t>
                      </a:r>
                      <a:endParaRPr lang="en-US" sz="1600" dirty="0" smtClean="0">
                        <a:latin typeface="Tw Cen MT" pitchFamily="34" charset="0"/>
                      </a:endParaRPr>
                    </a:p>
                  </a:txBody>
                  <a:tcPr marL="68580" marR="68580" anchor="ctr"/>
                </a:tc>
                <a:tc>
                  <a:txBody>
                    <a:bodyPr/>
                    <a:lstStyle/>
                    <a:p>
                      <a:pPr algn="ctr"/>
                      <a:r>
                        <a:rPr lang="en-US" sz="1600" dirty="0" err="1" smtClean="0">
                          <a:latin typeface="Tw Cen MT" pitchFamily="34" charset="0"/>
                        </a:rPr>
                        <a:t>Fecha</a:t>
                      </a:r>
                      <a:r>
                        <a:rPr lang="en-US" sz="1600" dirty="0" smtClean="0">
                          <a:latin typeface="Tw Cen MT" pitchFamily="34" charset="0"/>
                        </a:rPr>
                        <a:t> meta</a:t>
                      </a:r>
                      <a:r>
                        <a:rPr lang="en-US" sz="1600" baseline="0" dirty="0" smtClean="0">
                          <a:latin typeface="Tw Cen MT" pitchFamily="34" charset="0"/>
                        </a:rPr>
                        <a:t> </a:t>
                      </a:r>
                      <a:r>
                        <a:rPr lang="en-US" sz="1600" dirty="0" smtClean="0">
                          <a:latin typeface="Tw Cen MT" pitchFamily="34" charset="0"/>
                        </a:rPr>
                        <a:t>(</a:t>
                      </a:r>
                      <a:r>
                        <a:rPr lang="en-US" sz="1600" dirty="0" err="1" smtClean="0">
                          <a:latin typeface="Tw Cen MT" pitchFamily="34" charset="0"/>
                        </a:rPr>
                        <a:t>trimestre</a:t>
                      </a:r>
                      <a:r>
                        <a:rPr lang="en-US" sz="1600" dirty="0" smtClean="0">
                          <a:latin typeface="Tw Cen MT" pitchFamily="34" charset="0"/>
                        </a:rPr>
                        <a:t>/</a:t>
                      </a:r>
                      <a:r>
                        <a:rPr lang="en-US" sz="1600" dirty="0" err="1" smtClean="0">
                          <a:latin typeface="Tw Cen MT" pitchFamily="34" charset="0"/>
                        </a:rPr>
                        <a:t>año</a:t>
                      </a:r>
                      <a:r>
                        <a:rPr lang="en-US" sz="1600" dirty="0" smtClean="0">
                          <a:latin typeface="Tw Cen MT" pitchFamily="34" charset="0"/>
                        </a:rPr>
                        <a:t>)</a:t>
                      </a:r>
                      <a:endParaRPr lang="en-US" sz="1600" dirty="0">
                        <a:latin typeface="Tw Cen MT" pitchFamily="34" charset="0"/>
                      </a:endParaRPr>
                    </a:p>
                  </a:txBody>
                  <a:tcPr marL="68580" marR="68580" anchor="ctr"/>
                </a:tc>
              </a:tr>
              <a:tr h="749327">
                <a:tc>
                  <a:txBody>
                    <a:bodyPr/>
                    <a:lstStyle/>
                    <a:p>
                      <a:pPr marL="171450" marR="0" lvl="2"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300" baseline="0" noProof="0" dirty="0" smtClean="0">
                          <a:latin typeface="Tw Cen MT" pitchFamily="34" charset="0"/>
                        </a:rPr>
                        <a:t>Readecuación infraestructura física para lograr la descentralización de servicios (edificios y oficinas) especialmente de las DRMC.</a:t>
                      </a:r>
                      <a:endParaRPr lang="es-ES" sz="1300" noProof="0" dirty="0" smtClean="0">
                        <a:latin typeface="Tw Cen MT" pitchFamily="34" charset="0"/>
                      </a:endParaRPr>
                    </a:p>
                  </a:txBody>
                  <a:tcPr marL="68580" marR="68580"/>
                </a:tc>
                <a:tc>
                  <a:txBody>
                    <a:bodyPr/>
                    <a:lstStyle/>
                    <a:p>
                      <a:pPr marL="0" marR="0" lvl="2" indent="0" algn="ctr" defTabSz="914400" rtl="0" eaLnBrk="1" fontAlgn="auto" latinLnBrk="0" hangingPunct="1">
                        <a:lnSpc>
                          <a:spcPct val="100000"/>
                        </a:lnSpc>
                        <a:spcBef>
                          <a:spcPts val="0"/>
                        </a:spcBef>
                        <a:spcAft>
                          <a:spcPts val="0"/>
                        </a:spcAft>
                        <a:buClrTx/>
                        <a:buSzTx/>
                        <a:buFont typeface="Arial" charset="0"/>
                        <a:buNone/>
                        <a:tabLst/>
                        <a:defRPr/>
                      </a:pPr>
                      <a:r>
                        <a:rPr lang="es-ES" sz="1300" baseline="0" noProof="0" dirty="0" smtClean="0">
                          <a:latin typeface="Tw Cen MT" pitchFamily="34" charset="0"/>
                        </a:rPr>
                        <a:t>Cantidad de edificios y oficinas readecuadas. </a:t>
                      </a:r>
                    </a:p>
                  </a:txBody>
                  <a:tcPr marL="68580" marR="68580"/>
                </a:tc>
                <a:tc>
                  <a:txBody>
                    <a:bodyPr/>
                    <a:lstStyle/>
                    <a:p>
                      <a:pPr algn="ctr"/>
                      <a:r>
                        <a:rPr lang="es-ES" sz="1300" noProof="0" dirty="0" smtClean="0">
                          <a:latin typeface="Tw Cen MT" pitchFamily="34" charset="0"/>
                        </a:rPr>
                        <a:t>Poder Judicial (Consejo Poder Judicial</a:t>
                      </a:r>
                      <a:r>
                        <a:rPr lang="es-ES" sz="1300" baseline="0" noProof="0" dirty="0" smtClean="0">
                          <a:latin typeface="Tw Cen MT" pitchFamily="34" charset="0"/>
                        </a:rPr>
                        <a:t>, </a:t>
                      </a:r>
                      <a:r>
                        <a:rPr lang="es-ES" sz="1300" noProof="0" dirty="0" smtClean="0">
                          <a:latin typeface="Tw Cen MT" pitchFamily="34" charset="0"/>
                        </a:rPr>
                        <a:t>Dirección</a:t>
                      </a:r>
                      <a:r>
                        <a:rPr lang="es-ES" sz="1300" baseline="0" noProof="0" dirty="0" smtClean="0">
                          <a:latin typeface="Tw Cen MT" pitchFamily="34" charset="0"/>
                        </a:rPr>
                        <a:t> de Carrera Judicial,</a:t>
                      </a:r>
                    </a:p>
                    <a:p>
                      <a:pPr algn="ctr"/>
                      <a:r>
                        <a:rPr lang="es-ES" sz="1300" baseline="0" noProof="0" dirty="0" smtClean="0">
                          <a:latin typeface="Tw Cen MT" pitchFamily="34" charset="0"/>
                        </a:rPr>
                        <a:t>Administrador JI, Funcionarios y directivos de la JI).</a:t>
                      </a:r>
                    </a:p>
                  </a:txBody>
                  <a:tcPr marL="68580" marR="68580"/>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1300" noProof="0" dirty="0" smtClean="0">
                          <a:latin typeface="Tw Cen MT" pitchFamily="34" charset="0"/>
                        </a:rPr>
                        <a:t>Trimestral</a:t>
                      </a:r>
                    </a:p>
                  </a:txBody>
                  <a:tcPr marL="68580" marR="68580"/>
                </a:tc>
              </a:tr>
              <a:tr h="749327">
                <a:tc>
                  <a:txBody>
                    <a:bodyPr/>
                    <a:lstStyle/>
                    <a:p>
                      <a:pPr marL="171450" marR="0" lvl="2" indent="-171450" algn="just" defTabSz="914400" rtl="0" eaLnBrk="1" fontAlgn="auto" latinLnBrk="0" hangingPunct="1">
                        <a:lnSpc>
                          <a:spcPct val="100000"/>
                        </a:lnSpc>
                        <a:spcBef>
                          <a:spcPts val="0"/>
                        </a:spcBef>
                        <a:spcAft>
                          <a:spcPts val="0"/>
                        </a:spcAft>
                        <a:buClrTx/>
                        <a:buSzTx/>
                        <a:buFont typeface="Arial" charset="0"/>
                        <a:buChar char="•"/>
                        <a:tabLst/>
                        <a:defRPr/>
                      </a:pPr>
                      <a:r>
                        <a:rPr lang="es-ES" sz="1300" noProof="0" dirty="0" smtClean="0">
                          <a:latin typeface="Tw Cen MT" pitchFamily="34" charset="0"/>
                        </a:rPr>
                        <a:t>Designación y capacitación de</a:t>
                      </a:r>
                      <a:r>
                        <a:rPr lang="es-ES" sz="1300" baseline="0" noProof="0" dirty="0" smtClean="0">
                          <a:latin typeface="Tw Cen MT" pitchFamily="34" charset="0"/>
                        </a:rPr>
                        <a:t> los recursos humanos necesarios para satisfacer la demanda de servicios. </a:t>
                      </a:r>
                    </a:p>
                  </a:txBody>
                  <a:tcPr marL="68580" marR="68580"/>
                </a:tc>
                <a:tc>
                  <a:txBody>
                    <a:bodyPr/>
                    <a:lstStyle/>
                    <a:p>
                      <a:pPr marL="0" marR="0" lvl="2" indent="0" algn="ctr" defTabSz="914400" rtl="0" eaLnBrk="1" fontAlgn="auto" latinLnBrk="0" hangingPunct="1">
                        <a:lnSpc>
                          <a:spcPct val="100000"/>
                        </a:lnSpc>
                        <a:spcBef>
                          <a:spcPts val="0"/>
                        </a:spcBef>
                        <a:spcAft>
                          <a:spcPts val="0"/>
                        </a:spcAft>
                        <a:buClrTx/>
                        <a:buSzTx/>
                        <a:buFont typeface="Arial" charset="0"/>
                        <a:buNone/>
                        <a:tabLst/>
                        <a:defRPr/>
                      </a:pPr>
                      <a:r>
                        <a:rPr lang="es-ES" sz="1300" baseline="0" noProof="0" dirty="0" smtClean="0">
                          <a:latin typeface="Tw Cen MT" pitchFamily="34" charset="0"/>
                        </a:rPr>
                        <a:t>Cantidad de personas contratadas.</a:t>
                      </a:r>
                    </a:p>
                    <a:p>
                      <a:pPr marL="0" marR="0" lvl="2" indent="0" algn="ctr" defTabSz="914400" rtl="0" eaLnBrk="1" fontAlgn="auto" latinLnBrk="0" hangingPunct="1">
                        <a:lnSpc>
                          <a:spcPct val="100000"/>
                        </a:lnSpc>
                        <a:spcBef>
                          <a:spcPts val="0"/>
                        </a:spcBef>
                        <a:spcAft>
                          <a:spcPts val="0"/>
                        </a:spcAft>
                        <a:buClrTx/>
                        <a:buSzTx/>
                        <a:buFont typeface="Arial" charset="0"/>
                        <a:buNone/>
                        <a:tabLst/>
                        <a:defRPr/>
                      </a:pPr>
                      <a:r>
                        <a:rPr lang="es-ES" sz="1300" baseline="0" noProof="0" dirty="0" smtClean="0">
                          <a:latin typeface="Tw Cen MT" pitchFamily="34" charset="0"/>
                        </a:rPr>
                        <a:t>Cantidad de personas capacitadas.</a:t>
                      </a:r>
                    </a:p>
                  </a:txBody>
                  <a:tcPr marL="68580" marR="68580"/>
                </a:tc>
                <a:tc>
                  <a:txBody>
                    <a:bodyPr/>
                    <a:lstStyle/>
                    <a:p>
                      <a:pPr algn="ctr"/>
                      <a:r>
                        <a:rPr lang="es-ES" sz="1300" noProof="0" dirty="0" smtClean="0">
                          <a:latin typeface="Tw Cen MT" pitchFamily="34" charset="0"/>
                        </a:rPr>
                        <a:t>Poder Judicial (Consejo Poder Judicial</a:t>
                      </a:r>
                      <a:r>
                        <a:rPr lang="es-ES" sz="1300" baseline="0" noProof="0" dirty="0" smtClean="0">
                          <a:latin typeface="Tw Cen MT" pitchFamily="34" charset="0"/>
                        </a:rPr>
                        <a:t>, </a:t>
                      </a:r>
                      <a:r>
                        <a:rPr lang="es-ES" sz="1300" noProof="0" dirty="0" smtClean="0">
                          <a:latin typeface="Tw Cen MT" pitchFamily="34" charset="0"/>
                        </a:rPr>
                        <a:t>Dirección</a:t>
                      </a:r>
                      <a:r>
                        <a:rPr lang="es-ES" sz="1300" baseline="0" noProof="0" dirty="0" smtClean="0">
                          <a:latin typeface="Tw Cen MT" pitchFamily="34" charset="0"/>
                        </a:rPr>
                        <a:t> de Carrera Judicial,</a:t>
                      </a:r>
                    </a:p>
                    <a:p>
                      <a:pPr algn="ctr"/>
                      <a:r>
                        <a:rPr lang="es-ES" sz="1300" baseline="0" noProof="0" dirty="0" smtClean="0">
                          <a:latin typeface="Tw Cen MT" pitchFamily="34" charset="0"/>
                        </a:rPr>
                        <a:t>Administrador JI, Funcionarios y directivos de la JI).</a:t>
                      </a:r>
                      <a:endParaRPr lang="es-ES" sz="1300" noProof="0" dirty="0">
                        <a:latin typeface="Tw Cen MT" pitchFamily="34" charset="0"/>
                      </a:endParaRPr>
                    </a:p>
                  </a:txBody>
                  <a:tcPr marL="68580" marR="68580"/>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1300" noProof="0" dirty="0" smtClean="0">
                          <a:latin typeface="Tw Cen MT" pitchFamily="34" charset="0"/>
                        </a:rPr>
                        <a:t>Trimestral</a:t>
                      </a:r>
                    </a:p>
                  </a:txBody>
                  <a:tcPr marL="68580" marR="68580"/>
                </a:tc>
              </a:tr>
              <a:tr h="1298130">
                <a:tc>
                  <a:txBody>
                    <a:bodyPr/>
                    <a:lstStyle/>
                    <a:p>
                      <a:pPr marL="171450" marR="0" lvl="2" indent="-171450" algn="just" defTabSz="914400" rtl="0" eaLnBrk="1" fontAlgn="auto" latinLnBrk="0" hangingPunct="1">
                        <a:lnSpc>
                          <a:spcPct val="100000"/>
                        </a:lnSpc>
                        <a:spcBef>
                          <a:spcPts val="0"/>
                        </a:spcBef>
                        <a:spcAft>
                          <a:spcPts val="0"/>
                        </a:spcAft>
                        <a:buClrTx/>
                        <a:buSzTx/>
                        <a:buFont typeface="Arial" pitchFamily="34" charset="0"/>
                        <a:buChar char="•"/>
                        <a:tabLst/>
                        <a:defRPr/>
                      </a:pPr>
                      <a:r>
                        <a:rPr lang="es-ES" sz="1300" baseline="0" noProof="0" dirty="0" smtClean="0">
                          <a:latin typeface="Tw Cen MT" pitchFamily="34" charset="0"/>
                        </a:rPr>
                        <a:t>Capacitación de los usuarios externos (Abogados Notarios, agrimensores, arquitectos y abogados). </a:t>
                      </a:r>
                      <a:endParaRPr lang="es-ES" sz="1300" noProof="0" dirty="0" smtClean="0">
                        <a:latin typeface="Tw Cen MT" pitchFamily="34" charset="0"/>
                      </a:endParaRPr>
                    </a:p>
                  </a:txBody>
                  <a:tcPr marL="68580" marR="68580"/>
                </a:tc>
                <a:tc>
                  <a:txBody>
                    <a:bodyPr/>
                    <a:lstStyle/>
                    <a:p>
                      <a:pPr marL="0" marR="0" lvl="2" indent="0" algn="ctr" defTabSz="914400" rtl="0" eaLnBrk="1" fontAlgn="auto" latinLnBrk="0" hangingPunct="1">
                        <a:lnSpc>
                          <a:spcPct val="100000"/>
                        </a:lnSpc>
                        <a:spcBef>
                          <a:spcPts val="0"/>
                        </a:spcBef>
                        <a:spcAft>
                          <a:spcPts val="0"/>
                        </a:spcAft>
                        <a:buClrTx/>
                        <a:buSzTx/>
                        <a:buFont typeface="Arial" charset="0"/>
                        <a:buNone/>
                        <a:tabLst/>
                        <a:defRPr/>
                      </a:pPr>
                      <a:r>
                        <a:rPr lang="es-ES" sz="1300" baseline="0" noProof="0" dirty="0" smtClean="0">
                          <a:latin typeface="Tw Cen MT" pitchFamily="34" charset="0"/>
                        </a:rPr>
                        <a:t>Cantidad de personas capacitadas. </a:t>
                      </a:r>
                    </a:p>
                  </a:txBody>
                  <a:tcPr marL="68580" marR="68580"/>
                </a:tc>
                <a:tc>
                  <a:txBody>
                    <a:bodyPr/>
                    <a:lstStyle/>
                    <a:p>
                      <a:pPr algn="ctr"/>
                      <a:r>
                        <a:rPr lang="es-ES" sz="1300" noProof="0" dirty="0" smtClean="0">
                          <a:latin typeface="Tw Cen MT" pitchFamily="34" charset="0"/>
                        </a:rPr>
                        <a:t>Poder Judicial (Consejo Poder Judicial</a:t>
                      </a:r>
                      <a:r>
                        <a:rPr lang="es-ES" sz="1300" baseline="0" noProof="0" dirty="0" smtClean="0">
                          <a:latin typeface="Tw Cen MT" pitchFamily="34" charset="0"/>
                        </a:rPr>
                        <a:t>, </a:t>
                      </a:r>
                      <a:r>
                        <a:rPr lang="es-ES" sz="1300" noProof="0" dirty="0" smtClean="0">
                          <a:latin typeface="Tw Cen MT" pitchFamily="34" charset="0"/>
                        </a:rPr>
                        <a:t>Dirección</a:t>
                      </a:r>
                      <a:r>
                        <a:rPr lang="es-ES" sz="1300" baseline="0" noProof="0" dirty="0" smtClean="0">
                          <a:latin typeface="Tw Cen MT" pitchFamily="34" charset="0"/>
                        </a:rPr>
                        <a:t> de Carrera Judicial,</a:t>
                      </a:r>
                    </a:p>
                    <a:p>
                      <a:pPr algn="ctr"/>
                      <a:r>
                        <a:rPr lang="es-ES" sz="1300" baseline="0" noProof="0" dirty="0" smtClean="0">
                          <a:latin typeface="Tw Cen MT" pitchFamily="34" charset="0"/>
                        </a:rPr>
                        <a:t>Administrador JI, Funcionarios y directivos de la JI, Escuela Nacional de la Judicatura),</a:t>
                      </a:r>
                    </a:p>
                    <a:p>
                      <a:pPr algn="ctr"/>
                      <a:r>
                        <a:rPr lang="es-ES" sz="1300" baseline="0" noProof="0" dirty="0" smtClean="0">
                          <a:latin typeface="Tw Cen MT" pitchFamily="34" charset="0"/>
                        </a:rPr>
                        <a:t>Abogado del Estado, Sector Privado.</a:t>
                      </a:r>
                    </a:p>
                    <a:p>
                      <a:pPr algn="ctr"/>
                      <a:r>
                        <a:rPr lang="es-ES" sz="1300" baseline="0" noProof="0" dirty="0" smtClean="0">
                          <a:latin typeface="Tw Cen MT" pitchFamily="34" charset="0"/>
                        </a:rPr>
                        <a:t>CODIA</a:t>
                      </a:r>
                    </a:p>
                    <a:p>
                      <a:pPr algn="ctr"/>
                      <a:r>
                        <a:rPr lang="es-ES" sz="1300" baseline="0" noProof="0" dirty="0" smtClean="0">
                          <a:latin typeface="Tw Cen MT" pitchFamily="34" charset="0"/>
                        </a:rPr>
                        <a:t>Colegio Dominicano de Notarios</a:t>
                      </a:r>
                    </a:p>
                    <a:p>
                      <a:pPr algn="ctr"/>
                      <a:r>
                        <a:rPr lang="es-ES" sz="1300" baseline="0" noProof="0" dirty="0" smtClean="0">
                          <a:latin typeface="Tw Cen MT" pitchFamily="34" charset="0"/>
                        </a:rPr>
                        <a:t>Colegio de Abogados</a:t>
                      </a:r>
                      <a:endParaRPr lang="es-ES" sz="1300" noProof="0" dirty="0" smtClean="0">
                        <a:latin typeface="Tw Cen MT" pitchFamily="34" charset="0"/>
                      </a:endParaRPr>
                    </a:p>
                    <a:p>
                      <a:pPr algn="ctr"/>
                      <a:r>
                        <a:rPr lang="es-ES" sz="1300" noProof="0" dirty="0" smtClean="0">
                          <a:latin typeface="Tw Cen MT" pitchFamily="34" charset="0"/>
                        </a:rPr>
                        <a:t>Universidades</a:t>
                      </a:r>
                      <a:endParaRPr lang="es-ES" sz="1300" noProof="0" dirty="0">
                        <a:latin typeface="Tw Cen MT" pitchFamily="34" charset="0"/>
                      </a:endParaRPr>
                    </a:p>
                  </a:txBody>
                  <a:tcPr marL="68580" marR="68580"/>
                </a:tc>
                <a:tc>
                  <a:txBody>
                    <a:bodyPr/>
                    <a:lstStyle/>
                    <a:p>
                      <a:pPr marL="0" indent="0" algn="ctr">
                        <a:buFont typeface="Arial" panose="020B0604020202020204" pitchFamily="34" charset="0"/>
                        <a:buNone/>
                      </a:pPr>
                      <a:r>
                        <a:rPr lang="es-ES" sz="1300" noProof="0" dirty="0" smtClean="0">
                          <a:latin typeface="Tw Cen MT" pitchFamily="34" charset="0"/>
                        </a:rPr>
                        <a:t>Cuatrimestral</a:t>
                      </a:r>
                      <a:endParaRPr lang="es-ES" sz="1300" noProof="0" dirty="0">
                        <a:latin typeface="Tw Cen MT" pitchFamily="34" charset="0"/>
                      </a:endParaRPr>
                    </a:p>
                  </a:txBody>
                  <a:tcPr marL="68580" marR="68580"/>
                </a:tc>
              </a:tr>
              <a:tr h="749327">
                <a:tc>
                  <a:txBody>
                    <a:bodyPr/>
                    <a:lstStyle/>
                    <a:p>
                      <a:pPr marL="171450" marR="0" lvl="2"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300" baseline="0" noProof="0" dirty="0" smtClean="0">
                          <a:latin typeface="Tw Cen MT" pitchFamily="34" charset="0"/>
                        </a:rPr>
                        <a:t>Asignación y ejecución correcta del presupuesto correspondiente.</a:t>
                      </a:r>
                    </a:p>
                  </a:txBody>
                  <a:tcPr marL="68580" marR="68580"/>
                </a:tc>
                <a:tc>
                  <a:txBody>
                    <a:bodyPr/>
                    <a:lstStyle/>
                    <a:p>
                      <a:pPr marL="0" marR="0" lvl="2"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1300" baseline="0" noProof="0" dirty="0" smtClean="0">
                          <a:latin typeface="Tw Cen MT" pitchFamily="34" charset="0"/>
                        </a:rPr>
                        <a:t>Presupuesto asignado vs. Presupuesto ejecutado. </a:t>
                      </a:r>
                    </a:p>
                  </a:txBody>
                  <a:tcPr marL="68580" marR="68580"/>
                </a:tc>
                <a:tc>
                  <a:txBody>
                    <a:bodyPr/>
                    <a:lstStyle/>
                    <a:p>
                      <a:pPr algn="ctr"/>
                      <a:r>
                        <a:rPr lang="es-ES" sz="1300" noProof="0" dirty="0" smtClean="0">
                          <a:latin typeface="Tw Cen MT" pitchFamily="34" charset="0"/>
                        </a:rPr>
                        <a:t>Poder Ejecutivo,</a:t>
                      </a:r>
                      <a:r>
                        <a:rPr lang="es-ES" sz="1300" baseline="0" noProof="0" dirty="0" smtClean="0">
                          <a:latin typeface="Tw Cen MT" pitchFamily="34" charset="0"/>
                        </a:rPr>
                        <a:t> </a:t>
                      </a:r>
                      <a:r>
                        <a:rPr lang="es-ES" sz="1300" noProof="0" dirty="0" smtClean="0">
                          <a:latin typeface="Tw Cen MT" pitchFamily="34" charset="0"/>
                        </a:rPr>
                        <a:t>Poder Judicial (Consejo Poder Judicial</a:t>
                      </a:r>
                      <a:r>
                        <a:rPr lang="es-ES" sz="1300" baseline="0" noProof="0" dirty="0" smtClean="0">
                          <a:latin typeface="Tw Cen MT" pitchFamily="34" charset="0"/>
                        </a:rPr>
                        <a:t>, </a:t>
                      </a:r>
                      <a:r>
                        <a:rPr lang="es-ES" sz="1300" noProof="0" dirty="0" smtClean="0">
                          <a:latin typeface="Tw Cen MT" pitchFamily="34" charset="0"/>
                        </a:rPr>
                        <a:t>Dirección</a:t>
                      </a:r>
                      <a:r>
                        <a:rPr lang="es-ES" sz="1300" baseline="0" noProof="0" dirty="0" smtClean="0">
                          <a:latin typeface="Tw Cen MT" pitchFamily="34" charset="0"/>
                        </a:rPr>
                        <a:t> de Carrera Judicial,</a:t>
                      </a:r>
                    </a:p>
                    <a:p>
                      <a:pPr algn="ctr"/>
                      <a:r>
                        <a:rPr lang="es-ES" sz="1300" baseline="0" noProof="0" dirty="0" smtClean="0">
                          <a:latin typeface="Tw Cen MT" pitchFamily="34" charset="0"/>
                        </a:rPr>
                        <a:t>Administrador JI, Funcionarios y directivos de la JI),</a:t>
                      </a:r>
                    </a:p>
                  </a:txBody>
                  <a:tcPr marL="68580" marR="68580"/>
                </a:tc>
                <a:tc>
                  <a:txBody>
                    <a:bodyPr/>
                    <a:lstStyle/>
                    <a:p>
                      <a:pPr marL="0" indent="0" algn="ctr">
                        <a:buFont typeface="Arial" panose="020B0604020202020204" pitchFamily="34" charset="0"/>
                        <a:buNone/>
                      </a:pPr>
                      <a:r>
                        <a:rPr lang="es-ES" sz="1300" noProof="0" dirty="0" smtClean="0">
                          <a:latin typeface="Tw Cen MT" pitchFamily="34" charset="0"/>
                        </a:rPr>
                        <a:t>Anual (Asignación presupuestaria.</a:t>
                      </a:r>
                    </a:p>
                    <a:p>
                      <a:pPr marL="0" indent="0" algn="ctr">
                        <a:buFont typeface="Arial" panose="020B0604020202020204" pitchFamily="34" charset="0"/>
                        <a:buNone/>
                      </a:pPr>
                      <a:r>
                        <a:rPr lang="es-ES" sz="1300" noProof="0" dirty="0" smtClean="0">
                          <a:latin typeface="Tw Cen MT" pitchFamily="34" charset="0"/>
                        </a:rPr>
                        <a:t>Mensual (Ejecución</a:t>
                      </a:r>
                      <a:r>
                        <a:rPr lang="es-ES" sz="1300" baseline="0" noProof="0" dirty="0" smtClean="0">
                          <a:latin typeface="Tw Cen MT" pitchFamily="34" charset="0"/>
                        </a:rPr>
                        <a:t> presupuestaria)</a:t>
                      </a:r>
                    </a:p>
                  </a:txBody>
                  <a:tcPr marL="68580" marR="68580"/>
                </a:tc>
              </a:tr>
            </a:tbl>
          </a:graphicData>
        </a:graphic>
      </p:graphicFrame>
    </p:spTree>
    <p:extLst>
      <p:ext uri="{BB962C8B-B14F-4D97-AF65-F5344CB8AC3E}">
        <p14:creationId xmlns:p14="http://schemas.microsoft.com/office/powerpoint/2010/main" val="4175879958"/>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2"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3" name="3 CuadroTexto"/>
          <p:cNvSpPr txBox="1">
            <a:spLocks noChangeArrowheads="1"/>
          </p:cNvSpPr>
          <p:nvPr/>
        </p:nvSpPr>
        <p:spPr bwMode="auto">
          <a:xfrm>
            <a:off x="76200" y="152400"/>
            <a:ext cx="6153351"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smtClean="0">
                <a:solidFill>
                  <a:prstClr val="white"/>
                </a:solidFill>
                <a:latin typeface="Tw Cen MT" pitchFamily="34" charset="0"/>
              </a:rPr>
              <a:t>Resultados Mesas de Trabajo</a:t>
            </a:r>
            <a:endParaRPr lang="en-US" altLang="en-US" sz="4000" dirty="0">
              <a:solidFill>
                <a:prstClr val="white"/>
              </a:solidFill>
              <a:latin typeface="Tw Cen MT" pitchFamily="34" charset="0"/>
            </a:endParaRPr>
          </a:p>
        </p:txBody>
      </p:sp>
      <p:pic>
        <p:nvPicPr>
          <p:cNvPr id="34" name="0 Imagen"/>
          <p:cNvPicPr/>
          <p:nvPr/>
        </p:nvPicPr>
        <p:blipFill>
          <a:blip r:embed="rId2"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graphicFrame>
        <p:nvGraphicFramePr>
          <p:cNvPr id="7" name="3 Marcador de contenido"/>
          <p:cNvGraphicFramePr>
            <a:graphicFrameLocks/>
          </p:cNvGraphicFramePr>
          <p:nvPr>
            <p:extLst>
              <p:ext uri="{D42A27DB-BD31-4B8C-83A1-F6EECF244321}">
                <p14:modId xmlns:p14="http://schemas.microsoft.com/office/powerpoint/2010/main" val="1235185833"/>
              </p:ext>
            </p:extLst>
          </p:nvPr>
        </p:nvGraphicFramePr>
        <p:xfrm>
          <a:off x="204850" y="1234440"/>
          <a:ext cx="8710551" cy="4907280"/>
        </p:xfrm>
        <a:graphic>
          <a:graphicData uri="http://schemas.openxmlformats.org/drawingml/2006/table">
            <a:tbl>
              <a:tblPr firstRow="1" bandRow="1">
                <a:tableStyleId>{BC89EF96-8CEA-46FF-86C4-4CE0E7609802}</a:tableStyleId>
              </a:tblPr>
              <a:tblGrid>
                <a:gridCol w="2766950"/>
                <a:gridCol w="1752600"/>
                <a:gridCol w="2743200"/>
                <a:gridCol w="1447801"/>
              </a:tblGrid>
              <a:tr h="412180">
                <a:tc>
                  <a:txBody>
                    <a:bodyPr/>
                    <a:lstStyle/>
                    <a:p>
                      <a:pPr algn="ctr"/>
                      <a:r>
                        <a:rPr lang="en-US" sz="1600" dirty="0" err="1" smtClean="0">
                          <a:latin typeface="Tw Cen MT" pitchFamily="34" charset="0"/>
                        </a:rPr>
                        <a:t>Propuestas</a:t>
                      </a:r>
                      <a:r>
                        <a:rPr lang="en-US" sz="1600" dirty="0" smtClean="0">
                          <a:latin typeface="Tw Cen MT" pitchFamily="34" charset="0"/>
                        </a:rPr>
                        <a:t> de </a:t>
                      </a:r>
                      <a:r>
                        <a:rPr lang="en-US" sz="1600" dirty="0" err="1" smtClean="0">
                          <a:latin typeface="Tw Cen MT" pitchFamily="34" charset="0"/>
                        </a:rPr>
                        <a:t>solución</a:t>
                      </a:r>
                      <a:endParaRPr lang="en-US" sz="1600" dirty="0">
                        <a:latin typeface="Tw Cen MT" pitchFamily="34" charset="0"/>
                      </a:endParaRPr>
                    </a:p>
                  </a:txBody>
                  <a:tcPr marL="68580" marR="68580" anchor="ctr"/>
                </a:tc>
                <a:tc>
                  <a:txBody>
                    <a:bodyPr/>
                    <a:lstStyle/>
                    <a:p>
                      <a:pPr algn="ctr"/>
                      <a:r>
                        <a:rPr lang="en-US" sz="1600" dirty="0" err="1" smtClean="0">
                          <a:latin typeface="Tw Cen MT" pitchFamily="34" charset="0"/>
                        </a:rPr>
                        <a:t>Indicadores</a:t>
                      </a:r>
                      <a:endParaRPr lang="en-US" sz="1600" dirty="0">
                        <a:latin typeface="Tw Cen MT" pitchFamily="34" charset="0"/>
                      </a:endParaRPr>
                    </a:p>
                  </a:txBody>
                  <a:tcPr marL="68580" marR="6858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err="1" smtClean="0">
                          <a:latin typeface="Tw Cen MT" pitchFamily="34" charset="0"/>
                        </a:rPr>
                        <a:t>Actores</a:t>
                      </a:r>
                      <a:r>
                        <a:rPr lang="en-US" sz="1600" dirty="0" smtClean="0">
                          <a:latin typeface="Tw Cen MT" pitchFamily="34" charset="0"/>
                        </a:rPr>
                        <a:t> que</a:t>
                      </a:r>
                      <a:r>
                        <a:rPr lang="en-US" sz="1600" baseline="0" dirty="0" smtClean="0">
                          <a:latin typeface="Tw Cen MT" pitchFamily="34" charset="0"/>
                        </a:rPr>
                        <a:t> </a:t>
                      </a:r>
                      <a:r>
                        <a:rPr lang="en-US" sz="1600" baseline="0" dirty="0" err="1" smtClean="0">
                          <a:latin typeface="Tw Cen MT" pitchFamily="34" charset="0"/>
                        </a:rPr>
                        <a:t>intervienen</a:t>
                      </a:r>
                      <a:endParaRPr lang="en-US" sz="1600" dirty="0" smtClean="0">
                        <a:latin typeface="Tw Cen MT" pitchFamily="34" charset="0"/>
                      </a:endParaRPr>
                    </a:p>
                  </a:txBody>
                  <a:tcPr marL="68580" marR="68580" anchor="ctr"/>
                </a:tc>
                <a:tc>
                  <a:txBody>
                    <a:bodyPr/>
                    <a:lstStyle/>
                    <a:p>
                      <a:pPr algn="ctr"/>
                      <a:r>
                        <a:rPr lang="en-US" sz="1600" dirty="0" err="1" smtClean="0">
                          <a:latin typeface="Tw Cen MT" pitchFamily="34" charset="0"/>
                        </a:rPr>
                        <a:t>Fecha</a:t>
                      </a:r>
                      <a:r>
                        <a:rPr lang="en-US" sz="1600" dirty="0" smtClean="0">
                          <a:latin typeface="Tw Cen MT" pitchFamily="34" charset="0"/>
                        </a:rPr>
                        <a:t> meta</a:t>
                      </a:r>
                      <a:r>
                        <a:rPr lang="en-US" sz="1600" baseline="0" dirty="0" smtClean="0">
                          <a:latin typeface="Tw Cen MT" pitchFamily="34" charset="0"/>
                        </a:rPr>
                        <a:t> </a:t>
                      </a:r>
                      <a:r>
                        <a:rPr lang="en-US" sz="1600" dirty="0" smtClean="0">
                          <a:latin typeface="Tw Cen MT" pitchFamily="34" charset="0"/>
                        </a:rPr>
                        <a:t>(</a:t>
                      </a:r>
                      <a:r>
                        <a:rPr lang="en-US" sz="1600" dirty="0" err="1" smtClean="0">
                          <a:latin typeface="Tw Cen MT" pitchFamily="34" charset="0"/>
                        </a:rPr>
                        <a:t>trimestre</a:t>
                      </a:r>
                      <a:r>
                        <a:rPr lang="en-US" sz="1600" dirty="0" smtClean="0">
                          <a:latin typeface="Tw Cen MT" pitchFamily="34" charset="0"/>
                        </a:rPr>
                        <a:t>/</a:t>
                      </a:r>
                      <a:r>
                        <a:rPr lang="en-US" sz="1600" dirty="0" err="1" smtClean="0">
                          <a:latin typeface="Tw Cen MT" pitchFamily="34" charset="0"/>
                        </a:rPr>
                        <a:t>año</a:t>
                      </a:r>
                      <a:r>
                        <a:rPr lang="en-US" sz="1600" dirty="0" smtClean="0">
                          <a:latin typeface="Tw Cen MT" pitchFamily="34" charset="0"/>
                        </a:rPr>
                        <a:t>)</a:t>
                      </a:r>
                      <a:endParaRPr lang="en-US" sz="1600" dirty="0">
                        <a:latin typeface="Tw Cen MT" pitchFamily="34" charset="0"/>
                      </a:endParaRPr>
                    </a:p>
                  </a:txBody>
                  <a:tcPr marL="68580" marR="68580" anchor="ctr"/>
                </a:tc>
              </a:tr>
              <a:tr h="1041296">
                <a:tc>
                  <a:txBody>
                    <a:bodyPr/>
                    <a:lstStyle/>
                    <a:p>
                      <a:pPr marL="0" marR="0" lvl="2"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1400" baseline="0" noProof="0" dirty="0" smtClean="0">
                          <a:latin typeface="Tw Cen MT" pitchFamily="34" charset="0"/>
                        </a:rPr>
                        <a:t>Ejecución adecuada de las tasas por servicio conforme al Plan Operativo Anual. </a:t>
                      </a:r>
                    </a:p>
                  </a:txBody>
                  <a:tcPr marL="68580" marR="68580"/>
                </a:tc>
                <a:tc>
                  <a:txBody>
                    <a:bodyPr/>
                    <a:lstStyle/>
                    <a:p>
                      <a:pPr marL="0" marR="0" lvl="2"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1400" baseline="0" noProof="0" dirty="0" smtClean="0">
                          <a:latin typeface="Tw Cen MT" pitchFamily="34" charset="0"/>
                        </a:rPr>
                        <a:t>Ingresos vs. Presupuesto ejecutado. </a:t>
                      </a:r>
                    </a:p>
                  </a:txBody>
                  <a:tcPr marL="68580" marR="68580"/>
                </a:tc>
                <a:tc>
                  <a:txBody>
                    <a:bodyPr/>
                    <a:lstStyle/>
                    <a:p>
                      <a:pPr algn="ctr"/>
                      <a:r>
                        <a:rPr lang="es-ES" sz="1400" noProof="0" dirty="0" smtClean="0">
                          <a:latin typeface="Tw Cen MT" pitchFamily="34" charset="0"/>
                        </a:rPr>
                        <a:t>Poder Judicial (Consejo Poder Judicial</a:t>
                      </a:r>
                      <a:r>
                        <a:rPr lang="es-ES" sz="1400" baseline="0" noProof="0" dirty="0" smtClean="0">
                          <a:latin typeface="Tw Cen MT" pitchFamily="34" charset="0"/>
                        </a:rPr>
                        <a:t>, </a:t>
                      </a:r>
                      <a:r>
                        <a:rPr lang="es-ES" sz="1400" noProof="0" dirty="0" smtClean="0">
                          <a:latin typeface="Tw Cen MT" pitchFamily="34" charset="0"/>
                        </a:rPr>
                        <a:t>Dirección</a:t>
                      </a:r>
                      <a:r>
                        <a:rPr lang="es-ES" sz="1400" baseline="0" noProof="0" dirty="0" smtClean="0">
                          <a:latin typeface="Tw Cen MT" pitchFamily="34" charset="0"/>
                        </a:rPr>
                        <a:t> de Carrera Judicial,</a:t>
                      </a:r>
                    </a:p>
                    <a:p>
                      <a:pPr algn="ctr"/>
                      <a:r>
                        <a:rPr lang="es-ES" sz="1400" baseline="0" noProof="0" dirty="0" smtClean="0">
                          <a:latin typeface="Tw Cen MT" pitchFamily="34" charset="0"/>
                        </a:rPr>
                        <a:t>Administrador JI, Funcionarios y directivos de la JI).</a:t>
                      </a:r>
                    </a:p>
                  </a:txBody>
                  <a:tcPr marL="68580" marR="68580"/>
                </a:tc>
                <a:tc>
                  <a:txBody>
                    <a:bodyPr/>
                    <a:lstStyle/>
                    <a:p>
                      <a:pPr marL="171450" indent="-171450" algn="ctr">
                        <a:buFont typeface="Arial" panose="020B0604020202020204" pitchFamily="34" charset="0"/>
                        <a:buChar char="•"/>
                      </a:pPr>
                      <a:r>
                        <a:rPr lang="es-ES" sz="1400" noProof="0" dirty="0" smtClean="0">
                          <a:latin typeface="Tw Cen MT" pitchFamily="34" charset="0"/>
                        </a:rPr>
                        <a:t>Anual (Asignación presupuestaria.</a:t>
                      </a:r>
                    </a:p>
                    <a:p>
                      <a:pPr marL="171450" indent="-171450" algn="ctr">
                        <a:buFont typeface="Arial" panose="020B0604020202020204" pitchFamily="34" charset="0"/>
                        <a:buChar char="•"/>
                      </a:pPr>
                      <a:r>
                        <a:rPr lang="es-ES" sz="1400" noProof="0" dirty="0" smtClean="0">
                          <a:latin typeface="Tw Cen MT" pitchFamily="34" charset="0"/>
                        </a:rPr>
                        <a:t>Mensual (Ejecución</a:t>
                      </a:r>
                      <a:r>
                        <a:rPr lang="es-ES" sz="1400" baseline="0" noProof="0" dirty="0" smtClean="0">
                          <a:latin typeface="Tw Cen MT" pitchFamily="34" charset="0"/>
                        </a:rPr>
                        <a:t> presupuestaria)</a:t>
                      </a:r>
                    </a:p>
                  </a:txBody>
                  <a:tcPr marL="68580" marR="68580"/>
                </a:tc>
              </a:tr>
              <a:tr h="932828">
                <a:tc>
                  <a:txBody>
                    <a:bodyPr/>
                    <a:lstStyle/>
                    <a:p>
                      <a:pPr marL="0" marR="0" lvl="2"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ES" sz="1400" baseline="0" noProof="0" dirty="0" smtClean="0">
                        <a:latin typeface="Tw Cen MT" pitchFamily="34" charset="0"/>
                      </a:endParaRPr>
                    </a:p>
                    <a:p>
                      <a:pPr marL="0" marR="0" lvl="2"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1400" baseline="0" noProof="0" dirty="0" smtClean="0">
                          <a:latin typeface="Tw Cen MT" pitchFamily="34" charset="0"/>
                        </a:rPr>
                        <a:t>Publicación en la pagina web de la ejecución presupuestaria. </a:t>
                      </a:r>
                    </a:p>
                  </a:txBody>
                  <a:tcPr marL="68580" marR="68580"/>
                </a:tc>
                <a:tc>
                  <a:txBody>
                    <a:bodyPr/>
                    <a:lstStyle/>
                    <a:p>
                      <a:pPr marL="0" marR="0" lvl="2"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ES" sz="1400" baseline="0" noProof="0" dirty="0" smtClean="0">
                        <a:latin typeface="Tw Cen MT" pitchFamily="34" charset="0"/>
                      </a:endParaRPr>
                    </a:p>
                    <a:p>
                      <a:pPr marL="0" marR="0" lvl="2"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1400" baseline="0" noProof="0" dirty="0" smtClean="0">
                          <a:latin typeface="Tw Cen MT" pitchFamily="34" charset="0"/>
                        </a:rPr>
                        <a:t>Presupuesto asignado vs. Presupuesto ejecutado. </a:t>
                      </a:r>
                    </a:p>
                  </a:txBody>
                  <a:tcPr marL="68580" marR="68580"/>
                </a:tc>
                <a:tc>
                  <a:txBody>
                    <a:bodyPr/>
                    <a:lstStyle/>
                    <a:p>
                      <a:pPr algn="ctr"/>
                      <a:r>
                        <a:rPr lang="es-ES" sz="1400" noProof="0" dirty="0" smtClean="0">
                          <a:latin typeface="Tw Cen MT" pitchFamily="34" charset="0"/>
                        </a:rPr>
                        <a:t>Poder Judicial (Consejo Poder Judicial</a:t>
                      </a:r>
                      <a:r>
                        <a:rPr lang="es-ES" sz="1400" baseline="0" noProof="0" dirty="0" smtClean="0">
                          <a:latin typeface="Tw Cen MT" pitchFamily="34" charset="0"/>
                        </a:rPr>
                        <a:t>, </a:t>
                      </a:r>
                      <a:r>
                        <a:rPr lang="es-ES" sz="1400" noProof="0" dirty="0" smtClean="0">
                          <a:latin typeface="Tw Cen MT" pitchFamily="34" charset="0"/>
                        </a:rPr>
                        <a:t>Dirección</a:t>
                      </a:r>
                      <a:r>
                        <a:rPr lang="es-ES" sz="1400" baseline="0" noProof="0" dirty="0" smtClean="0">
                          <a:latin typeface="Tw Cen MT" pitchFamily="34" charset="0"/>
                        </a:rPr>
                        <a:t> de Carrera Judicial,</a:t>
                      </a:r>
                    </a:p>
                    <a:p>
                      <a:pPr algn="ctr"/>
                      <a:r>
                        <a:rPr lang="es-ES" sz="1400" baseline="0" noProof="0" dirty="0" smtClean="0">
                          <a:latin typeface="Tw Cen MT" pitchFamily="34" charset="0"/>
                        </a:rPr>
                        <a:t>Administrador JI, Funcionarios y directivos de la JI).</a:t>
                      </a:r>
                    </a:p>
                  </a:txBody>
                  <a:tcPr marL="68580" marR="68580"/>
                </a:tc>
                <a:tc>
                  <a:txBody>
                    <a:bodyPr/>
                    <a:lstStyle/>
                    <a:p>
                      <a:pPr marL="171450" indent="-171450" algn="ctr">
                        <a:buFont typeface="Arial" panose="020B0604020202020204" pitchFamily="34" charset="0"/>
                        <a:buChar char="•"/>
                      </a:pPr>
                      <a:r>
                        <a:rPr lang="es-ES" sz="1400" noProof="0" dirty="0" smtClean="0">
                          <a:latin typeface="Tw Cen MT" pitchFamily="34" charset="0"/>
                        </a:rPr>
                        <a:t>Anual (Asignación presupuestaria.</a:t>
                      </a:r>
                    </a:p>
                    <a:p>
                      <a:pPr marL="171450" indent="-171450" algn="ctr">
                        <a:buFont typeface="Arial" panose="020B0604020202020204" pitchFamily="34" charset="0"/>
                        <a:buChar char="•"/>
                      </a:pPr>
                      <a:r>
                        <a:rPr lang="es-ES" sz="1400" noProof="0" dirty="0" smtClean="0">
                          <a:latin typeface="Tw Cen MT" pitchFamily="34" charset="0"/>
                        </a:rPr>
                        <a:t>Mensual (Ejecución</a:t>
                      </a:r>
                      <a:r>
                        <a:rPr lang="es-ES" sz="1400" baseline="0" noProof="0" dirty="0" smtClean="0">
                          <a:latin typeface="Tw Cen MT" pitchFamily="34" charset="0"/>
                        </a:rPr>
                        <a:t> presupuestaria)</a:t>
                      </a:r>
                    </a:p>
                  </a:txBody>
                  <a:tcPr marL="68580" marR="68580"/>
                </a:tc>
              </a:tr>
              <a:tr h="932828">
                <a:tc>
                  <a:txBody>
                    <a:bodyPr/>
                    <a:lstStyle/>
                    <a:p>
                      <a:pPr marL="0" marR="0" lvl="2"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1400" baseline="0" noProof="0" dirty="0" smtClean="0">
                          <a:solidFill>
                            <a:srgbClr val="FF0000"/>
                          </a:solidFill>
                          <a:latin typeface="Tw Cen MT" pitchFamily="34" charset="0"/>
                        </a:rPr>
                        <a:t>Implementar esquemas de auditorias periódicas. (Fondos, procesos, bases de datos, sistemas, entre otros).</a:t>
                      </a:r>
                    </a:p>
                  </a:txBody>
                  <a:tcPr marL="68580" marR="68580"/>
                </a:tc>
                <a:tc>
                  <a:txBody>
                    <a:bodyPr/>
                    <a:lstStyle/>
                    <a:p>
                      <a:pPr marL="0" marR="0" lvl="2"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1400" baseline="0" noProof="0" dirty="0" smtClean="0">
                          <a:solidFill>
                            <a:srgbClr val="FF0000"/>
                          </a:solidFill>
                          <a:latin typeface="Tw Cen MT" pitchFamily="34" charset="0"/>
                        </a:rPr>
                        <a:t>Informes de auditorias externas.</a:t>
                      </a:r>
                    </a:p>
                  </a:txBody>
                  <a:tcPr marL="68580" marR="68580"/>
                </a:tc>
                <a:tc>
                  <a:txBody>
                    <a:bodyPr/>
                    <a:lstStyle/>
                    <a:p>
                      <a:pPr algn="ctr"/>
                      <a:r>
                        <a:rPr lang="es-ES" sz="1400" noProof="0" dirty="0" smtClean="0">
                          <a:solidFill>
                            <a:srgbClr val="FF0000"/>
                          </a:solidFill>
                          <a:latin typeface="Tw Cen MT" pitchFamily="34" charset="0"/>
                        </a:rPr>
                        <a:t>Poder Judicial (Consejo Poder Judicial</a:t>
                      </a:r>
                      <a:r>
                        <a:rPr lang="es-ES" sz="1400" baseline="0" noProof="0" dirty="0" smtClean="0">
                          <a:solidFill>
                            <a:srgbClr val="FF0000"/>
                          </a:solidFill>
                          <a:latin typeface="Tw Cen MT" pitchFamily="34" charset="0"/>
                        </a:rPr>
                        <a:t>, </a:t>
                      </a:r>
                      <a:r>
                        <a:rPr lang="es-ES" sz="1400" noProof="0" dirty="0" smtClean="0">
                          <a:solidFill>
                            <a:srgbClr val="FF0000"/>
                          </a:solidFill>
                          <a:latin typeface="Tw Cen MT" pitchFamily="34" charset="0"/>
                        </a:rPr>
                        <a:t>Dirección</a:t>
                      </a:r>
                      <a:r>
                        <a:rPr lang="es-ES" sz="1400" baseline="0" noProof="0" dirty="0" smtClean="0">
                          <a:solidFill>
                            <a:srgbClr val="FF0000"/>
                          </a:solidFill>
                          <a:latin typeface="Tw Cen MT" pitchFamily="34" charset="0"/>
                        </a:rPr>
                        <a:t> de Carrera Judicial,</a:t>
                      </a:r>
                    </a:p>
                    <a:p>
                      <a:pPr algn="ctr"/>
                      <a:r>
                        <a:rPr lang="es-ES" sz="1400" baseline="0" noProof="0" dirty="0" smtClean="0">
                          <a:solidFill>
                            <a:srgbClr val="FF0000"/>
                          </a:solidFill>
                          <a:latin typeface="Tw Cen MT" pitchFamily="34" charset="0"/>
                        </a:rPr>
                        <a:t>Administrador JI, Funcionarios y directivos de la JI),</a:t>
                      </a:r>
                    </a:p>
                    <a:p>
                      <a:pPr algn="ctr"/>
                      <a:r>
                        <a:rPr lang="es-ES" sz="1400" baseline="0" noProof="0" dirty="0" smtClean="0">
                          <a:solidFill>
                            <a:srgbClr val="FF0000"/>
                          </a:solidFill>
                          <a:latin typeface="Tw Cen MT" pitchFamily="34" charset="0"/>
                        </a:rPr>
                        <a:t>Abogado del Estado, Sector Privado.</a:t>
                      </a:r>
                    </a:p>
                  </a:txBody>
                  <a:tcPr marL="68580" marR="68580"/>
                </a:tc>
                <a:tc>
                  <a:txBody>
                    <a:bodyPr/>
                    <a:lstStyle/>
                    <a:p>
                      <a:pPr marL="171450" indent="-171450" algn="ctr">
                        <a:buFont typeface="Arial" panose="020B0604020202020204" pitchFamily="34" charset="0"/>
                        <a:buChar char="•"/>
                      </a:pPr>
                      <a:r>
                        <a:rPr lang="es-ES" sz="1400" baseline="0" noProof="0" dirty="0" smtClean="0">
                          <a:solidFill>
                            <a:srgbClr val="FF0000"/>
                          </a:solidFill>
                          <a:latin typeface="Tw Cen MT" pitchFamily="34" charset="0"/>
                        </a:rPr>
                        <a:t>Mensual</a:t>
                      </a:r>
                    </a:p>
                    <a:p>
                      <a:pPr marL="171450" indent="-171450" algn="ctr">
                        <a:buFont typeface="Arial" panose="020B0604020202020204" pitchFamily="34" charset="0"/>
                        <a:buChar char="•"/>
                      </a:pPr>
                      <a:r>
                        <a:rPr lang="es-ES" sz="1400" baseline="0" noProof="0" dirty="0" smtClean="0">
                          <a:solidFill>
                            <a:srgbClr val="FF0000"/>
                          </a:solidFill>
                          <a:latin typeface="Tw Cen MT" pitchFamily="34" charset="0"/>
                        </a:rPr>
                        <a:t>Semestral</a:t>
                      </a:r>
                    </a:p>
                    <a:p>
                      <a:pPr marL="171450" indent="-171450" algn="ctr">
                        <a:buFont typeface="Arial" panose="020B0604020202020204" pitchFamily="34" charset="0"/>
                        <a:buChar char="•"/>
                      </a:pPr>
                      <a:r>
                        <a:rPr lang="es-ES" sz="1400" baseline="0" noProof="0" dirty="0" smtClean="0">
                          <a:solidFill>
                            <a:srgbClr val="FF0000"/>
                          </a:solidFill>
                          <a:latin typeface="Tw Cen MT" pitchFamily="34" charset="0"/>
                        </a:rPr>
                        <a:t>Anual</a:t>
                      </a:r>
                    </a:p>
                    <a:p>
                      <a:pPr marL="171450" indent="-171450" algn="ctr">
                        <a:buFont typeface="Arial" panose="020B0604020202020204" pitchFamily="34" charset="0"/>
                        <a:buChar char="•"/>
                      </a:pPr>
                      <a:endParaRPr lang="es-ES" sz="1400" baseline="0" noProof="0" dirty="0" smtClean="0">
                        <a:solidFill>
                          <a:srgbClr val="FF0000"/>
                        </a:solidFill>
                        <a:latin typeface="Tw Cen MT" pitchFamily="34" charset="0"/>
                      </a:endParaRPr>
                    </a:p>
                    <a:p>
                      <a:pPr marL="0" indent="0" algn="ctr">
                        <a:buFont typeface="Arial" panose="020B0604020202020204" pitchFamily="34" charset="0"/>
                        <a:buNone/>
                      </a:pPr>
                      <a:endParaRPr lang="es-ES" sz="1400" baseline="0" noProof="0" dirty="0" smtClean="0">
                        <a:solidFill>
                          <a:srgbClr val="FF0000"/>
                        </a:solidFill>
                        <a:latin typeface="Tw Cen MT" pitchFamily="34" charset="0"/>
                      </a:endParaRPr>
                    </a:p>
                  </a:txBody>
                  <a:tcPr marL="68580" marR="68580"/>
                </a:tc>
              </a:tr>
            </a:tbl>
          </a:graphicData>
        </a:graphic>
      </p:graphicFrame>
    </p:spTree>
    <p:extLst>
      <p:ext uri="{BB962C8B-B14F-4D97-AF65-F5344CB8AC3E}">
        <p14:creationId xmlns:p14="http://schemas.microsoft.com/office/powerpoint/2010/main" val="1098819833"/>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3 Marcador de contenido"/>
          <p:cNvGraphicFramePr>
            <a:graphicFrameLocks/>
          </p:cNvGraphicFramePr>
          <p:nvPr>
            <p:extLst>
              <p:ext uri="{D42A27DB-BD31-4B8C-83A1-F6EECF244321}">
                <p14:modId xmlns:p14="http://schemas.microsoft.com/office/powerpoint/2010/main" val="2018296246"/>
              </p:ext>
            </p:extLst>
          </p:nvPr>
        </p:nvGraphicFramePr>
        <p:xfrm>
          <a:off x="76199" y="2667000"/>
          <a:ext cx="8961277" cy="1676400"/>
        </p:xfrm>
        <a:graphic>
          <a:graphicData uri="http://schemas.openxmlformats.org/drawingml/2006/table">
            <a:tbl>
              <a:tblPr firstRow="1" bandRow="1">
                <a:tableStyleId>{3B4B98B0-60AC-42C2-AFA5-B58CD77FA1E5}</a:tableStyleId>
              </a:tblPr>
              <a:tblGrid>
                <a:gridCol w="8961277"/>
              </a:tblGrid>
              <a:tr h="1676400">
                <a:tc>
                  <a:txBody>
                    <a:bodyPr/>
                    <a:lstStyle/>
                    <a:p>
                      <a:r>
                        <a:rPr lang="es-DO" sz="1600" b="1" noProof="0" dirty="0" smtClean="0">
                          <a:latin typeface="Tw Cen MT" pitchFamily="34" charset="0"/>
                        </a:rPr>
                        <a:t>Problemática 4/Contexto:</a:t>
                      </a:r>
                    </a:p>
                    <a:p>
                      <a:pPr algn="just"/>
                      <a:r>
                        <a:rPr lang="es-ES" sz="1400" b="1" strike="noStrike" noProof="0" dirty="0" smtClean="0">
                          <a:latin typeface="Tw Cen MT" pitchFamily="34" charset="0"/>
                        </a:rPr>
                        <a:t>Incumplimiento de la Ley.  </a:t>
                      </a:r>
                      <a:r>
                        <a:rPr lang="es-ES" sz="1400" b="0" strike="noStrike" noProof="0" dirty="0" smtClean="0">
                          <a:latin typeface="Tw Cen MT" pitchFamily="34" charset="0"/>
                        </a:rPr>
                        <a:t>Actualmente se presenta por parte de los usuarios tanto internos como externos una falta de cumplimiento de la normativa de la JI, lo que afecta considerablemente el Estado de Derecho y la seguridad jurídica. </a:t>
                      </a:r>
                    </a:p>
                  </a:txBody>
                  <a:tcPr/>
                </a:tc>
              </a:tr>
            </a:tbl>
          </a:graphicData>
        </a:graphic>
      </p:graphicFrame>
      <p:graphicFrame>
        <p:nvGraphicFramePr>
          <p:cNvPr id="26" name="3 Marcador de contenido"/>
          <p:cNvGraphicFramePr>
            <a:graphicFrameLocks/>
          </p:cNvGraphicFramePr>
          <p:nvPr>
            <p:extLst>
              <p:ext uri="{D42A27DB-BD31-4B8C-83A1-F6EECF244321}">
                <p14:modId xmlns:p14="http://schemas.microsoft.com/office/powerpoint/2010/main" val="1487672591"/>
              </p:ext>
            </p:extLst>
          </p:nvPr>
        </p:nvGraphicFramePr>
        <p:xfrm>
          <a:off x="76199" y="4503760"/>
          <a:ext cx="3844131" cy="1820840"/>
        </p:xfrm>
        <a:graphic>
          <a:graphicData uri="http://schemas.openxmlformats.org/drawingml/2006/table">
            <a:tbl>
              <a:tblPr bandRow="1">
                <a:tableStyleId>{3B4B98B0-60AC-42C2-AFA5-B58CD77FA1E5}</a:tableStyleId>
              </a:tblPr>
              <a:tblGrid>
                <a:gridCol w="3844131"/>
              </a:tblGrid>
              <a:tr h="1820840">
                <a:tc>
                  <a:txBody>
                    <a:bodyPr/>
                    <a:lstStyle/>
                    <a:p>
                      <a:pPr algn="just"/>
                      <a:r>
                        <a:rPr lang="en-US" sz="1600" b="1" dirty="0" smtClean="0">
                          <a:latin typeface="Tw Cen MT" pitchFamily="34" charset="0"/>
                        </a:rPr>
                        <a:t>Objetivo 4:</a:t>
                      </a:r>
                    </a:p>
                    <a:p>
                      <a:pPr algn="just"/>
                      <a:r>
                        <a:rPr lang="es-ES" sz="1400" b="0" noProof="0" dirty="0" smtClean="0">
                          <a:latin typeface="Tw Cen MT" pitchFamily="34" charset="0"/>
                        </a:rPr>
                        <a:t>Establecer el imperio de la Ley y un régimen de consecuencias para quienes la incumplan. </a:t>
                      </a:r>
                    </a:p>
                  </a:txBody>
                  <a:tcPr/>
                </a:tc>
              </a:tr>
            </a:tbl>
          </a:graphicData>
        </a:graphic>
      </p:graphicFrame>
      <p:graphicFrame>
        <p:nvGraphicFramePr>
          <p:cNvPr id="27" name="5 Tabla"/>
          <p:cNvGraphicFramePr>
            <a:graphicFrameLocks noGrp="1"/>
          </p:cNvGraphicFramePr>
          <p:nvPr>
            <p:extLst>
              <p:ext uri="{D42A27DB-BD31-4B8C-83A1-F6EECF244321}">
                <p14:modId xmlns:p14="http://schemas.microsoft.com/office/powerpoint/2010/main" val="1515532047"/>
              </p:ext>
            </p:extLst>
          </p:nvPr>
        </p:nvGraphicFramePr>
        <p:xfrm>
          <a:off x="76199" y="2174544"/>
          <a:ext cx="8961277" cy="370840"/>
        </p:xfrm>
        <a:graphic>
          <a:graphicData uri="http://schemas.openxmlformats.org/drawingml/2006/table">
            <a:tbl>
              <a:tblPr firstRow="1" bandRow="1">
                <a:tableStyleId>{5C22544A-7EE6-4342-B048-85BDC9FD1C3A}</a:tableStyleId>
              </a:tblPr>
              <a:tblGrid>
                <a:gridCol w="1614644"/>
                <a:gridCol w="3229289"/>
                <a:gridCol w="1695377"/>
                <a:gridCol w="2421967"/>
              </a:tblGrid>
              <a:tr h="370840">
                <a:tc>
                  <a:txBody>
                    <a:bodyPr/>
                    <a:lstStyle/>
                    <a:p>
                      <a:pPr algn="r"/>
                      <a:r>
                        <a:rPr lang="en-US" sz="1600" dirty="0" smtClean="0">
                          <a:solidFill>
                            <a:schemeClr val="bg1"/>
                          </a:solidFill>
                          <a:latin typeface="Tw Cen MT" pitchFamily="34" charset="0"/>
                        </a:rPr>
                        <a:t>Líder de </a:t>
                      </a:r>
                      <a:r>
                        <a:rPr lang="en-US" sz="1600" dirty="0" err="1" smtClean="0">
                          <a:solidFill>
                            <a:schemeClr val="bg1"/>
                          </a:solidFill>
                          <a:latin typeface="Tw Cen MT" pitchFamily="34" charset="0"/>
                        </a:rPr>
                        <a:t>Eje</a:t>
                      </a:r>
                      <a:r>
                        <a:rPr lang="en-US" sz="1600" dirty="0" smtClean="0">
                          <a:solidFill>
                            <a:schemeClr val="bg1"/>
                          </a:solidFill>
                          <a:latin typeface="Tw Cen MT" pitchFamily="34" charset="0"/>
                        </a:rPr>
                        <a:t>:</a:t>
                      </a:r>
                      <a:endParaRPr lang="en-US" sz="1600" dirty="0">
                        <a:solidFill>
                          <a:schemeClr val="bg1"/>
                        </a:solidFill>
                        <a:latin typeface="Tw Cen MT" pitchFamily="34" charset="0"/>
                      </a:endParaRPr>
                    </a:p>
                  </a:txBody>
                  <a:tcPr/>
                </a:tc>
                <a:tc>
                  <a:txBody>
                    <a:bodyPr/>
                    <a:lstStyle/>
                    <a:p>
                      <a:r>
                        <a:rPr lang="en-US" sz="1600" dirty="0" smtClean="0">
                          <a:solidFill>
                            <a:schemeClr val="tx1">
                              <a:lumMod val="85000"/>
                              <a:lumOff val="15000"/>
                            </a:schemeClr>
                          </a:solidFill>
                          <a:latin typeface="Tw Cen MT" pitchFamily="34" charset="0"/>
                        </a:rPr>
                        <a:t>Roberto Herrera</a:t>
                      </a:r>
                      <a:endParaRPr lang="en-US" sz="1600" dirty="0">
                        <a:solidFill>
                          <a:schemeClr val="tx1">
                            <a:lumMod val="85000"/>
                            <a:lumOff val="15000"/>
                          </a:schemeClr>
                        </a:solidFill>
                        <a:latin typeface="Tw Cen MT" pitchFamily="34" charset="0"/>
                      </a:endParaRPr>
                    </a:p>
                  </a:txBody>
                  <a:tcPr>
                    <a:solidFill>
                      <a:schemeClr val="bg2"/>
                    </a:solidFill>
                  </a:tcPr>
                </a:tc>
                <a:tc>
                  <a:txBody>
                    <a:bodyPr/>
                    <a:lstStyle/>
                    <a:p>
                      <a:pPr algn="r"/>
                      <a:r>
                        <a:rPr lang="en-US" sz="1600" dirty="0" smtClean="0">
                          <a:solidFill>
                            <a:schemeClr val="bg1"/>
                          </a:solidFill>
                          <a:latin typeface="Tw Cen MT" pitchFamily="34" charset="0"/>
                        </a:rPr>
                        <a:t>Líder de Mesa:</a:t>
                      </a:r>
                      <a:endParaRPr lang="en-US" sz="1600" dirty="0">
                        <a:solidFill>
                          <a:schemeClr val="bg1"/>
                        </a:solidFill>
                        <a:latin typeface="Tw Cen MT" pitchFamily="34" charset="0"/>
                      </a:endParaRPr>
                    </a:p>
                  </a:txBody>
                  <a:tcPr/>
                </a:tc>
                <a:tc>
                  <a:txBody>
                    <a:bodyPr/>
                    <a:lstStyle/>
                    <a:p>
                      <a:r>
                        <a:rPr lang="en-US" sz="1600" dirty="0" err="1" smtClean="0">
                          <a:solidFill>
                            <a:schemeClr val="tx1">
                              <a:lumMod val="85000"/>
                              <a:lumOff val="15000"/>
                            </a:schemeClr>
                          </a:solidFill>
                          <a:latin typeface="Tw Cen MT" pitchFamily="34" charset="0"/>
                        </a:rPr>
                        <a:t>Yudith</a:t>
                      </a:r>
                      <a:r>
                        <a:rPr lang="en-US" sz="1600" dirty="0" smtClean="0">
                          <a:solidFill>
                            <a:schemeClr val="tx1">
                              <a:lumMod val="85000"/>
                              <a:lumOff val="15000"/>
                            </a:schemeClr>
                          </a:solidFill>
                          <a:latin typeface="Tw Cen MT" pitchFamily="34" charset="0"/>
                        </a:rPr>
                        <a:t> Castillo</a:t>
                      </a:r>
                    </a:p>
                  </a:txBody>
                  <a:tcPr>
                    <a:solidFill>
                      <a:schemeClr val="bg2"/>
                    </a:solidFill>
                  </a:tcPr>
                </a:tc>
              </a:tr>
            </a:tbl>
          </a:graphicData>
        </a:graphic>
      </p:graphicFrame>
      <p:graphicFrame>
        <p:nvGraphicFramePr>
          <p:cNvPr id="28" name="12 Tabla"/>
          <p:cNvGraphicFramePr>
            <a:graphicFrameLocks noGrp="1"/>
          </p:cNvGraphicFramePr>
          <p:nvPr>
            <p:extLst>
              <p:ext uri="{D42A27DB-BD31-4B8C-83A1-F6EECF244321}">
                <p14:modId xmlns:p14="http://schemas.microsoft.com/office/powerpoint/2010/main" val="3137958656"/>
              </p:ext>
            </p:extLst>
          </p:nvPr>
        </p:nvGraphicFramePr>
        <p:xfrm>
          <a:off x="76199" y="1336344"/>
          <a:ext cx="8961277" cy="838200"/>
        </p:xfrm>
        <a:graphic>
          <a:graphicData uri="http://schemas.openxmlformats.org/drawingml/2006/table">
            <a:tbl>
              <a:tblPr firstRow="1" bandRow="1">
                <a:tableStyleId>{5C22544A-7EE6-4342-B048-85BDC9FD1C3A}</a:tableStyleId>
              </a:tblPr>
              <a:tblGrid>
                <a:gridCol w="1614644"/>
                <a:gridCol w="3229289"/>
                <a:gridCol w="1695377"/>
                <a:gridCol w="2421967"/>
              </a:tblGrid>
              <a:tr h="838200">
                <a:tc>
                  <a:txBody>
                    <a:bodyPr/>
                    <a:lstStyle/>
                    <a:p>
                      <a:pPr algn="r"/>
                      <a:r>
                        <a:rPr lang="en-US" sz="1600" dirty="0" err="1" smtClean="0">
                          <a:solidFill>
                            <a:schemeClr val="bg1"/>
                          </a:solidFill>
                          <a:latin typeface="Tw Cen MT" pitchFamily="34" charset="0"/>
                        </a:rPr>
                        <a:t>Eje</a:t>
                      </a:r>
                      <a:r>
                        <a:rPr lang="en-US" sz="1600" dirty="0" smtClean="0">
                          <a:solidFill>
                            <a:schemeClr val="bg1"/>
                          </a:solidFill>
                          <a:latin typeface="Tw Cen MT" pitchFamily="34" charset="0"/>
                        </a:rPr>
                        <a:t>: </a:t>
                      </a:r>
                      <a:endParaRPr lang="en-US" sz="1600" dirty="0">
                        <a:solidFill>
                          <a:schemeClr val="bg1"/>
                        </a:solidFill>
                        <a:latin typeface="Tw Cen MT" pitchFamily="34" charset="0"/>
                      </a:endParaRPr>
                    </a:p>
                  </a:txBody>
                  <a:tcPr/>
                </a:tc>
                <a:tc>
                  <a:txBody>
                    <a:bodyPr/>
                    <a:lstStyle/>
                    <a:p>
                      <a:r>
                        <a:rPr lang="es-ES" sz="1600" b="1" kern="1200" dirty="0" smtClean="0">
                          <a:solidFill>
                            <a:schemeClr val="tx1"/>
                          </a:solidFill>
                          <a:effectLst/>
                          <a:latin typeface="Tw Cen MT" pitchFamily="34" charset="0"/>
                          <a:ea typeface="+mn-ea"/>
                          <a:cs typeface="+mn-cs"/>
                        </a:rPr>
                        <a:t>Maximizar el potencial de los recursos naturales y energéticos del país</a:t>
                      </a:r>
                    </a:p>
                  </a:txBody>
                  <a:tcPr>
                    <a:solidFill>
                      <a:schemeClr val="bg2"/>
                    </a:solidFill>
                  </a:tcPr>
                </a:tc>
                <a:tc>
                  <a:txBody>
                    <a:bodyPr/>
                    <a:lstStyle/>
                    <a:p>
                      <a:pPr algn="r"/>
                      <a:r>
                        <a:rPr lang="en-US" sz="1600" dirty="0" smtClean="0">
                          <a:solidFill>
                            <a:schemeClr val="bg1"/>
                          </a:solidFill>
                          <a:latin typeface="Tw Cen MT" pitchFamily="34" charset="0"/>
                        </a:rPr>
                        <a:t>Tema:</a:t>
                      </a:r>
                      <a:endParaRPr lang="en-US" sz="1600" dirty="0">
                        <a:solidFill>
                          <a:schemeClr val="bg1"/>
                        </a:solidFill>
                        <a:latin typeface="Tw Cen MT"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DO" sz="1600" b="1" kern="1200" dirty="0" smtClean="0">
                          <a:solidFill>
                            <a:schemeClr val="tx1">
                              <a:lumMod val="85000"/>
                              <a:lumOff val="15000"/>
                            </a:schemeClr>
                          </a:solidFill>
                          <a:effectLst/>
                          <a:latin typeface="Tw Cen MT" pitchFamily="34" charset="0"/>
                          <a:ea typeface="+mn-ea"/>
                          <a:cs typeface="+mn-cs"/>
                        </a:rPr>
                        <a:t>Jurisdicción Inmobiliaria</a:t>
                      </a:r>
                    </a:p>
                  </a:txBody>
                  <a:tcPr>
                    <a:solidFill>
                      <a:schemeClr val="bg2"/>
                    </a:solidFill>
                  </a:tcPr>
                </a:tc>
              </a:tr>
            </a:tbl>
          </a:graphicData>
        </a:graphic>
      </p:graphicFrame>
      <p:graphicFrame>
        <p:nvGraphicFramePr>
          <p:cNvPr id="29" name="3 Marcador de contenido"/>
          <p:cNvGraphicFramePr>
            <a:graphicFrameLocks/>
          </p:cNvGraphicFramePr>
          <p:nvPr>
            <p:extLst>
              <p:ext uri="{D42A27DB-BD31-4B8C-83A1-F6EECF244321}">
                <p14:modId xmlns:p14="http://schemas.microsoft.com/office/powerpoint/2010/main" val="4046677873"/>
              </p:ext>
            </p:extLst>
          </p:nvPr>
        </p:nvGraphicFramePr>
        <p:xfrm>
          <a:off x="4114800" y="4503760"/>
          <a:ext cx="4922676" cy="1828800"/>
        </p:xfrm>
        <a:graphic>
          <a:graphicData uri="http://schemas.openxmlformats.org/drawingml/2006/table">
            <a:tbl>
              <a:tblPr firstRow="1" bandRow="1">
                <a:tableStyleId>{3B4B98B0-60AC-42C2-AFA5-B58CD77FA1E5}</a:tableStyleId>
              </a:tblPr>
              <a:tblGrid>
                <a:gridCol w="4922676"/>
              </a:tblGrid>
              <a:tr h="1828800">
                <a:tc>
                  <a:txBody>
                    <a:bodyPr/>
                    <a:lstStyle/>
                    <a:p>
                      <a:r>
                        <a:rPr lang="es-DO" sz="1600" noProof="0" dirty="0" smtClean="0">
                          <a:latin typeface="Tw Cen MT" pitchFamily="34" charset="0"/>
                        </a:rPr>
                        <a:t>Indicadores: </a:t>
                      </a:r>
                    </a:p>
                    <a:p>
                      <a:pPr marL="342900" indent="-342900">
                        <a:buFont typeface="+mj-lt"/>
                        <a:buAutoNum type="arabicParenR"/>
                      </a:pPr>
                      <a:r>
                        <a:rPr lang="es-ES" sz="1400" b="0" noProof="0" dirty="0" smtClean="0">
                          <a:latin typeface="Tw Cen MT" pitchFamily="34" charset="0"/>
                        </a:rPr>
                        <a:t>Estadística de los procesos y tiempo promedio de respuestas. </a:t>
                      </a:r>
                    </a:p>
                    <a:p>
                      <a:pPr marL="342900" indent="-342900">
                        <a:buFont typeface="+mj-lt"/>
                        <a:buAutoNum type="arabicParenR"/>
                      </a:pPr>
                      <a:r>
                        <a:rPr lang="es-ES" sz="1400" b="0" noProof="0" dirty="0" smtClean="0">
                          <a:latin typeface="Tw Cen MT" pitchFamily="34" charset="0"/>
                        </a:rPr>
                        <a:t>Nivel de predictibilidad de normas, procedimientos y resultados. </a:t>
                      </a:r>
                    </a:p>
                    <a:p>
                      <a:pPr marL="342900" indent="-342900">
                        <a:buFont typeface="+mj-lt"/>
                        <a:buAutoNum type="arabicParenR"/>
                      </a:pPr>
                      <a:r>
                        <a:rPr lang="es-ES" sz="1400" b="0" noProof="0" dirty="0" smtClean="0">
                          <a:latin typeface="Tw Cen MT" pitchFamily="34" charset="0"/>
                        </a:rPr>
                        <a:t>Encuesta de calidad percibida por el usuario de la JI. </a:t>
                      </a:r>
                    </a:p>
                    <a:p>
                      <a:pPr marL="342900" indent="-342900">
                        <a:buFont typeface="+mj-lt"/>
                        <a:buAutoNum type="arabicParenR"/>
                      </a:pPr>
                      <a:r>
                        <a:rPr lang="es-ES" sz="1400" b="0" noProof="0" dirty="0" smtClean="0">
                          <a:latin typeface="Tw Cen MT" pitchFamily="34" charset="0"/>
                        </a:rPr>
                        <a:t>Auditoría del cumplimiento de las normas. </a:t>
                      </a:r>
                    </a:p>
                  </a:txBody>
                  <a:tcPr/>
                </a:tc>
              </a:tr>
            </a:tbl>
          </a:graphicData>
        </a:graphic>
      </p:graphicFrame>
      <p:sp>
        <p:nvSpPr>
          <p:cNvPr id="31"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2"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3" name="3 CuadroTexto"/>
          <p:cNvSpPr txBox="1">
            <a:spLocks noChangeArrowheads="1"/>
          </p:cNvSpPr>
          <p:nvPr/>
        </p:nvSpPr>
        <p:spPr bwMode="auto">
          <a:xfrm>
            <a:off x="76200" y="152400"/>
            <a:ext cx="6153351"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smtClean="0">
                <a:solidFill>
                  <a:prstClr val="white"/>
                </a:solidFill>
                <a:latin typeface="Tw Cen MT" pitchFamily="34" charset="0"/>
              </a:rPr>
              <a:t>Resultados Mesas de Trabajo</a:t>
            </a:r>
            <a:endParaRPr lang="en-US" altLang="en-US" sz="4000" dirty="0">
              <a:solidFill>
                <a:prstClr val="white"/>
              </a:solidFill>
              <a:latin typeface="Tw Cen MT" pitchFamily="34" charset="0"/>
            </a:endParaRPr>
          </a:p>
        </p:txBody>
      </p:sp>
      <p:pic>
        <p:nvPicPr>
          <p:cNvPr id="34" name="0 Imagen"/>
          <p:cNvPicPr/>
          <p:nvPr/>
        </p:nvPicPr>
        <p:blipFill>
          <a:blip r:embed="rId2"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spTree>
    <p:extLst>
      <p:ext uri="{BB962C8B-B14F-4D97-AF65-F5344CB8AC3E}">
        <p14:creationId xmlns:p14="http://schemas.microsoft.com/office/powerpoint/2010/main" val="11075707"/>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2"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3" name="3 CuadroTexto"/>
          <p:cNvSpPr txBox="1">
            <a:spLocks noChangeArrowheads="1"/>
          </p:cNvSpPr>
          <p:nvPr/>
        </p:nvSpPr>
        <p:spPr bwMode="auto">
          <a:xfrm>
            <a:off x="76200" y="152400"/>
            <a:ext cx="6153351"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smtClean="0">
                <a:solidFill>
                  <a:prstClr val="white"/>
                </a:solidFill>
                <a:latin typeface="Tw Cen MT" pitchFamily="34" charset="0"/>
              </a:rPr>
              <a:t>Resultados Mesas de Trabajo</a:t>
            </a:r>
            <a:endParaRPr lang="en-US" altLang="en-US" sz="4000" dirty="0">
              <a:solidFill>
                <a:prstClr val="white"/>
              </a:solidFill>
              <a:latin typeface="Tw Cen MT" pitchFamily="34" charset="0"/>
            </a:endParaRPr>
          </a:p>
        </p:txBody>
      </p:sp>
      <p:pic>
        <p:nvPicPr>
          <p:cNvPr id="34" name="0 Imagen"/>
          <p:cNvPicPr/>
          <p:nvPr/>
        </p:nvPicPr>
        <p:blipFill>
          <a:blip r:embed="rId2"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graphicFrame>
        <p:nvGraphicFramePr>
          <p:cNvPr id="8" name="3 Marcador de contenido"/>
          <p:cNvGraphicFramePr>
            <a:graphicFrameLocks/>
          </p:cNvGraphicFramePr>
          <p:nvPr>
            <p:extLst>
              <p:ext uri="{D42A27DB-BD31-4B8C-83A1-F6EECF244321}">
                <p14:modId xmlns:p14="http://schemas.microsoft.com/office/powerpoint/2010/main" val="565729539"/>
              </p:ext>
            </p:extLst>
          </p:nvPr>
        </p:nvGraphicFramePr>
        <p:xfrm>
          <a:off x="214952" y="1249680"/>
          <a:ext cx="8732674" cy="4739640"/>
        </p:xfrm>
        <a:graphic>
          <a:graphicData uri="http://schemas.openxmlformats.org/drawingml/2006/table">
            <a:tbl>
              <a:tblPr firstRow="1" bandRow="1">
                <a:tableStyleId>{BC89EF96-8CEA-46FF-86C4-4CE0E7609802}</a:tableStyleId>
              </a:tblPr>
              <a:tblGrid>
                <a:gridCol w="3214048"/>
                <a:gridCol w="1524000"/>
                <a:gridCol w="2514600"/>
                <a:gridCol w="1480026"/>
              </a:tblGrid>
              <a:tr h="256149">
                <a:tc>
                  <a:txBody>
                    <a:bodyPr/>
                    <a:lstStyle/>
                    <a:p>
                      <a:pPr algn="ctr"/>
                      <a:r>
                        <a:rPr lang="en-US" sz="1600" dirty="0" err="1" smtClean="0">
                          <a:latin typeface="Tw Cen MT" pitchFamily="34" charset="0"/>
                        </a:rPr>
                        <a:t>Propuestas</a:t>
                      </a:r>
                      <a:r>
                        <a:rPr lang="en-US" sz="1600" dirty="0" smtClean="0">
                          <a:latin typeface="Tw Cen MT" pitchFamily="34" charset="0"/>
                        </a:rPr>
                        <a:t> de solución</a:t>
                      </a:r>
                      <a:endParaRPr lang="en-US" sz="1600" dirty="0">
                        <a:latin typeface="Tw Cen MT" pitchFamily="34" charset="0"/>
                      </a:endParaRPr>
                    </a:p>
                  </a:txBody>
                  <a:tcPr anchor="ctr"/>
                </a:tc>
                <a:tc>
                  <a:txBody>
                    <a:bodyPr/>
                    <a:lstStyle/>
                    <a:p>
                      <a:pPr algn="ctr"/>
                      <a:r>
                        <a:rPr lang="en-US" sz="1600" dirty="0" err="1" smtClean="0">
                          <a:latin typeface="Tw Cen MT" pitchFamily="34" charset="0"/>
                        </a:rPr>
                        <a:t>Indicador</a:t>
                      </a:r>
                      <a:endParaRPr lang="en-US" sz="1600" dirty="0">
                        <a:latin typeface="Tw Cen MT"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err="1" smtClean="0">
                          <a:latin typeface="Tw Cen MT" pitchFamily="34" charset="0"/>
                        </a:rPr>
                        <a:t>Actores</a:t>
                      </a:r>
                      <a:r>
                        <a:rPr lang="en-US" sz="1600" dirty="0" smtClean="0">
                          <a:latin typeface="Tw Cen MT" pitchFamily="34" charset="0"/>
                        </a:rPr>
                        <a:t> que</a:t>
                      </a:r>
                      <a:r>
                        <a:rPr lang="en-US" sz="1600" baseline="0" dirty="0" smtClean="0">
                          <a:latin typeface="Tw Cen MT" pitchFamily="34" charset="0"/>
                        </a:rPr>
                        <a:t> </a:t>
                      </a:r>
                      <a:r>
                        <a:rPr lang="en-US" sz="1600" baseline="0" dirty="0" err="1" smtClean="0">
                          <a:latin typeface="Tw Cen MT" pitchFamily="34" charset="0"/>
                        </a:rPr>
                        <a:t>intervienen</a:t>
                      </a:r>
                      <a:endParaRPr lang="en-US" sz="1600" dirty="0" smtClean="0">
                        <a:latin typeface="Tw Cen MT" pitchFamily="34" charset="0"/>
                      </a:endParaRPr>
                    </a:p>
                  </a:txBody>
                  <a:tcPr anchor="ctr"/>
                </a:tc>
                <a:tc>
                  <a:txBody>
                    <a:bodyPr/>
                    <a:lstStyle/>
                    <a:p>
                      <a:pPr algn="ctr"/>
                      <a:r>
                        <a:rPr lang="en-US" sz="1600" dirty="0" err="1" smtClean="0">
                          <a:latin typeface="Tw Cen MT" pitchFamily="34" charset="0"/>
                        </a:rPr>
                        <a:t>Fecha</a:t>
                      </a:r>
                      <a:r>
                        <a:rPr lang="en-US" sz="1600" dirty="0" smtClean="0">
                          <a:latin typeface="Tw Cen MT" pitchFamily="34" charset="0"/>
                        </a:rPr>
                        <a:t> meta</a:t>
                      </a:r>
                      <a:r>
                        <a:rPr lang="en-US" sz="1600" baseline="0" dirty="0" smtClean="0">
                          <a:latin typeface="Tw Cen MT" pitchFamily="34" charset="0"/>
                        </a:rPr>
                        <a:t> </a:t>
                      </a:r>
                      <a:r>
                        <a:rPr lang="en-US" sz="1100" dirty="0" smtClean="0">
                          <a:latin typeface="Tw Cen MT" pitchFamily="34" charset="0"/>
                        </a:rPr>
                        <a:t>(</a:t>
                      </a:r>
                      <a:r>
                        <a:rPr lang="en-US" sz="1100" dirty="0" err="1" smtClean="0">
                          <a:latin typeface="Tw Cen MT" pitchFamily="34" charset="0"/>
                        </a:rPr>
                        <a:t>trimestre</a:t>
                      </a:r>
                      <a:r>
                        <a:rPr lang="en-US" sz="1100" dirty="0" smtClean="0">
                          <a:latin typeface="Tw Cen MT" pitchFamily="34" charset="0"/>
                        </a:rPr>
                        <a:t>/</a:t>
                      </a:r>
                      <a:r>
                        <a:rPr lang="en-US" sz="1100" dirty="0" err="1" smtClean="0">
                          <a:latin typeface="Tw Cen MT" pitchFamily="34" charset="0"/>
                        </a:rPr>
                        <a:t>año</a:t>
                      </a:r>
                      <a:r>
                        <a:rPr lang="en-US" sz="1100" dirty="0" smtClean="0">
                          <a:latin typeface="Tw Cen MT" pitchFamily="34" charset="0"/>
                        </a:rPr>
                        <a:t>)</a:t>
                      </a:r>
                      <a:endParaRPr lang="en-US" sz="1100" dirty="0">
                        <a:latin typeface="Tw Cen MT" pitchFamily="34" charset="0"/>
                      </a:endParaRPr>
                    </a:p>
                  </a:txBody>
                  <a:tcPr anchor="ctr"/>
                </a:tc>
              </a:tr>
              <a:tr h="1132449">
                <a:tc>
                  <a:txBody>
                    <a:bodyPr/>
                    <a:lstStyle/>
                    <a:p>
                      <a:pPr marL="171450" marR="0" lvl="2" indent="-171450" algn="just" defTabSz="914400" rtl="0" eaLnBrk="1" fontAlgn="auto" latinLnBrk="0" hangingPunct="1">
                        <a:lnSpc>
                          <a:spcPct val="100000"/>
                        </a:lnSpc>
                        <a:spcBef>
                          <a:spcPts val="0"/>
                        </a:spcBef>
                        <a:spcAft>
                          <a:spcPts val="0"/>
                        </a:spcAft>
                        <a:buClrTx/>
                        <a:buSzTx/>
                        <a:buFont typeface="Arial" charset="0"/>
                        <a:buChar char="•"/>
                        <a:tabLst/>
                        <a:defRPr/>
                      </a:pPr>
                      <a:r>
                        <a:rPr lang="es-DO" sz="1400" baseline="0" dirty="0" smtClean="0">
                          <a:latin typeface="Tw Cen MT" pitchFamily="34" charset="0"/>
                        </a:rPr>
                        <a:t>Implementar, adecuar y aprobar las  normativas  correspondientes, entre ellas:</a:t>
                      </a:r>
                    </a:p>
                    <a:p>
                      <a:pPr marL="171450" marR="0" lvl="2" indent="-171450" algn="just" defTabSz="914400" rtl="0" eaLnBrk="1" fontAlgn="auto" latinLnBrk="0" hangingPunct="1">
                        <a:lnSpc>
                          <a:spcPct val="100000"/>
                        </a:lnSpc>
                        <a:spcBef>
                          <a:spcPts val="0"/>
                        </a:spcBef>
                        <a:spcAft>
                          <a:spcPts val="0"/>
                        </a:spcAft>
                        <a:buClrTx/>
                        <a:buSzTx/>
                        <a:buFont typeface="Arial" charset="0"/>
                        <a:buChar char="•"/>
                        <a:tabLst/>
                        <a:defRPr/>
                      </a:pPr>
                      <a:endParaRPr lang="es-DO" sz="1400" baseline="0" dirty="0" smtClean="0">
                        <a:latin typeface="Tw Cen MT" pitchFamily="34" charset="0"/>
                      </a:endParaRPr>
                    </a:p>
                    <a:p>
                      <a:pPr marL="228600" marR="0" lvl="2" indent="-228600" algn="just" defTabSz="914400" rtl="0" eaLnBrk="1" fontAlgn="auto" latinLnBrk="0" hangingPunct="1">
                        <a:lnSpc>
                          <a:spcPct val="100000"/>
                        </a:lnSpc>
                        <a:spcBef>
                          <a:spcPts val="0"/>
                        </a:spcBef>
                        <a:spcAft>
                          <a:spcPts val="0"/>
                        </a:spcAft>
                        <a:buClrTx/>
                        <a:buSzTx/>
                        <a:buFont typeface="+mj-lt"/>
                        <a:buAutoNum type="arabicParenR"/>
                        <a:tabLst/>
                        <a:defRPr/>
                      </a:pPr>
                      <a:r>
                        <a:rPr lang="es-DO" sz="1400" baseline="0" dirty="0" smtClean="0">
                          <a:latin typeface="Tw Cen MT" pitchFamily="34" charset="0"/>
                        </a:rPr>
                        <a:t>Fondo de garantía sobre inmuebles registrados</a:t>
                      </a:r>
                    </a:p>
                    <a:p>
                      <a:pPr marL="228600" marR="0" lvl="2" indent="-228600" algn="just" defTabSz="914400" rtl="0" eaLnBrk="1" fontAlgn="auto" latinLnBrk="0" hangingPunct="1">
                        <a:lnSpc>
                          <a:spcPct val="100000"/>
                        </a:lnSpc>
                        <a:spcBef>
                          <a:spcPts val="0"/>
                        </a:spcBef>
                        <a:spcAft>
                          <a:spcPts val="0"/>
                        </a:spcAft>
                        <a:buClrTx/>
                        <a:buSzTx/>
                        <a:buFont typeface="+mj-lt"/>
                        <a:buAutoNum type="arabicParenR"/>
                        <a:tabLst/>
                        <a:defRPr/>
                      </a:pPr>
                      <a:r>
                        <a:rPr lang="es-DO" sz="1400" baseline="0" dirty="0" smtClean="0">
                          <a:latin typeface="Tw Cen MT" pitchFamily="34" charset="0"/>
                        </a:rPr>
                        <a:t>Reglamento sobre parcelas superpuestas. </a:t>
                      </a:r>
                    </a:p>
                    <a:p>
                      <a:pPr marL="228600" marR="0" lvl="2" indent="-228600" algn="just" defTabSz="914400" rtl="0" eaLnBrk="1" fontAlgn="auto" latinLnBrk="0" hangingPunct="1">
                        <a:lnSpc>
                          <a:spcPct val="100000"/>
                        </a:lnSpc>
                        <a:spcBef>
                          <a:spcPts val="0"/>
                        </a:spcBef>
                        <a:spcAft>
                          <a:spcPts val="0"/>
                        </a:spcAft>
                        <a:buClrTx/>
                        <a:buSzTx/>
                        <a:buFont typeface="+mj-lt"/>
                        <a:buAutoNum type="arabicParenR"/>
                        <a:tabLst/>
                        <a:defRPr/>
                      </a:pPr>
                      <a:r>
                        <a:rPr lang="es-DO" sz="1400" baseline="0" dirty="0" smtClean="0">
                          <a:latin typeface="Tw Cen MT" pitchFamily="34" charset="0"/>
                        </a:rPr>
                        <a:t>Reglamento de Mensuras. </a:t>
                      </a:r>
                    </a:p>
                    <a:p>
                      <a:pPr marL="228600" marR="0" lvl="2" indent="-228600" algn="just" defTabSz="914400" rtl="0" eaLnBrk="1" fontAlgn="auto" latinLnBrk="0" hangingPunct="1">
                        <a:lnSpc>
                          <a:spcPct val="100000"/>
                        </a:lnSpc>
                        <a:spcBef>
                          <a:spcPts val="0"/>
                        </a:spcBef>
                        <a:spcAft>
                          <a:spcPts val="0"/>
                        </a:spcAft>
                        <a:buClrTx/>
                        <a:buSzTx/>
                        <a:buFont typeface="+mj-lt"/>
                        <a:buAutoNum type="arabicParenR"/>
                        <a:tabLst/>
                        <a:defRPr/>
                      </a:pPr>
                      <a:r>
                        <a:rPr lang="es-DO" sz="1400" baseline="0" dirty="0" smtClean="0">
                          <a:latin typeface="Tw Cen MT" pitchFamily="34" charset="0"/>
                        </a:rPr>
                        <a:t>Reglamentos régimen disciplinario (Usuarios internos y externos)</a:t>
                      </a:r>
                    </a:p>
                  </a:txBody>
                  <a:tcPr marL="68580" marR="68580"/>
                </a:tc>
                <a:tc>
                  <a:txBody>
                    <a:bodyPr/>
                    <a:lstStyle/>
                    <a:p>
                      <a:pPr marL="0" indent="0" algn="ctr">
                        <a:buFont typeface="Arial" panose="020B0604020202020204" pitchFamily="34" charset="0"/>
                        <a:buNone/>
                      </a:pPr>
                      <a:r>
                        <a:rPr lang="es-DO" sz="1400" dirty="0" smtClean="0">
                          <a:latin typeface="Tw Cen MT" pitchFamily="34" charset="0"/>
                        </a:rPr>
                        <a:t>Normas</a:t>
                      </a:r>
                      <a:r>
                        <a:rPr lang="es-DO" sz="1400" baseline="0" dirty="0" smtClean="0">
                          <a:latin typeface="Tw Cen MT" pitchFamily="34" charset="0"/>
                        </a:rPr>
                        <a:t> implementadas, adecuadas y aprobadas. </a:t>
                      </a:r>
                    </a:p>
                    <a:p>
                      <a:pPr marL="0" indent="0" algn="ctr">
                        <a:buFont typeface="Arial" panose="020B0604020202020204" pitchFamily="34" charset="0"/>
                        <a:buNone/>
                      </a:pPr>
                      <a:endParaRPr lang="es-DO" sz="1400" baseline="0" dirty="0" smtClean="0">
                        <a:latin typeface="Tw Cen MT" pitchFamily="34" charset="0"/>
                      </a:endParaRPr>
                    </a:p>
                    <a:p>
                      <a:pPr marL="0" indent="0" algn="ctr">
                        <a:buFont typeface="Arial" panose="020B0604020202020204" pitchFamily="34" charset="0"/>
                        <a:buNone/>
                      </a:pPr>
                      <a:endParaRPr lang="es-DO" sz="1400" baseline="0" dirty="0" smtClean="0">
                        <a:latin typeface="Tw Cen MT" pitchFamily="34" charset="0"/>
                      </a:endParaRPr>
                    </a:p>
                    <a:p>
                      <a:pPr marL="0" indent="0" algn="ctr">
                        <a:buFont typeface="Arial" panose="020B0604020202020204" pitchFamily="34" charset="0"/>
                        <a:buNone/>
                      </a:pPr>
                      <a:endParaRPr lang="es-DO" sz="1400" baseline="0" dirty="0" smtClean="0">
                        <a:latin typeface="Tw Cen MT" pitchFamily="34" charset="0"/>
                      </a:endParaRPr>
                    </a:p>
                    <a:p>
                      <a:pPr marL="0" indent="0" algn="ctr">
                        <a:buFont typeface="Arial" panose="020B0604020202020204" pitchFamily="34" charset="0"/>
                        <a:buNone/>
                      </a:pPr>
                      <a:endParaRPr lang="es-DO" sz="1400" baseline="0" dirty="0" smtClean="0">
                        <a:latin typeface="Tw Cen MT" pitchFamily="34" charset="0"/>
                      </a:endParaRPr>
                    </a:p>
                  </a:txBody>
                  <a:tcPr marL="68580" marR="68580"/>
                </a:tc>
                <a:tc>
                  <a:txBody>
                    <a:bodyPr/>
                    <a:lstStyle/>
                    <a:p>
                      <a:pPr algn="ctr"/>
                      <a:r>
                        <a:rPr lang="es-DO" sz="1400" noProof="0" dirty="0" smtClean="0">
                          <a:latin typeface="Tw Cen MT" pitchFamily="34" charset="0"/>
                        </a:rPr>
                        <a:t>Poder Judicial (Consejo Poder Judicial</a:t>
                      </a:r>
                      <a:r>
                        <a:rPr lang="es-DO" sz="1400" baseline="0" noProof="0" dirty="0" smtClean="0">
                          <a:latin typeface="Tw Cen MT" pitchFamily="34" charset="0"/>
                        </a:rPr>
                        <a:t>, </a:t>
                      </a:r>
                      <a:r>
                        <a:rPr lang="es-DO" sz="1400" noProof="0" dirty="0" smtClean="0">
                          <a:latin typeface="Tw Cen MT" pitchFamily="34" charset="0"/>
                        </a:rPr>
                        <a:t>Dirección</a:t>
                      </a:r>
                      <a:r>
                        <a:rPr lang="es-DO" sz="1400" baseline="0" noProof="0" dirty="0" smtClean="0">
                          <a:latin typeface="Tw Cen MT" pitchFamily="34" charset="0"/>
                        </a:rPr>
                        <a:t> de Carrera Judicial,</a:t>
                      </a:r>
                    </a:p>
                    <a:p>
                      <a:pPr algn="ctr"/>
                      <a:r>
                        <a:rPr lang="es-DO" sz="1400" baseline="0" noProof="0" dirty="0" smtClean="0">
                          <a:latin typeface="Tw Cen MT" pitchFamily="34" charset="0"/>
                        </a:rPr>
                        <a:t>Administrador JI, Funcionarios y directivos de la JI, Escuela Nacional de la Judicatura),</a:t>
                      </a:r>
                    </a:p>
                    <a:p>
                      <a:pPr algn="ctr"/>
                      <a:r>
                        <a:rPr lang="es-DO" sz="1400" baseline="0" noProof="0" dirty="0" smtClean="0">
                          <a:latin typeface="Tw Cen MT" pitchFamily="34" charset="0"/>
                        </a:rPr>
                        <a:t>Abogado del Estado, Sector Privado.</a:t>
                      </a:r>
                    </a:p>
                    <a:p>
                      <a:pPr algn="ctr"/>
                      <a:r>
                        <a:rPr lang="es-DO" sz="1400" baseline="0" noProof="0" dirty="0" smtClean="0">
                          <a:latin typeface="Tw Cen MT" pitchFamily="34" charset="0"/>
                        </a:rPr>
                        <a:t>CODIA</a:t>
                      </a:r>
                    </a:p>
                    <a:p>
                      <a:pPr algn="ctr"/>
                      <a:r>
                        <a:rPr lang="es-DO" sz="1400" baseline="0" noProof="0" dirty="0" smtClean="0">
                          <a:latin typeface="Tw Cen MT" pitchFamily="34" charset="0"/>
                        </a:rPr>
                        <a:t>Colegio Dominicano de Notarios</a:t>
                      </a:r>
                    </a:p>
                    <a:p>
                      <a:pPr algn="ctr"/>
                      <a:r>
                        <a:rPr lang="es-DO" sz="1400" baseline="0" noProof="0" dirty="0" smtClean="0">
                          <a:latin typeface="Tw Cen MT" pitchFamily="34" charset="0"/>
                        </a:rPr>
                        <a:t>Colegio de Abogados</a:t>
                      </a:r>
                      <a:endParaRPr lang="es-DO" sz="1400" noProof="0" dirty="0" smtClean="0">
                        <a:latin typeface="Tw Cen MT" pitchFamily="34" charset="0"/>
                      </a:endParaRPr>
                    </a:p>
                    <a:p>
                      <a:pPr algn="ctr"/>
                      <a:r>
                        <a:rPr lang="es-DO" sz="1400" noProof="0" dirty="0" smtClean="0">
                          <a:latin typeface="Tw Cen MT" pitchFamily="34" charset="0"/>
                        </a:rPr>
                        <a:t>Universidades</a:t>
                      </a:r>
                    </a:p>
                  </a:txBody>
                  <a:tcPr marL="68580" marR="68580"/>
                </a:tc>
                <a:tc>
                  <a:txBody>
                    <a:bodyPr/>
                    <a:lstStyle/>
                    <a:p>
                      <a:pPr marL="0" indent="0" algn="ctr">
                        <a:buFont typeface="Arial" panose="020B0604020202020204" pitchFamily="34" charset="0"/>
                        <a:buNone/>
                      </a:pPr>
                      <a:r>
                        <a:rPr lang="es-DO" sz="1400" noProof="0" dirty="0" smtClean="0">
                          <a:latin typeface="Tw Cen MT" pitchFamily="34" charset="0"/>
                        </a:rPr>
                        <a:t>Trimestral </a:t>
                      </a:r>
                    </a:p>
                    <a:p>
                      <a:pPr marL="0" indent="0" algn="ctr">
                        <a:buFont typeface="Arial" panose="020B0604020202020204" pitchFamily="34" charset="0"/>
                        <a:buNone/>
                      </a:pPr>
                      <a:endParaRPr lang="es-DO" sz="1400" noProof="0" dirty="0" smtClean="0">
                        <a:latin typeface="Tw Cen MT" pitchFamily="34" charset="0"/>
                      </a:endParaRPr>
                    </a:p>
                    <a:p>
                      <a:pPr marL="0" indent="0" algn="ctr">
                        <a:buFont typeface="Arial" panose="020B0604020202020204" pitchFamily="34" charset="0"/>
                        <a:buNone/>
                      </a:pPr>
                      <a:endParaRPr lang="es-DO" sz="1400" noProof="0" dirty="0" smtClean="0">
                        <a:latin typeface="Tw Cen MT" pitchFamily="34" charset="0"/>
                      </a:endParaRPr>
                    </a:p>
                    <a:p>
                      <a:pPr marL="0" indent="0" algn="ctr">
                        <a:buFont typeface="Arial" panose="020B0604020202020204" pitchFamily="34" charset="0"/>
                        <a:buNone/>
                      </a:pPr>
                      <a:endParaRPr lang="es-DO" sz="1400" noProof="0" dirty="0" smtClean="0">
                        <a:latin typeface="Tw Cen MT" pitchFamily="34" charset="0"/>
                      </a:endParaRPr>
                    </a:p>
                    <a:p>
                      <a:pPr marL="0" indent="0" algn="ctr">
                        <a:buFont typeface="Arial" panose="020B0604020202020204" pitchFamily="34" charset="0"/>
                        <a:buNone/>
                      </a:pPr>
                      <a:endParaRPr lang="es-DO" sz="1400" noProof="0" dirty="0" smtClean="0">
                        <a:latin typeface="Tw Cen MT" pitchFamily="34" charset="0"/>
                      </a:endParaRPr>
                    </a:p>
                    <a:p>
                      <a:pPr marL="0" indent="0" algn="ctr">
                        <a:buFont typeface="Arial" panose="020B0604020202020204" pitchFamily="34" charset="0"/>
                        <a:buNone/>
                      </a:pPr>
                      <a:endParaRPr lang="es-DO" sz="1400" noProof="0" dirty="0" smtClean="0">
                        <a:latin typeface="Tw Cen MT" pitchFamily="34" charset="0"/>
                      </a:endParaRPr>
                    </a:p>
                  </a:txBody>
                  <a:tcPr marL="68580" marR="68580"/>
                </a:tc>
              </a:tr>
              <a:tr h="714522">
                <a:tc>
                  <a:txBody>
                    <a:bodyPr/>
                    <a:lstStyle/>
                    <a:p>
                      <a:pPr marL="228600" marR="0" lvl="2" indent="-228600" algn="just" defTabSz="914400" rtl="0" eaLnBrk="1" fontAlgn="auto" latinLnBrk="0" hangingPunct="1">
                        <a:lnSpc>
                          <a:spcPct val="100000"/>
                        </a:lnSpc>
                        <a:spcBef>
                          <a:spcPts val="0"/>
                        </a:spcBef>
                        <a:spcAft>
                          <a:spcPts val="0"/>
                        </a:spcAft>
                        <a:buClrTx/>
                        <a:buSzTx/>
                        <a:buFont typeface="+mj-lt"/>
                        <a:buAutoNum type="arabicParenR"/>
                        <a:tabLst/>
                        <a:defRPr/>
                      </a:pPr>
                      <a:endParaRPr lang="es-DO" sz="1400" baseline="0" dirty="0" smtClean="0">
                        <a:latin typeface="Tw Cen MT" pitchFamily="34" charset="0"/>
                      </a:endParaRPr>
                    </a:p>
                    <a:p>
                      <a:pPr marL="228600" marR="0" lvl="2" indent="-2286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DO" sz="1400" baseline="0" dirty="0" smtClean="0">
                          <a:latin typeface="Tw Cen MT" pitchFamily="34" charset="0"/>
                        </a:rPr>
                        <a:t>Implementar un plan de regularización de expropiaciones inconclusas por parte del Estado. </a:t>
                      </a:r>
                    </a:p>
                  </a:txBody>
                  <a:tcPr marL="68580" marR="68580"/>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DO" sz="1400" baseline="0" dirty="0" smtClean="0">
                        <a:latin typeface="Tw Cen MT" pitchFamily="34" charset="0"/>
                      </a:endParaRP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DO" sz="1400" baseline="0" dirty="0" smtClean="0">
                          <a:latin typeface="Tw Cen MT" pitchFamily="34" charset="0"/>
                        </a:rPr>
                        <a:t>Cantidad de expropiaciones concluidas de conformidad con la ley.</a:t>
                      </a:r>
                      <a:endParaRPr lang="es-DO" sz="1400" dirty="0" smtClean="0">
                        <a:latin typeface="Tw Cen MT" pitchFamily="34" charset="0"/>
                      </a:endParaRPr>
                    </a:p>
                  </a:txBody>
                  <a:tcPr marL="68580" marR="68580"/>
                </a:tc>
                <a:tc>
                  <a:txBody>
                    <a:bodyPr/>
                    <a:lstStyle/>
                    <a:p>
                      <a:pPr algn="ctr"/>
                      <a:endParaRPr lang="es-DO" sz="1400" noProof="0" dirty="0" smtClean="0">
                        <a:latin typeface="Tw Cen MT" pitchFamily="34" charset="0"/>
                      </a:endParaRPr>
                    </a:p>
                    <a:p>
                      <a:pPr algn="ctr"/>
                      <a:r>
                        <a:rPr lang="es-DO" sz="1400" noProof="0" dirty="0" smtClean="0">
                          <a:latin typeface="Tw Cen MT" pitchFamily="34" charset="0"/>
                        </a:rPr>
                        <a:t>Poder Ejecutivo</a:t>
                      </a:r>
                      <a:r>
                        <a:rPr lang="es-DO" sz="1400" baseline="0" noProof="0" dirty="0" smtClean="0">
                          <a:latin typeface="Tw Cen MT" pitchFamily="34" charset="0"/>
                        </a:rPr>
                        <a:t> y  </a:t>
                      </a:r>
                      <a:r>
                        <a:rPr lang="es-DO" sz="1400" noProof="0" dirty="0" smtClean="0">
                          <a:latin typeface="Tw Cen MT" pitchFamily="34" charset="0"/>
                        </a:rPr>
                        <a:t>Poder Judicial (Consejo Poder Judicial</a:t>
                      </a:r>
                      <a:r>
                        <a:rPr lang="es-DO" sz="1400" baseline="0" noProof="0" dirty="0" smtClean="0">
                          <a:latin typeface="Tw Cen MT" pitchFamily="34" charset="0"/>
                        </a:rPr>
                        <a:t>, </a:t>
                      </a:r>
                      <a:r>
                        <a:rPr lang="es-DO" sz="1400" noProof="0" dirty="0" smtClean="0">
                          <a:latin typeface="Tw Cen MT" pitchFamily="34" charset="0"/>
                        </a:rPr>
                        <a:t>Dirección</a:t>
                      </a:r>
                      <a:r>
                        <a:rPr lang="es-DO" sz="1400" baseline="0" noProof="0" dirty="0" smtClean="0">
                          <a:latin typeface="Tw Cen MT" pitchFamily="34" charset="0"/>
                        </a:rPr>
                        <a:t> de Carrera Judicial,</a:t>
                      </a:r>
                    </a:p>
                    <a:p>
                      <a:pPr algn="ctr"/>
                      <a:r>
                        <a:rPr lang="es-DO" sz="1400" baseline="0" noProof="0" dirty="0" smtClean="0">
                          <a:latin typeface="Tw Cen MT" pitchFamily="34" charset="0"/>
                        </a:rPr>
                        <a:t>Administrador JI, Funcionarios y directivos de la JI, Escuela Nacional de la Judicatura),</a:t>
                      </a:r>
                    </a:p>
                  </a:txBody>
                  <a:tcPr marL="68580" marR="68580"/>
                </a:tc>
                <a:tc>
                  <a:txBody>
                    <a:bodyPr/>
                    <a:lstStyle/>
                    <a:p>
                      <a:pPr marL="0" indent="0" algn="ctr">
                        <a:buFont typeface="Arial" panose="020B0604020202020204" pitchFamily="34" charset="0"/>
                        <a:buNone/>
                      </a:pPr>
                      <a:endParaRPr lang="es-DO" sz="1400" noProof="0" dirty="0" smtClean="0">
                        <a:latin typeface="Tw Cen MT" pitchFamily="34" charset="0"/>
                      </a:endParaRP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DO" sz="1400" noProof="0" dirty="0" smtClean="0">
                          <a:latin typeface="Tw Cen MT" pitchFamily="34" charset="0"/>
                        </a:rPr>
                        <a:t>Cuatrimestral</a:t>
                      </a:r>
                    </a:p>
                  </a:txBody>
                  <a:tcPr marL="68580" marR="68580"/>
                </a:tc>
              </a:tr>
            </a:tbl>
          </a:graphicData>
        </a:graphic>
      </p:graphicFrame>
    </p:spTree>
    <p:extLst>
      <p:ext uri="{BB962C8B-B14F-4D97-AF65-F5344CB8AC3E}">
        <p14:creationId xmlns:p14="http://schemas.microsoft.com/office/powerpoint/2010/main" val="3928800233"/>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2"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3" name="3 CuadroTexto"/>
          <p:cNvSpPr txBox="1">
            <a:spLocks noChangeArrowheads="1"/>
          </p:cNvSpPr>
          <p:nvPr/>
        </p:nvSpPr>
        <p:spPr bwMode="auto">
          <a:xfrm>
            <a:off x="76200" y="152400"/>
            <a:ext cx="6153351"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smtClean="0">
                <a:solidFill>
                  <a:prstClr val="white"/>
                </a:solidFill>
                <a:latin typeface="Tw Cen MT" pitchFamily="34" charset="0"/>
              </a:rPr>
              <a:t>Resultados Mesas de Trabajo</a:t>
            </a:r>
            <a:endParaRPr lang="en-US" altLang="en-US" sz="4000" dirty="0">
              <a:solidFill>
                <a:prstClr val="white"/>
              </a:solidFill>
              <a:latin typeface="Tw Cen MT" pitchFamily="34" charset="0"/>
            </a:endParaRPr>
          </a:p>
        </p:txBody>
      </p:sp>
      <p:pic>
        <p:nvPicPr>
          <p:cNvPr id="34" name="0 Imagen"/>
          <p:cNvPicPr/>
          <p:nvPr/>
        </p:nvPicPr>
        <p:blipFill>
          <a:blip r:embed="rId2"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graphicFrame>
        <p:nvGraphicFramePr>
          <p:cNvPr id="8" name="3 Marcador de contenido"/>
          <p:cNvGraphicFramePr>
            <a:graphicFrameLocks/>
          </p:cNvGraphicFramePr>
          <p:nvPr>
            <p:extLst>
              <p:ext uri="{D42A27DB-BD31-4B8C-83A1-F6EECF244321}">
                <p14:modId xmlns:p14="http://schemas.microsoft.com/office/powerpoint/2010/main" val="239202052"/>
              </p:ext>
            </p:extLst>
          </p:nvPr>
        </p:nvGraphicFramePr>
        <p:xfrm>
          <a:off x="214952" y="1249680"/>
          <a:ext cx="8732674" cy="5135880"/>
        </p:xfrm>
        <a:graphic>
          <a:graphicData uri="http://schemas.openxmlformats.org/drawingml/2006/table">
            <a:tbl>
              <a:tblPr firstRow="1" bandRow="1">
                <a:tableStyleId>{BC89EF96-8CEA-46FF-86C4-4CE0E7609802}</a:tableStyleId>
              </a:tblPr>
              <a:tblGrid>
                <a:gridCol w="3214048"/>
                <a:gridCol w="1524000"/>
                <a:gridCol w="2514600"/>
                <a:gridCol w="1480026"/>
              </a:tblGrid>
              <a:tr h="256149">
                <a:tc>
                  <a:txBody>
                    <a:bodyPr/>
                    <a:lstStyle/>
                    <a:p>
                      <a:pPr algn="ctr"/>
                      <a:r>
                        <a:rPr lang="en-US" sz="1600" dirty="0" err="1" smtClean="0">
                          <a:latin typeface="Tw Cen MT" pitchFamily="34" charset="0"/>
                        </a:rPr>
                        <a:t>Propuestas</a:t>
                      </a:r>
                      <a:r>
                        <a:rPr lang="en-US" sz="1600" dirty="0" smtClean="0">
                          <a:latin typeface="Tw Cen MT" pitchFamily="34" charset="0"/>
                        </a:rPr>
                        <a:t> de solución</a:t>
                      </a:r>
                      <a:endParaRPr lang="en-US" sz="1600" dirty="0">
                        <a:latin typeface="Tw Cen MT" pitchFamily="34" charset="0"/>
                      </a:endParaRPr>
                    </a:p>
                  </a:txBody>
                  <a:tcPr anchor="ctr"/>
                </a:tc>
                <a:tc>
                  <a:txBody>
                    <a:bodyPr/>
                    <a:lstStyle/>
                    <a:p>
                      <a:pPr algn="ctr"/>
                      <a:r>
                        <a:rPr lang="en-US" sz="1600" dirty="0" err="1" smtClean="0">
                          <a:latin typeface="Tw Cen MT" pitchFamily="34" charset="0"/>
                        </a:rPr>
                        <a:t>Indicador</a:t>
                      </a:r>
                      <a:endParaRPr lang="en-US" sz="1600" dirty="0">
                        <a:latin typeface="Tw Cen MT"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err="1" smtClean="0">
                          <a:latin typeface="Tw Cen MT" pitchFamily="34" charset="0"/>
                        </a:rPr>
                        <a:t>Actores</a:t>
                      </a:r>
                      <a:r>
                        <a:rPr lang="en-US" sz="1600" dirty="0" smtClean="0">
                          <a:latin typeface="Tw Cen MT" pitchFamily="34" charset="0"/>
                        </a:rPr>
                        <a:t> que</a:t>
                      </a:r>
                      <a:r>
                        <a:rPr lang="en-US" sz="1600" baseline="0" dirty="0" smtClean="0">
                          <a:latin typeface="Tw Cen MT" pitchFamily="34" charset="0"/>
                        </a:rPr>
                        <a:t> </a:t>
                      </a:r>
                      <a:r>
                        <a:rPr lang="en-US" sz="1600" baseline="0" dirty="0" err="1" smtClean="0">
                          <a:latin typeface="Tw Cen MT" pitchFamily="34" charset="0"/>
                        </a:rPr>
                        <a:t>intervienen</a:t>
                      </a:r>
                      <a:endParaRPr lang="en-US" sz="1600" dirty="0" smtClean="0">
                        <a:latin typeface="Tw Cen MT" pitchFamily="34" charset="0"/>
                      </a:endParaRPr>
                    </a:p>
                  </a:txBody>
                  <a:tcPr anchor="ctr"/>
                </a:tc>
                <a:tc>
                  <a:txBody>
                    <a:bodyPr/>
                    <a:lstStyle/>
                    <a:p>
                      <a:pPr algn="ctr"/>
                      <a:r>
                        <a:rPr lang="en-US" sz="1600" dirty="0" err="1" smtClean="0">
                          <a:latin typeface="Tw Cen MT" pitchFamily="34" charset="0"/>
                        </a:rPr>
                        <a:t>Fecha</a:t>
                      </a:r>
                      <a:r>
                        <a:rPr lang="en-US" sz="1600" dirty="0" smtClean="0">
                          <a:latin typeface="Tw Cen MT" pitchFamily="34" charset="0"/>
                        </a:rPr>
                        <a:t> meta</a:t>
                      </a:r>
                      <a:r>
                        <a:rPr lang="en-US" sz="1600" baseline="0" dirty="0" smtClean="0">
                          <a:latin typeface="Tw Cen MT" pitchFamily="34" charset="0"/>
                        </a:rPr>
                        <a:t> </a:t>
                      </a:r>
                      <a:r>
                        <a:rPr lang="en-US" sz="1100" dirty="0" smtClean="0">
                          <a:latin typeface="Tw Cen MT" pitchFamily="34" charset="0"/>
                        </a:rPr>
                        <a:t>(</a:t>
                      </a:r>
                      <a:r>
                        <a:rPr lang="en-US" sz="1100" dirty="0" err="1" smtClean="0">
                          <a:latin typeface="Tw Cen MT" pitchFamily="34" charset="0"/>
                        </a:rPr>
                        <a:t>trimestre</a:t>
                      </a:r>
                      <a:r>
                        <a:rPr lang="en-US" sz="1100" dirty="0" smtClean="0">
                          <a:latin typeface="Tw Cen MT" pitchFamily="34" charset="0"/>
                        </a:rPr>
                        <a:t>/</a:t>
                      </a:r>
                      <a:r>
                        <a:rPr lang="en-US" sz="1100" dirty="0" err="1" smtClean="0">
                          <a:latin typeface="Tw Cen MT" pitchFamily="34" charset="0"/>
                        </a:rPr>
                        <a:t>año</a:t>
                      </a:r>
                      <a:r>
                        <a:rPr lang="en-US" sz="1100" dirty="0" smtClean="0">
                          <a:latin typeface="Tw Cen MT" pitchFamily="34" charset="0"/>
                        </a:rPr>
                        <a:t>)</a:t>
                      </a:r>
                      <a:endParaRPr lang="en-US" sz="1100" dirty="0">
                        <a:latin typeface="Tw Cen MT" pitchFamily="34" charset="0"/>
                      </a:endParaRPr>
                    </a:p>
                  </a:txBody>
                  <a:tcPr anchor="ctr"/>
                </a:tc>
              </a:tr>
              <a:tr h="1132449">
                <a:tc>
                  <a:txBody>
                    <a:bodyPr/>
                    <a:lstStyle/>
                    <a:p>
                      <a:pPr marL="0" marR="0" lvl="2" indent="0" algn="just" defTabSz="914400" rtl="0" eaLnBrk="1" fontAlgn="auto" latinLnBrk="0" hangingPunct="1">
                        <a:lnSpc>
                          <a:spcPct val="100000"/>
                        </a:lnSpc>
                        <a:spcBef>
                          <a:spcPts val="0"/>
                        </a:spcBef>
                        <a:spcAft>
                          <a:spcPts val="0"/>
                        </a:spcAft>
                        <a:buClrTx/>
                        <a:buSzTx/>
                        <a:buFontTx/>
                        <a:buNone/>
                        <a:tabLst/>
                        <a:defRPr/>
                      </a:pPr>
                      <a:r>
                        <a:rPr lang="es-DO" sz="1300" dirty="0" smtClean="0">
                          <a:latin typeface="Tw Cen MT" pitchFamily="34" charset="0"/>
                        </a:rPr>
                        <a:t>Establecimiento de un régimen preventivo</a:t>
                      </a:r>
                      <a:r>
                        <a:rPr lang="es-DO" sz="1300" baseline="0" dirty="0" smtClean="0">
                          <a:latin typeface="Tw Cen MT" pitchFamily="34" charset="0"/>
                        </a:rPr>
                        <a:t> y de consecuencias que garanticen el cumplimiento de la Ley por parte de los funcionarios  y servidores de la JI y demás profesionales actuantes (Agrimensores, Arquitectos, Notarios, Alguaciles  y Abogados).</a:t>
                      </a:r>
                    </a:p>
                  </a:txBody>
                  <a:tcPr marL="68580" marR="68580"/>
                </a:tc>
                <a:tc>
                  <a:txBody>
                    <a:bodyPr/>
                    <a:lstStyle/>
                    <a:p>
                      <a:pPr marL="0" indent="0" algn="ctr">
                        <a:buFont typeface="Arial" panose="020B0604020202020204" pitchFamily="34" charset="0"/>
                        <a:buNone/>
                      </a:pPr>
                      <a:r>
                        <a:rPr lang="es-DO" sz="1300" dirty="0" smtClean="0">
                          <a:latin typeface="Tw Cen MT" pitchFamily="34" charset="0"/>
                        </a:rPr>
                        <a:t>Evaluación</a:t>
                      </a:r>
                      <a:r>
                        <a:rPr lang="es-DO" sz="1300" baseline="0" dirty="0" smtClean="0">
                          <a:latin typeface="Tw Cen MT" pitchFamily="34" charset="0"/>
                        </a:rPr>
                        <a:t> del cumplimiento de la ley. </a:t>
                      </a:r>
                    </a:p>
                    <a:p>
                      <a:pPr marL="0" indent="0" algn="ctr">
                        <a:buFont typeface="Arial" panose="020B0604020202020204" pitchFamily="34" charset="0"/>
                        <a:buNone/>
                      </a:pPr>
                      <a:endParaRPr lang="es-DO" sz="1300" baseline="0" dirty="0" smtClean="0">
                        <a:latin typeface="Tw Cen MT" pitchFamily="34" charset="0"/>
                      </a:endParaRPr>
                    </a:p>
                    <a:p>
                      <a:pPr marL="0" indent="0" algn="ctr">
                        <a:buFont typeface="Arial" panose="020B0604020202020204" pitchFamily="34" charset="0"/>
                        <a:buNone/>
                      </a:pPr>
                      <a:r>
                        <a:rPr lang="es-DO" sz="1300" baseline="0" dirty="0" smtClean="0">
                          <a:latin typeface="Tw Cen MT" pitchFamily="34" charset="0"/>
                        </a:rPr>
                        <a:t>Estadísticas de denuncias y sometimientos disciplinarios. </a:t>
                      </a:r>
                    </a:p>
                    <a:p>
                      <a:pPr marL="0" indent="0" algn="ctr">
                        <a:buFont typeface="Arial" panose="020B0604020202020204" pitchFamily="34" charset="0"/>
                        <a:buNone/>
                      </a:pPr>
                      <a:endParaRPr lang="es-DO" sz="1300" baseline="0" dirty="0" smtClean="0">
                        <a:latin typeface="Tw Cen MT" pitchFamily="34" charset="0"/>
                      </a:endParaRP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DO" sz="1300" baseline="0" dirty="0" smtClean="0">
                          <a:latin typeface="Tw Cen MT" pitchFamily="34" charset="0"/>
                        </a:rPr>
                        <a:t>Estadísticas de sanciones impuestas a infractores. </a:t>
                      </a:r>
                    </a:p>
                  </a:txBody>
                  <a:tcPr marL="68580" marR="68580"/>
                </a:tc>
                <a:tc>
                  <a:txBody>
                    <a:bodyPr/>
                    <a:lstStyle/>
                    <a:p>
                      <a:pPr marL="0" indent="0" algn="ctr">
                        <a:buFont typeface="Arial" pitchFamily="34" charset="0"/>
                        <a:buNone/>
                      </a:pPr>
                      <a:r>
                        <a:rPr lang="es-DO" sz="1300" noProof="0" dirty="0" smtClean="0">
                          <a:latin typeface="Tw Cen MT" pitchFamily="34" charset="0"/>
                        </a:rPr>
                        <a:t>Poder Judicial (Consejo Poder Judicial</a:t>
                      </a:r>
                      <a:r>
                        <a:rPr lang="es-DO" sz="1300" baseline="0" noProof="0" dirty="0" smtClean="0">
                          <a:latin typeface="Tw Cen MT" pitchFamily="34" charset="0"/>
                        </a:rPr>
                        <a:t>, </a:t>
                      </a:r>
                      <a:r>
                        <a:rPr lang="es-DO" sz="1300" noProof="0" dirty="0" smtClean="0">
                          <a:latin typeface="Tw Cen MT" pitchFamily="34" charset="0"/>
                        </a:rPr>
                        <a:t>Dirección</a:t>
                      </a:r>
                      <a:r>
                        <a:rPr lang="es-DO" sz="1300" baseline="0" noProof="0" dirty="0" smtClean="0">
                          <a:latin typeface="Tw Cen MT" pitchFamily="34" charset="0"/>
                        </a:rPr>
                        <a:t> de Carrera Judicial,</a:t>
                      </a:r>
                    </a:p>
                    <a:p>
                      <a:pPr marL="0" indent="0" algn="ctr">
                        <a:buFont typeface="Arial" pitchFamily="34" charset="0"/>
                        <a:buNone/>
                      </a:pPr>
                      <a:r>
                        <a:rPr lang="es-DO" sz="1300" baseline="0" noProof="0" dirty="0" smtClean="0">
                          <a:latin typeface="Tw Cen MT" pitchFamily="34" charset="0"/>
                        </a:rPr>
                        <a:t>Administrador JI, Funcionarios y directivos de la JI, Escuela Nacional de la Judicatura),</a:t>
                      </a:r>
                    </a:p>
                    <a:p>
                      <a:pPr marL="0" indent="0" algn="ctr">
                        <a:buFont typeface="Arial" pitchFamily="34" charset="0"/>
                        <a:buNone/>
                      </a:pPr>
                      <a:r>
                        <a:rPr lang="es-DO" sz="1300" baseline="0" noProof="0" dirty="0" smtClean="0">
                          <a:latin typeface="Tw Cen MT" pitchFamily="34" charset="0"/>
                        </a:rPr>
                        <a:t>Abogado del Estado, Sector Privado.</a:t>
                      </a:r>
                    </a:p>
                    <a:p>
                      <a:pPr marL="0" indent="0" algn="ctr">
                        <a:buFont typeface="Arial" pitchFamily="34" charset="0"/>
                        <a:buNone/>
                      </a:pPr>
                      <a:r>
                        <a:rPr lang="es-DO" sz="1300" baseline="0" noProof="0" dirty="0" smtClean="0">
                          <a:latin typeface="Tw Cen MT" pitchFamily="34" charset="0"/>
                        </a:rPr>
                        <a:t>CODIA</a:t>
                      </a:r>
                    </a:p>
                    <a:p>
                      <a:pPr marL="0" indent="0" algn="ctr">
                        <a:buFont typeface="Arial" pitchFamily="34" charset="0"/>
                        <a:buNone/>
                      </a:pPr>
                      <a:r>
                        <a:rPr lang="es-DO" sz="1300" baseline="0" noProof="0" dirty="0" smtClean="0">
                          <a:latin typeface="Tw Cen MT" pitchFamily="34" charset="0"/>
                        </a:rPr>
                        <a:t>Colegio Dominicano de Notarios</a:t>
                      </a:r>
                    </a:p>
                    <a:p>
                      <a:pPr marL="0" indent="0" algn="ctr">
                        <a:buFont typeface="Arial" pitchFamily="34" charset="0"/>
                        <a:buNone/>
                      </a:pPr>
                      <a:r>
                        <a:rPr lang="es-DO" sz="1300" baseline="0" noProof="0" dirty="0" smtClean="0">
                          <a:latin typeface="Tw Cen MT" pitchFamily="34" charset="0"/>
                        </a:rPr>
                        <a:t>Colegio de Abogados</a:t>
                      </a:r>
                      <a:endParaRPr lang="es-DO" sz="1300" noProof="0" dirty="0" smtClean="0">
                        <a:latin typeface="Tw Cen MT" pitchFamily="34" charset="0"/>
                      </a:endParaRPr>
                    </a:p>
                  </a:txBody>
                  <a:tcPr marL="68580" marR="68580"/>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DO" sz="1300" noProof="0" dirty="0" smtClean="0">
                          <a:latin typeface="Tw Cen MT" pitchFamily="34" charset="0"/>
                        </a:rPr>
                        <a:t>Trimestral </a:t>
                      </a:r>
                    </a:p>
                  </a:txBody>
                  <a:tcPr marL="68580" marR="68580"/>
                </a:tc>
              </a:tr>
              <a:tr h="714522">
                <a:tc>
                  <a:txBody>
                    <a:bodyPr/>
                    <a:lstStyle/>
                    <a:p>
                      <a:pPr marL="0" marR="0" lvl="2" indent="0" algn="just" defTabSz="914400" rtl="0" eaLnBrk="1" fontAlgn="auto" latinLnBrk="0" hangingPunct="1">
                        <a:lnSpc>
                          <a:spcPct val="100000"/>
                        </a:lnSpc>
                        <a:spcBef>
                          <a:spcPts val="0"/>
                        </a:spcBef>
                        <a:spcAft>
                          <a:spcPts val="0"/>
                        </a:spcAft>
                        <a:buClrTx/>
                        <a:buSzTx/>
                        <a:buFontTx/>
                        <a:buNone/>
                        <a:tabLst/>
                        <a:defRPr/>
                      </a:pPr>
                      <a:r>
                        <a:rPr lang="es-ES" sz="1300" baseline="0" noProof="0" dirty="0" smtClean="0">
                          <a:latin typeface="Tw Cen MT" pitchFamily="34" charset="0"/>
                        </a:rPr>
                        <a:t>Implementar la licenciatura en Agrimensura/Ingeniería </a:t>
                      </a:r>
                      <a:r>
                        <a:rPr lang="es-ES" sz="1300" baseline="0" noProof="0" dirty="0" err="1" smtClean="0">
                          <a:latin typeface="Tw Cen MT" pitchFamily="34" charset="0"/>
                        </a:rPr>
                        <a:t>Geomática</a:t>
                      </a:r>
                      <a:r>
                        <a:rPr lang="es-ES" sz="1300" baseline="0" noProof="0" dirty="0" smtClean="0">
                          <a:latin typeface="Tw Cen MT" pitchFamily="34" charset="0"/>
                        </a:rPr>
                        <a:t> en las universidades dominicanas con un pensum unificado para todas. </a:t>
                      </a:r>
                      <a:endParaRPr lang="es-DO" sz="1300" dirty="0" smtClean="0">
                        <a:latin typeface="Tw Cen MT" pitchFamily="34" charset="0"/>
                      </a:endParaRPr>
                    </a:p>
                  </a:txBody>
                  <a:tcPr marL="68580" marR="68580"/>
                </a:tc>
                <a:tc>
                  <a:txBody>
                    <a:bodyPr/>
                    <a:lstStyle/>
                    <a:p>
                      <a:pPr marL="0" marR="0" lvl="2"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1300" baseline="0" noProof="0" dirty="0" smtClean="0">
                          <a:latin typeface="Tw Cen MT" pitchFamily="34" charset="0"/>
                        </a:rPr>
                        <a:t>Cantidad de licenciados en Agrimensura/Ingeniería </a:t>
                      </a:r>
                      <a:r>
                        <a:rPr lang="es-ES" sz="1300" baseline="0" noProof="0" dirty="0" err="1" smtClean="0">
                          <a:latin typeface="Tw Cen MT" pitchFamily="34" charset="0"/>
                        </a:rPr>
                        <a:t>Geomática</a:t>
                      </a:r>
                      <a:r>
                        <a:rPr lang="es-ES" sz="1300" baseline="0" noProof="0" dirty="0" smtClean="0">
                          <a:latin typeface="Tw Cen MT" pitchFamily="34" charset="0"/>
                        </a:rPr>
                        <a:t>.</a:t>
                      </a:r>
                    </a:p>
                  </a:txBody>
                  <a:tcPr marL="68580" marR="68580"/>
                </a:tc>
                <a:tc>
                  <a:txBody>
                    <a:bodyPr/>
                    <a:lstStyle/>
                    <a:p>
                      <a:pPr marL="0" indent="0" algn="ctr">
                        <a:buFont typeface="Arial" pitchFamily="34" charset="0"/>
                        <a:buNone/>
                      </a:pPr>
                      <a:r>
                        <a:rPr lang="es-DO" sz="1300" noProof="0" dirty="0" smtClean="0">
                          <a:latin typeface="Tw Cen MT" pitchFamily="34" charset="0"/>
                        </a:rPr>
                        <a:t>Poder Ejecutivo, Poder Judicial, Universidades, </a:t>
                      </a:r>
                      <a:r>
                        <a:rPr lang="es-DO" sz="1300" baseline="0" noProof="0" dirty="0" smtClean="0">
                          <a:latin typeface="Tw Cen MT" pitchFamily="34" charset="0"/>
                        </a:rPr>
                        <a:t>Abogado del Estado, Sector Privado.</a:t>
                      </a:r>
                    </a:p>
                    <a:p>
                      <a:pPr marL="0" indent="0" algn="ctr">
                        <a:buFont typeface="Arial" pitchFamily="34" charset="0"/>
                        <a:buNone/>
                      </a:pPr>
                      <a:r>
                        <a:rPr lang="es-DO" sz="1300" baseline="0" noProof="0" dirty="0" smtClean="0">
                          <a:latin typeface="Tw Cen MT" pitchFamily="34" charset="0"/>
                        </a:rPr>
                        <a:t>CODIA</a:t>
                      </a:r>
                    </a:p>
                  </a:txBody>
                  <a:tcPr marL="68580" marR="68580"/>
                </a:tc>
                <a:tc>
                  <a:txBody>
                    <a:bodyPr/>
                    <a:lstStyle/>
                    <a:p>
                      <a:pPr marL="0" indent="0" algn="ctr">
                        <a:buFont typeface="Arial" panose="020B0604020202020204" pitchFamily="34" charset="0"/>
                        <a:buNone/>
                      </a:pPr>
                      <a:r>
                        <a:rPr lang="es-DO" sz="1300" noProof="0" dirty="0" smtClean="0">
                          <a:latin typeface="Tw Cen MT" pitchFamily="34" charset="0"/>
                        </a:rPr>
                        <a:t>Semestral </a:t>
                      </a:r>
                      <a:endParaRPr lang="es-DO" sz="1300" noProof="0" dirty="0">
                        <a:latin typeface="Tw Cen MT" pitchFamily="34" charset="0"/>
                      </a:endParaRPr>
                    </a:p>
                  </a:txBody>
                  <a:tcPr marL="68580" marR="68580"/>
                </a:tc>
              </a:tr>
              <a:tr h="714522">
                <a:tc>
                  <a:txBody>
                    <a:bodyPr/>
                    <a:lstStyle/>
                    <a:p>
                      <a:pPr marL="171450" marR="0" lvl="2"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DO" sz="1300" baseline="0" dirty="0" smtClean="0">
                        <a:latin typeface="Tw Cen MT" pitchFamily="34" charset="0"/>
                      </a:endParaRPr>
                    </a:p>
                    <a:p>
                      <a:pPr marL="0" marR="0" lvl="2"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DO" sz="1300" baseline="0" dirty="0" smtClean="0">
                          <a:latin typeface="Tw Cen MT" pitchFamily="34" charset="0"/>
                        </a:rPr>
                        <a:t>Asignación y ejecución  adecuada del presupuesto correspondiente.</a:t>
                      </a:r>
                      <a:endParaRPr lang="es-DO" sz="1300" dirty="0" smtClean="0">
                        <a:latin typeface="Tw Cen MT" pitchFamily="34" charset="0"/>
                      </a:endParaRPr>
                    </a:p>
                  </a:txBody>
                  <a:tcPr marL="68580" marR="68580"/>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DO" sz="1300" baseline="0" dirty="0" smtClean="0">
                        <a:latin typeface="Tw Cen MT" pitchFamily="34" charset="0"/>
                      </a:endParaRPr>
                    </a:p>
                    <a:p>
                      <a:pPr marL="0" marR="0" lvl="2"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DO" sz="1300" baseline="0" noProof="0" dirty="0" smtClean="0">
                          <a:latin typeface="Tw Cen MT" pitchFamily="34" charset="0"/>
                        </a:rPr>
                        <a:t>Presupuesto asignado vs. Presupuesto ejecutado. </a:t>
                      </a:r>
                    </a:p>
                  </a:txBody>
                  <a:tcPr marL="68580" marR="68580"/>
                </a:tc>
                <a:tc>
                  <a:txBody>
                    <a:bodyPr/>
                    <a:lstStyle/>
                    <a:p>
                      <a:pPr marL="0" indent="0" algn="ctr">
                        <a:buFont typeface="Arial" pitchFamily="34" charset="0"/>
                        <a:buNone/>
                      </a:pPr>
                      <a:r>
                        <a:rPr lang="es-DO" sz="1300" noProof="0" dirty="0" smtClean="0">
                          <a:latin typeface="Tw Cen MT" pitchFamily="34" charset="0"/>
                        </a:rPr>
                        <a:t>Poder Judicial (Consejo Poder Judicial</a:t>
                      </a:r>
                      <a:r>
                        <a:rPr lang="es-DO" sz="1300" baseline="0" noProof="0" dirty="0" smtClean="0">
                          <a:latin typeface="Tw Cen MT" pitchFamily="34" charset="0"/>
                        </a:rPr>
                        <a:t>, </a:t>
                      </a:r>
                      <a:r>
                        <a:rPr lang="es-DO" sz="1300" noProof="0" dirty="0" smtClean="0">
                          <a:latin typeface="Tw Cen MT" pitchFamily="34" charset="0"/>
                        </a:rPr>
                        <a:t>Dirección</a:t>
                      </a:r>
                      <a:r>
                        <a:rPr lang="es-DO" sz="1300" baseline="0" noProof="0" dirty="0" smtClean="0">
                          <a:latin typeface="Tw Cen MT" pitchFamily="34" charset="0"/>
                        </a:rPr>
                        <a:t> de Carrera Judicial,</a:t>
                      </a:r>
                    </a:p>
                    <a:p>
                      <a:pPr marL="0" indent="0" algn="ctr">
                        <a:buFont typeface="Arial" pitchFamily="34" charset="0"/>
                        <a:buNone/>
                      </a:pPr>
                      <a:r>
                        <a:rPr lang="es-DO" sz="1300" baseline="0" noProof="0" dirty="0" smtClean="0">
                          <a:latin typeface="Tw Cen MT" pitchFamily="34" charset="0"/>
                        </a:rPr>
                        <a:t>Administrador JI, Funcionarios y directivos de la JI, Escuela Nacional de la Judicatura).</a:t>
                      </a:r>
                    </a:p>
                  </a:txBody>
                  <a:tcPr marL="68580" marR="68580"/>
                </a:tc>
                <a:tc>
                  <a:txBody>
                    <a:bodyPr/>
                    <a:lstStyle/>
                    <a:p>
                      <a:pPr marL="0" indent="0" algn="ctr">
                        <a:buFont typeface="Arial" panose="020B0604020202020204" pitchFamily="34" charset="0"/>
                        <a:buNone/>
                      </a:pPr>
                      <a:endParaRPr lang="es-DO" sz="1300" noProof="0" dirty="0" smtClean="0">
                        <a:latin typeface="Tw Cen MT" pitchFamily="34" charset="0"/>
                      </a:endParaRPr>
                    </a:p>
                    <a:p>
                      <a:pPr marL="0" indent="0" algn="ctr">
                        <a:buFont typeface="Arial" panose="020B0604020202020204" pitchFamily="34" charset="0"/>
                        <a:buNone/>
                      </a:pPr>
                      <a:r>
                        <a:rPr lang="es-DO" sz="1300" noProof="0" dirty="0" smtClean="0">
                          <a:latin typeface="Tw Cen MT" pitchFamily="34" charset="0"/>
                        </a:rPr>
                        <a:t>Anual y mensual (Asignación</a:t>
                      </a:r>
                      <a:r>
                        <a:rPr lang="es-DO" sz="1300" baseline="0" noProof="0" dirty="0" smtClean="0">
                          <a:latin typeface="Tw Cen MT" pitchFamily="34" charset="0"/>
                        </a:rPr>
                        <a:t> y ejecución presupuesto)</a:t>
                      </a:r>
                      <a:endParaRPr lang="es-DO" sz="1300" noProof="0" dirty="0">
                        <a:latin typeface="Tw Cen MT" pitchFamily="34" charset="0"/>
                      </a:endParaRPr>
                    </a:p>
                  </a:txBody>
                  <a:tcPr marL="68580" marR="68580"/>
                </a:tc>
              </a:tr>
            </a:tbl>
          </a:graphicData>
        </a:graphic>
      </p:graphicFrame>
    </p:spTree>
    <p:extLst>
      <p:ext uri="{BB962C8B-B14F-4D97-AF65-F5344CB8AC3E}">
        <p14:creationId xmlns:p14="http://schemas.microsoft.com/office/powerpoint/2010/main" val="1038502098"/>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152400" y="4808560"/>
            <a:ext cx="6781800" cy="677840"/>
          </a:xfrm>
          <a:prstGeom prst="roundRect">
            <a:avLst/>
          </a:prstGeom>
          <a:ln>
            <a:solidFill>
              <a:schemeClr val="tx1">
                <a:lumMod val="50000"/>
                <a:lumOff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prstClr val="black"/>
              </a:solidFill>
            </a:endParaRPr>
          </a:p>
        </p:txBody>
      </p:sp>
      <p:sp>
        <p:nvSpPr>
          <p:cNvPr id="17" name="10 Marcador de contenido"/>
          <p:cNvSpPr>
            <a:spLocks noGrp="1"/>
          </p:cNvSpPr>
          <p:nvPr>
            <p:ph idx="1"/>
          </p:nvPr>
        </p:nvSpPr>
        <p:spPr>
          <a:xfrm>
            <a:off x="-1" y="1752600"/>
            <a:ext cx="7606173" cy="1280995"/>
          </a:xfrm>
          <a:prstGeom prst="homePlate">
            <a:avLst/>
          </a:prstGeom>
          <a:solidFill>
            <a:srgbClr val="0070C0"/>
          </a:solidFill>
        </p:spPr>
        <p:txBody>
          <a:bodyPr anchor="ctr">
            <a:noAutofit/>
          </a:bodyPr>
          <a:lstStyle/>
          <a:p>
            <a:pPr marL="0" indent="0" algn="ctr">
              <a:buNone/>
            </a:pPr>
            <a:r>
              <a:rPr lang="es-ES" sz="2200" b="1" dirty="0" smtClean="0">
                <a:solidFill>
                  <a:schemeClr val="bg1"/>
                </a:solidFill>
                <a:effectLst>
                  <a:outerShdw blurRad="38100" dist="38100" dir="2700000" algn="tl">
                    <a:srgbClr val="000000">
                      <a:alpha val="43137"/>
                    </a:srgbClr>
                  </a:outerShdw>
                </a:effectLst>
                <a:latin typeface="Tw Cen MT" pitchFamily="34" charset="0"/>
              </a:rPr>
              <a:t>MAXIMIZAR EL POTENCIAL DE LOS RECURSOS NATURALES Y ENERGÉTICOS DEL PAÍS</a:t>
            </a:r>
          </a:p>
          <a:p>
            <a:pPr marL="0" lvl="0" indent="0" algn="ctr">
              <a:spcBef>
                <a:spcPts val="0"/>
              </a:spcBef>
              <a:buNone/>
            </a:pPr>
            <a:r>
              <a:rPr lang="en-US" sz="2000" dirty="0" smtClean="0">
                <a:solidFill>
                  <a:schemeClr val="bg1">
                    <a:lumMod val="95000"/>
                  </a:schemeClr>
                </a:solidFill>
                <a:latin typeface="Tw Cen MT" pitchFamily="34" charset="0"/>
              </a:rPr>
              <a:t>Líder</a:t>
            </a:r>
            <a:r>
              <a:rPr lang="en-US" sz="2000" dirty="0">
                <a:solidFill>
                  <a:schemeClr val="bg1">
                    <a:lumMod val="95000"/>
                  </a:schemeClr>
                </a:solidFill>
                <a:latin typeface="Tw Cen MT" pitchFamily="34" charset="0"/>
              </a:rPr>
              <a:t>: </a:t>
            </a:r>
            <a:r>
              <a:rPr lang="en-US" sz="2000" dirty="0" smtClean="0">
                <a:solidFill>
                  <a:schemeClr val="bg1">
                    <a:lumMod val="95000"/>
                  </a:schemeClr>
                </a:solidFill>
                <a:latin typeface="Tw Cen MT" pitchFamily="34" charset="0"/>
              </a:rPr>
              <a:t>Roberto Herrera</a:t>
            </a:r>
            <a:endParaRPr lang="en-US" sz="2000" dirty="0">
              <a:solidFill>
                <a:schemeClr val="bg1">
                  <a:lumMod val="95000"/>
                </a:schemeClr>
              </a:solidFill>
              <a:latin typeface="Tw Cen MT" pitchFamily="34" charset="0"/>
            </a:endParaRPr>
          </a:p>
        </p:txBody>
      </p:sp>
      <p:sp>
        <p:nvSpPr>
          <p:cNvPr id="18" name="3 Elipse"/>
          <p:cNvSpPr/>
          <p:nvPr/>
        </p:nvSpPr>
        <p:spPr>
          <a:xfrm>
            <a:off x="304800" y="3844984"/>
            <a:ext cx="512064" cy="512064"/>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3200" b="1" dirty="0">
                <a:solidFill>
                  <a:prstClr val="white"/>
                </a:solidFill>
                <a:latin typeface="Tw Cen MT" pitchFamily="34" charset="0"/>
              </a:rPr>
              <a:t>1</a:t>
            </a:r>
          </a:p>
        </p:txBody>
      </p:sp>
      <p:sp>
        <p:nvSpPr>
          <p:cNvPr id="19" name="11 CuadroTexto"/>
          <p:cNvSpPr txBox="1"/>
          <p:nvPr/>
        </p:nvSpPr>
        <p:spPr>
          <a:xfrm>
            <a:off x="838201" y="4957953"/>
            <a:ext cx="6172199" cy="369332"/>
          </a:xfrm>
          <a:prstGeom prst="rect">
            <a:avLst/>
          </a:prstGeom>
          <a:noFill/>
        </p:spPr>
        <p:txBody>
          <a:bodyPr wrap="square" rtlCol="0">
            <a:spAutoFit/>
          </a:bodyPr>
          <a:lstStyle/>
          <a:p>
            <a:pPr defTabSz="457200"/>
            <a:r>
              <a:rPr lang="es-ES" b="1" dirty="0">
                <a:solidFill>
                  <a:prstClr val="black"/>
                </a:solidFill>
                <a:latin typeface="Tw Cen MT" pitchFamily="34" charset="0"/>
              </a:rPr>
              <a:t>Energía: Más allá del pacto eléctrico</a:t>
            </a:r>
          </a:p>
        </p:txBody>
      </p:sp>
      <p:sp>
        <p:nvSpPr>
          <p:cNvPr id="21" name="12 Elipse"/>
          <p:cNvSpPr/>
          <p:nvPr/>
        </p:nvSpPr>
        <p:spPr>
          <a:xfrm>
            <a:off x="304800" y="4898136"/>
            <a:ext cx="512064" cy="512064"/>
          </a:xfrm>
          <a:prstGeom prst="ellipse">
            <a:avLst/>
          </a:prstGeom>
          <a:solidFill>
            <a:schemeClr val="accent5">
              <a:lumMod val="60000"/>
              <a:lumOff val="40000"/>
            </a:schemeClr>
          </a:solidFill>
          <a:ln>
            <a:solidFill>
              <a:schemeClr val="accent5">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57200"/>
            <a:r>
              <a:rPr lang="en-US" sz="3200" b="1" dirty="0">
                <a:solidFill>
                  <a:prstClr val="white"/>
                </a:solidFill>
                <a:latin typeface="Tw Cen MT" pitchFamily="34" charset="0"/>
              </a:rPr>
              <a:t>2</a:t>
            </a:r>
          </a:p>
        </p:txBody>
      </p:sp>
      <p:sp>
        <p:nvSpPr>
          <p:cNvPr id="22" name="13 CuadroTexto"/>
          <p:cNvSpPr txBox="1"/>
          <p:nvPr/>
        </p:nvSpPr>
        <p:spPr>
          <a:xfrm>
            <a:off x="838201" y="5744794"/>
            <a:ext cx="6172199" cy="369332"/>
          </a:xfrm>
          <a:prstGeom prst="rect">
            <a:avLst/>
          </a:prstGeom>
          <a:noFill/>
        </p:spPr>
        <p:txBody>
          <a:bodyPr wrap="square" rtlCol="0">
            <a:spAutoFit/>
          </a:bodyPr>
          <a:lstStyle/>
          <a:p>
            <a:pPr defTabSz="457200"/>
            <a:r>
              <a:rPr lang="es-ES" b="1" dirty="0">
                <a:solidFill>
                  <a:prstClr val="black"/>
                </a:solidFill>
                <a:latin typeface="Tw Cen MT" pitchFamily="34" charset="0"/>
              </a:rPr>
              <a:t>Medioambiente y Sostenibilidad</a:t>
            </a:r>
          </a:p>
        </p:txBody>
      </p:sp>
      <p:sp>
        <p:nvSpPr>
          <p:cNvPr id="23" name="14 Elipse"/>
          <p:cNvSpPr/>
          <p:nvPr/>
        </p:nvSpPr>
        <p:spPr>
          <a:xfrm>
            <a:off x="304800" y="5685356"/>
            <a:ext cx="512064" cy="512064"/>
          </a:xfrm>
          <a:prstGeom prst="ellipse">
            <a:avLst/>
          </a:prstGeom>
          <a:solidFill>
            <a:srgbClr val="0070C0"/>
          </a:solidFill>
          <a:ln>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a:r>
              <a:rPr lang="en-US" sz="3200" b="1" dirty="0">
                <a:solidFill>
                  <a:prstClr val="white"/>
                </a:solidFill>
                <a:latin typeface="Tw Cen MT" pitchFamily="34" charset="0"/>
              </a:rPr>
              <a:t>3</a:t>
            </a:r>
          </a:p>
        </p:txBody>
      </p:sp>
      <p:sp>
        <p:nvSpPr>
          <p:cNvPr id="24" name="19 CuadroTexto"/>
          <p:cNvSpPr txBox="1"/>
          <p:nvPr/>
        </p:nvSpPr>
        <p:spPr>
          <a:xfrm>
            <a:off x="904933" y="3554104"/>
            <a:ext cx="6105467" cy="923330"/>
          </a:xfrm>
          <a:prstGeom prst="rect">
            <a:avLst/>
          </a:prstGeom>
          <a:noFill/>
        </p:spPr>
        <p:txBody>
          <a:bodyPr wrap="square" rtlCol="0">
            <a:spAutoFit/>
          </a:bodyPr>
          <a:lstStyle/>
          <a:p>
            <a:pPr defTabSz="457200"/>
            <a:r>
              <a:rPr lang="es-ES" b="1" dirty="0">
                <a:solidFill>
                  <a:prstClr val="black"/>
                </a:solidFill>
                <a:latin typeface="Tw Cen MT" pitchFamily="34" charset="0"/>
              </a:rPr>
              <a:t>Ordenamiento Territorial:  Recursos naturales y sectores productivos (Política Minera, Jurisdicción inmobiliaria,  Ley de agua, Ley de costas, Sector agropecuario y sector turismo)</a:t>
            </a:r>
          </a:p>
        </p:txBody>
      </p:sp>
      <p:sp>
        <p:nvSpPr>
          <p:cNvPr id="25" name="1 Rectángulo"/>
          <p:cNvSpPr/>
          <p:nvPr/>
        </p:nvSpPr>
        <p:spPr>
          <a:xfrm>
            <a:off x="7560392" y="1941860"/>
            <a:ext cx="1523174" cy="861774"/>
          </a:xfrm>
          <a:prstGeom prst="rect">
            <a:avLst/>
          </a:prstGeom>
          <a:noFill/>
        </p:spPr>
        <p:txBody>
          <a:bodyPr wrap="none" lIns="91440" tIns="45720" rIns="91440" bIns="45720">
            <a:spAutoFit/>
          </a:bodyPr>
          <a:lstStyle/>
          <a:p>
            <a:pPr algn="ctr" defTabSz="457200"/>
            <a:r>
              <a:rPr lang="es-ES" sz="5000" dirty="0">
                <a:ln w="10160">
                  <a:solidFill>
                    <a:srgbClr val="4F81BD"/>
                  </a:solidFill>
                  <a:prstDash val="solid"/>
                </a:ln>
                <a:solidFill>
                  <a:srgbClr val="FFFFFF"/>
                </a:solidFill>
                <a:effectLst>
                  <a:outerShdw blurRad="38100" dist="32000" dir="5400000" algn="tl">
                    <a:srgbClr val="000000">
                      <a:alpha val="30000"/>
                    </a:srgbClr>
                  </a:outerShdw>
                </a:effectLst>
                <a:latin typeface="Tw Cen MT" pitchFamily="34" charset="0"/>
              </a:rPr>
              <a:t>EJE </a:t>
            </a:r>
            <a:r>
              <a:rPr lang="es-ES" sz="5000" dirty="0" smtClean="0">
                <a:ln w="10160">
                  <a:solidFill>
                    <a:srgbClr val="4F81BD"/>
                  </a:solidFill>
                  <a:prstDash val="solid"/>
                </a:ln>
                <a:solidFill>
                  <a:srgbClr val="FFFFFF"/>
                </a:solidFill>
                <a:effectLst>
                  <a:outerShdw blurRad="38100" dist="32000" dir="5400000" algn="tl">
                    <a:srgbClr val="000000">
                      <a:alpha val="30000"/>
                    </a:srgbClr>
                  </a:outerShdw>
                </a:effectLst>
                <a:latin typeface="Tw Cen MT" pitchFamily="34" charset="0"/>
              </a:rPr>
              <a:t>3</a:t>
            </a:r>
            <a:endParaRPr lang="es-ES" sz="5000" dirty="0">
              <a:ln w="10160">
                <a:solidFill>
                  <a:srgbClr val="4F81BD"/>
                </a:solidFill>
                <a:prstDash val="solid"/>
              </a:ln>
              <a:solidFill>
                <a:srgbClr val="FFFFFF"/>
              </a:solidFill>
              <a:effectLst>
                <a:outerShdw blurRad="38100" dist="32000" dir="5400000" algn="tl">
                  <a:srgbClr val="000000">
                    <a:alpha val="30000"/>
                  </a:srgbClr>
                </a:outerShdw>
              </a:effectLst>
              <a:latin typeface="Tw Cen MT" pitchFamily="34" charset="0"/>
            </a:endParaRPr>
          </a:p>
        </p:txBody>
      </p:sp>
      <p:sp>
        <p:nvSpPr>
          <p:cNvPr id="26"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27"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28" name="3 CuadroTexto"/>
          <p:cNvSpPr txBox="1">
            <a:spLocks noChangeArrowheads="1"/>
          </p:cNvSpPr>
          <p:nvPr/>
        </p:nvSpPr>
        <p:spPr bwMode="auto">
          <a:xfrm>
            <a:off x="76200" y="152400"/>
            <a:ext cx="6153351"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smtClean="0">
                <a:solidFill>
                  <a:prstClr val="white"/>
                </a:solidFill>
                <a:latin typeface="Tw Cen MT" pitchFamily="34" charset="0"/>
              </a:rPr>
              <a:t>Resultados Mesas de Trabajo</a:t>
            </a:r>
            <a:endParaRPr lang="en-US" altLang="en-US" sz="4000" dirty="0">
              <a:solidFill>
                <a:prstClr val="white"/>
              </a:solidFill>
              <a:latin typeface="Tw Cen MT" pitchFamily="34" charset="0"/>
            </a:endParaRPr>
          </a:p>
        </p:txBody>
      </p:sp>
      <p:pic>
        <p:nvPicPr>
          <p:cNvPr id="29" name="0 Imagen"/>
          <p:cNvPicPr/>
          <p:nvPr/>
        </p:nvPicPr>
        <p:blipFill>
          <a:blip r:embed="rId2"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sp>
        <p:nvSpPr>
          <p:cNvPr id="7" name="Rounded Rectangle 6"/>
          <p:cNvSpPr/>
          <p:nvPr/>
        </p:nvSpPr>
        <p:spPr>
          <a:xfrm>
            <a:off x="7086602" y="3886200"/>
            <a:ext cx="1835102" cy="408623"/>
          </a:xfrm>
          <a:prstGeom prst="roundRect">
            <a:avLst/>
          </a:prstGeom>
        </p:spPr>
        <p:style>
          <a:lnRef idx="2">
            <a:schemeClr val="accent1"/>
          </a:lnRef>
          <a:fillRef idx="1">
            <a:schemeClr val="lt1"/>
          </a:fillRef>
          <a:effectRef idx="0">
            <a:schemeClr val="accent1"/>
          </a:effectRef>
          <a:fontRef idx="minor">
            <a:schemeClr val="dk1"/>
          </a:fontRef>
        </p:style>
        <p:txBody>
          <a:bodyPr wrap="none">
            <a:noAutofit/>
          </a:bodyPr>
          <a:lstStyle/>
          <a:p>
            <a:pPr algn="ctr"/>
            <a:r>
              <a:rPr lang="en-US" b="1" dirty="0" err="1">
                <a:solidFill>
                  <a:prstClr val="black">
                    <a:lumMod val="85000"/>
                    <a:lumOff val="15000"/>
                  </a:prstClr>
                </a:solidFill>
                <a:latin typeface="Tw Cen MT" pitchFamily="34" charset="0"/>
              </a:rPr>
              <a:t>Yudith</a:t>
            </a:r>
            <a:r>
              <a:rPr lang="en-US" b="1" dirty="0">
                <a:solidFill>
                  <a:prstClr val="black">
                    <a:lumMod val="85000"/>
                    <a:lumOff val="15000"/>
                  </a:prstClr>
                </a:solidFill>
                <a:latin typeface="Tw Cen MT" pitchFamily="34" charset="0"/>
              </a:rPr>
              <a:t> Castillo</a:t>
            </a:r>
          </a:p>
        </p:txBody>
      </p:sp>
      <p:sp>
        <p:nvSpPr>
          <p:cNvPr id="30" name="Rounded Rectangle 29"/>
          <p:cNvSpPr/>
          <p:nvPr/>
        </p:nvSpPr>
        <p:spPr>
          <a:xfrm>
            <a:off x="7086600" y="4978067"/>
            <a:ext cx="1835103" cy="408623"/>
          </a:xfrm>
          <a:prstGeom prst="roundRect">
            <a:avLst/>
          </a:prstGeom>
        </p:spPr>
        <p:style>
          <a:lnRef idx="2">
            <a:schemeClr val="accent1"/>
          </a:lnRef>
          <a:fillRef idx="1">
            <a:schemeClr val="lt1"/>
          </a:fillRef>
          <a:effectRef idx="0">
            <a:schemeClr val="accent1"/>
          </a:effectRef>
          <a:fontRef idx="minor">
            <a:schemeClr val="dk1"/>
          </a:fontRef>
        </p:style>
        <p:txBody>
          <a:bodyPr wrap="none">
            <a:noAutofit/>
          </a:bodyPr>
          <a:lstStyle/>
          <a:p>
            <a:pPr algn="ctr" fontAlgn="ctr">
              <a:defRPr/>
            </a:pPr>
            <a:r>
              <a:rPr lang="es-DO" b="1" dirty="0">
                <a:solidFill>
                  <a:prstClr val="black"/>
                </a:solidFill>
                <a:latin typeface="Tw Cen MT" pitchFamily="34" charset="0"/>
              </a:rPr>
              <a:t>Milton Morrison</a:t>
            </a:r>
          </a:p>
        </p:txBody>
      </p:sp>
      <p:sp>
        <p:nvSpPr>
          <p:cNvPr id="31" name="Rounded Rectangle 30"/>
          <p:cNvSpPr/>
          <p:nvPr/>
        </p:nvSpPr>
        <p:spPr>
          <a:xfrm>
            <a:off x="7086602" y="5737076"/>
            <a:ext cx="1835102" cy="408623"/>
          </a:xfrm>
          <a:prstGeom prst="roundRect">
            <a:avLst/>
          </a:prstGeom>
        </p:spPr>
        <p:style>
          <a:lnRef idx="2">
            <a:schemeClr val="accent1"/>
          </a:lnRef>
          <a:fillRef idx="1">
            <a:schemeClr val="lt1"/>
          </a:fillRef>
          <a:effectRef idx="0">
            <a:schemeClr val="accent1"/>
          </a:effectRef>
          <a:fontRef idx="minor">
            <a:schemeClr val="dk1"/>
          </a:fontRef>
        </p:style>
        <p:txBody>
          <a:bodyPr wrap="none">
            <a:noAutofit/>
          </a:bodyPr>
          <a:lstStyle/>
          <a:p>
            <a:pPr algn="ctr" fontAlgn="ctr"/>
            <a:r>
              <a:rPr lang="es-DO" b="1" dirty="0">
                <a:solidFill>
                  <a:prstClr val="black"/>
                </a:solidFill>
                <a:latin typeface="Tw Cen MT" pitchFamily="34" charset="0"/>
              </a:rPr>
              <a:t>Rafael E. Izquierdo</a:t>
            </a:r>
          </a:p>
        </p:txBody>
      </p:sp>
      <p:sp>
        <p:nvSpPr>
          <p:cNvPr id="32" name="Rectangle 31"/>
          <p:cNvSpPr/>
          <p:nvPr/>
        </p:nvSpPr>
        <p:spPr>
          <a:xfrm>
            <a:off x="152399" y="3276600"/>
            <a:ext cx="8885077" cy="1426464"/>
          </a:xfrm>
          <a:prstGeom prst="rect">
            <a:avLst/>
          </a:prstGeom>
          <a:solidFill>
            <a:srgbClr val="FFFFFF">
              <a:alpha val="8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endParaRPr>
          </a:p>
        </p:txBody>
      </p:sp>
      <p:sp>
        <p:nvSpPr>
          <p:cNvPr id="33" name="Rectangle 32"/>
          <p:cNvSpPr/>
          <p:nvPr/>
        </p:nvSpPr>
        <p:spPr>
          <a:xfrm>
            <a:off x="152400" y="5562600"/>
            <a:ext cx="8885077" cy="944044"/>
          </a:xfrm>
          <a:prstGeom prst="rect">
            <a:avLst/>
          </a:prstGeom>
          <a:solidFill>
            <a:srgbClr val="FFFFFF">
              <a:alpha val="8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endParaRPr>
          </a:p>
        </p:txBody>
      </p:sp>
    </p:spTree>
    <p:extLst>
      <p:ext uri="{BB962C8B-B14F-4D97-AF65-F5344CB8AC3E}">
        <p14:creationId xmlns:p14="http://schemas.microsoft.com/office/powerpoint/2010/main" val="1922455042"/>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3 Marcador de contenido"/>
          <p:cNvGraphicFramePr>
            <a:graphicFrameLocks/>
          </p:cNvGraphicFramePr>
          <p:nvPr>
            <p:extLst>
              <p:ext uri="{D42A27DB-BD31-4B8C-83A1-F6EECF244321}">
                <p14:modId xmlns:p14="http://schemas.microsoft.com/office/powerpoint/2010/main" val="3341982039"/>
              </p:ext>
            </p:extLst>
          </p:nvPr>
        </p:nvGraphicFramePr>
        <p:xfrm>
          <a:off x="76199" y="2925168"/>
          <a:ext cx="8961277" cy="1402080"/>
        </p:xfrm>
        <a:graphic>
          <a:graphicData uri="http://schemas.openxmlformats.org/drawingml/2006/table">
            <a:tbl>
              <a:tblPr firstRow="1" bandRow="1">
                <a:tableStyleId>{3B4B98B0-60AC-42C2-AFA5-B58CD77FA1E5}</a:tableStyleId>
              </a:tblPr>
              <a:tblGrid>
                <a:gridCol w="8961277"/>
              </a:tblGrid>
              <a:tr h="1189632">
                <a:tc>
                  <a:txBody>
                    <a:bodyPr/>
                    <a:lstStyle/>
                    <a:p>
                      <a:r>
                        <a:rPr lang="es-DO" sz="1600" b="1" noProof="0" dirty="0" smtClean="0">
                          <a:latin typeface="Tw Cen MT" pitchFamily="34" charset="0"/>
                        </a:rPr>
                        <a:t>Problemática 1/Contexto:</a:t>
                      </a:r>
                    </a:p>
                    <a:p>
                      <a:pPr algn="just"/>
                      <a:r>
                        <a:rPr lang="es-ES" sz="1400" b="0" strike="noStrike" noProof="0" dirty="0" smtClean="0">
                          <a:latin typeface="Tw Cen MT" pitchFamily="34" charset="0"/>
                        </a:rPr>
                        <a:t>La falta de institucionalidad y autonomía del ente regulador, unido a la participación del Estado como agente del mercado en las áreas de distribución y generación, ha dificultado la regulación eficaz, independiente y de tratamiento equitativo a los agentes del sector, y ha promovido la redundancia de procesos e instituciones con funciones solapadas que dificultan el cumplimiento de las leyes y reglamentos del sector eléctrico y de las energías renovables, todo lo anterior constituyendo un problema fundamental para el buen desarrollo del sector energético dominicano. </a:t>
                      </a:r>
                    </a:p>
                  </a:txBody>
                  <a:tcPr/>
                </a:tc>
              </a:tr>
            </a:tbl>
          </a:graphicData>
        </a:graphic>
      </p:graphicFrame>
      <p:graphicFrame>
        <p:nvGraphicFramePr>
          <p:cNvPr id="26" name="3 Marcador de contenido"/>
          <p:cNvGraphicFramePr>
            <a:graphicFrameLocks/>
          </p:cNvGraphicFramePr>
          <p:nvPr>
            <p:extLst>
              <p:ext uri="{D42A27DB-BD31-4B8C-83A1-F6EECF244321}">
                <p14:modId xmlns:p14="http://schemas.microsoft.com/office/powerpoint/2010/main" val="2262911784"/>
              </p:ext>
            </p:extLst>
          </p:nvPr>
        </p:nvGraphicFramePr>
        <p:xfrm>
          <a:off x="76199" y="4503760"/>
          <a:ext cx="3844131" cy="2255520"/>
        </p:xfrm>
        <a:graphic>
          <a:graphicData uri="http://schemas.openxmlformats.org/drawingml/2006/table">
            <a:tbl>
              <a:tblPr bandRow="1">
                <a:tableStyleId>{3B4B98B0-60AC-42C2-AFA5-B58CD77FA1E5}</a:tableStyleId>
              </a:tblPr>
              <a:tblGrid>
                <a:gridCol w="3844131"/>
              </a:tblGrid>
              <a:tr h="2049440">
                <a:tc>
                  <a:txBody>
                    <a:bodyPr/>
                    <a:lstStyle/>
                    <a:p>
                      <a:pPr algn="just"/>
                      <a:r>
                        <a:rPr lang="en-US" sz="1600" b="1" dirty="0" smtClean="0">
                          <a:latin typeface="Tw Cen MT" pitchFamily="34" charset="0"/>
                        </a:rPr>
                        <a:t>Objetivo 1:</a:t>
                      </a:r>
                    </a:p>
                    <a:p>
                      <a:pPr algn="just"/>
                      <a:r>
                        <a:rPr lang="es-ES" sz="1400" noProof="0" dirty="0" smtClean="0">
                          <a:latin typeface="Tw Cen MT" pitchFamily="34" charset="0"/>
                        </a:rPr>
                        <a:t>Elevar la institucionalidad del organismo regulador, de forma tal que asegure una regulación y fiscalización autónoma, oportuna y ajustada al derecho, cuyo cumplimiento de las leyes aumente la seguridad jurídica de las inversiones. De igual manera, se debe simplificar la estructura gubernamental del sector energético apoyando al Estado en su proceso de desvinculación de  las áreas de generación y distribución.</a:t>
                      </a:r>
                    </a:p>
                  </a:txBody>
                  <a:tcPr/>
                </a:tc>
              </a:tr>
            </a:tbl>
          </a:graphicData>
        </a:graphic>
      </p:graphicFrame>
      <p:graphicFrame>
        <p:nvGraphicFramePr>
          <p:cNvPr id="27" name="5 Tabla"/>
          <p:cNvGraphicFramePr>
            <a:graphicFrameLocks noGrp="1"/>
          </p:cNvGraphicFramePr>
          <p:nvPr>
            <p:extLst>
              <p:ext uri="{D42A27DB-BD31-4B8C-83A1-F6EECF244321}">
                <p14:modId xmlns:p14="http://schemas.microsoft.com/office/powerpoint/2010/main" val="1113008267"/>
              </p:ext>
            </p:extLst>
          </p:nvPr>
        </p:nvGraphicFramePr>
        <p:xfrm>
          <a:off x="76199" y="2219960"/>
          <a:ext cx="8961277" cy="370840"/>
        </p:xfrm>
        <a:graphic>
          <a:graphicData uri="http://schemas.openxmlformats.org/drawingml/2006/table">
            <a:tbl>
              <a:tblPr firstRow="1" bandRow="1">
                <a:tableStyleId>{5C22544A-7EE6-4342-B048-85BDC9FD1C3A}</a:tableStyleId>
              </a:tblPr>
              <a:tblGrid>
                <a:gridCol w="1614644"/>
                <a:gridCol w="3229289"/>
                <a:gridCol w="1695377"/>
                <a:gridCol w="2421967"/>
              </a:tblGrid>
              <a:tr h="370840">
                <a:tc>
                  <a:txBody>
                    <a:bodyPr/>
                    <a:lstStyle/>
                    <a:p>
                      <a:pPr algn="r"/>
                      <a:r>
                        <a:rPr lang="en-US" sz="1600" dirty="0" smtClean="0">
                          <a:solidFill>
                            <a:schemeClr val="bg1"/>
                          </a:solidFill>
                          <a:latin typeface="Tw Cen MT" pitchFamily="34" charset="0"/>
                        </a:rPr>
                        <a:t>Líder de </a:t>
                      </a:r>
                      <a:r>
                        <a:rPr lang="en-US" sz="1600" dirty="0" err="1" smtClean="0">
                          <a:solidFill>
                            <a:schemeClr val="bg1"/>
                          </a:solidFill>
                          <a:latin typeface="Tw Cen MT" pitchFamily="34" charset="0"/>
                        </a:rPr>
                        <a:t>Eje</a:t>
                      </a:r>
                      <a:r>
                        <a:rPr lang="en-US" sz="1600" dirty="0" smtClean="0">
                          <a:solidFill>
                            <a:schemeClr val="bg1"/>
                          </a:solidFill>
                          <a:latin typeface="Tw Cen MT" pitchFamily="34" charset="0"/>
                        </a:rPr>
                        <a:t>:</a:t>
                      </a:r>
                      <a:endParaRPr lang="en-US" sz="1600" dirty="0">
                        <a:solidFill>
                          <a:schemeClr val="bg1"/>
                        </a:solidFill>
                        <a:latin typeface="Tw Cen MT" pitchFamily="34" charset="0"/>
                      </a:endParaRPr>
                    </a:p>
                  </a:txBody>
                  <a:tcPr/>
                </a:tc>
                <a:tc>
                  <a:txBody>
                    <a:bodyPr/>
                    <a:lstStyle/>
                    <a:p>
                      <a:r>
                        <a:rPr lang="en-US" sz="1600" dirty="0" smtClean="0">
                          <a:solidFill>
                            <a:schemeClr val="tx1">
                              <a:lumMod val="85000"/>
                              <a:lumOff val="15000"/>
                            </a:schemeClr>
                          </a:solidFill>
                          <a:latin typeface="Tw Cen MT" pitchFamily="34" charset="0"/>
                        </a:rPr>
                        <a:t>Roberto Herrera</a:t>
                      </a:r>
                      <a:endParaRPr lang="en-US" sz="1600" dirty="0">
                        <a:solidFill>
                          <a:schemeClr val="tx1">
                            <a:lumMod val="85000"/>
                            <a:lumOff val="15000"/>
                          </a:schemeClr>
                        </a:solidFill>
                        <a:latin typeface="Tw Cen MT" pitchFamily="34" charset="0"/>
                      </a:endParaRPr>
                    </a:p>
                  </a:txBody>
                  <a:tcPr>
                    <a:solidFill>
                      <a:schemeClr val="bg2"/>
                    </a:solidFill>
                  </a:tcPr>
                </a:tc>
                <a:tc>
                  <a:txBody>
                    <a:bodyPr/>
                    <a:lstStyle/>
                    <a:p>
                      <a:pPr algn="r"/>
                      <a:r>
                        <a:rPr lang="en-US" sz="1600" dirty="0" smtClean="0">
                          <a:solidFill>
                            <a:schemeClr val="bg1"/>
                          </a:solidFill>
                          <a:latin typeface="Tw Cen MT" pitchFamily="34" charset="0"/>
                        </a:rPr>
                        <a:t>Líder de Mesa:</a:t>
                      </a:r>
                      <a:endParaRPr lang="en-US" sz="1600" dirty="0">
                        <a:solidFill>
                          <a:schemeClr val="bg1"/>
                        </a:solidFill>
                        <a:latin typeface="Tw Cen MT" pitchFamily="34" charset="0"/>
                      </a:endParaRPr>
                    </a:p>
                  </a:txBody>
                  <a:tcPr/>
                </a:tc>
                <a:tc>
                  <a:txBody>
                    <a:bodyPr/>
                    <a:lstStyle/>
                    <a:p>
                      <a:r>
                        <a:rPr lang="en-US" sz="1600" dirty="0" smtClean="0">
                          <a:solidFill>
                            <a:schemeClr val="tx1">
                              <a:lumMod val="85000"/>
                              <a:lumOff val="15000"/>
                            </a:schemeClr>
                          </a:solidFill>
                          <a:latin typeface="Tw Cen MT" pitchFamily="34" charset="0"/>
                        </a:rPr>
                        <a:t>Milton Morrison</a:t>
                      </a:r>
                    </a:p>
                  </a:txBody>
                  <a:tcPr>
                    <a:solidFill>
                      <a:schemeClr val="bg2"/>
                    </a:solidFill>
                  </a:tcPr>
                </a:tc>
              </a:tr>
            </a:tbl>
          </a:graphicData>
        </a:graphic>
      </p:graphicFrame>
      <p:graphicFrame>
        <p:nvGraphicFramePr>
          <p:cNvPr id="28" name="12 Tabla"/>
          <p:cNvGraphicFramePr>
            <a:graphicFrameLocks noGrp="1"/>
          </p:cNvGraphicFramePr>
          <p:nvPr>
            <p:extLst>
              <p:ext uri="{D42A27DB-BD31-4B8C-83A1-F6EECF244321}">
                <p14:modId xmlns:p14="http://schemas.microsoft.com/office/powerpoint/2010/main" val="647280630"/>
              </p:ext>
            </p:extLst>
          </p:nvPr>
        </p:nvGraphicFramePr>
        <p:xfrm>
          <a:off x="76199" y="1137312"/>
          <a:ext cx="8961277" cy="1066800"/>
        </p:xfrm>
        <a:graphic>
          <a:graphicData uri="http://schemas.openxmlformats.org/drawingml/2006/table">
            <a:tbl>
              <a:tblPr firstRow="1" bandRow="1">
                <a:tableStyleId>{5C22544A-7EE6-4342-B048-85BDC9FD1C3A}</a:tableStyleId>
              </a:tblPr>
              <a:tblGrid>
                <a:gridCol w="1614644"/>
                <a:gridCol w="3229289"/>
                <a:gridCol w="1695377"/>
                <a:gridCol w="2421967"/>
              </a:tblGrid>
              <a:tr h="838200">
                <a:tc>
                  <a:txBody>
                    <a:bodyPr/>
                    <a:lstStyle/>
                    <a:p>
                      <a:pPr algn="r"/>
                      <a:r>
                        <a:rPr lang="en-US" sz="1600" dirty="0" err="1" smtClean="0">
                          <a:solidFill>
                            <a:schemeClr val="bg1"/>
                          </a:solidFill>
                          <a:latin typeface="Tw Cen MT" pitchFamily="34" charset="0"/>
                        </a:rPr>
                        <a:t>Eje</a:t>
                      </a:r>
                      <a:r>
                        <a:rPr lang="en-US" sz="1600" dirty="0" smtClean="0">
                          <a:solidFill>
                            <a:schemeClr val="bg1"/>
                          </a:solidFill>
                          <a:latin typeface="Tw Cen MT" pitchFamily="34" charset="0"/>
                        </a:rPr>
                        <a:t>: </a:t>
                      </a:r>
                      <a:endParaRPr lang="en-US" sz="1600" dirty="0">
                        <a:solidFill>
                          <a:schemeClr val="bg1"/>
                        </a:solidFill>
                        <a:latin typeface="Tw Cen MT" pitchFamily="34" charset="0"/>
                      </a:endParaRPr>
                    </a:p>
                  </a:txBody>
                  <a:tcPr/>
                </a:tc>
                <a:tc>
                  <a:txBody>
                    <a:bodyPr/>
                    <a:lstStyle/>
                    <a:p>
                      <a:r>
                        <a:rPr lang="es-ES" sz="1600" b="1" kern="1200" dirty="0" smtClean="0">
                          <a:solidFill>
                            <a:schemeClr val="tx1"/>
                          </a:solidFill>
                          <a:effectLst/>
                          <a:latin typeface="Tw Cen MT" pitchFamily="34" charset="0"/>
                          <a:ea typeface="+mn-ea"/>
                          <a:cs typeface="+mn-cs"/>
                        </a:rPr>
                        <a:t>Maximizar el potencial de los recursos naturales y energéticos del país</a:t>
                      </a:r>
                    </a:p>
                  </a:txBody>
                  <a:tcPr>
                    <a:solidFill>
                      <a:schemeClr val="bg2"/>
                    </a:solidFill>
                  </a:tcPr>
                </a:tc>
                <a:tc>
                  <a:txBody>
                    <a:bodyPr/>
                    <a:lstStyle/>
                    <a:p>
                      <a:pPr algn="r"/>
                      <a:r>
                        <a:rPr lang="en-US" sz="1600" dirty="0" smtClean="0">
                          <a:solidFill>
                            <a:schemeClr val="bg1"/>
                          </a:solidFill>
                          <a:latin typeface="Tw Cen MT" pitchFamily="34" charset="0"/>
                        </a:rPr>
                        <a:t>Tema:</a:t>
                      </a:r>
                      <a:endParaRPr lang="en-US" sz="1600" dirty="0">
                        <a:solidFill>
                          <a:schemeClr val="bg1"/>
                        </a:solidFill>
                        <a:latin typeface="Tw Cen MT"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b="1" kern="1200" dirty="0" smtClean="0">
                          <a:solidFill>
                            <a:schemeClr val="tx1">
                              <a:lumMod val="85000"/>
                              <a:lumOff val="15000"/>
                            </a:schemeClr>
                          </a:solidFill>
                          <a:effectLst/>
                          <a:latin typeface="Tw Cen MT" pitchFamily="34" charset="0"/>
                          <a:ea typeface="+mn-ea"/>
                          <a:cs typeface="+mn-cs"/>
                        </a:rPr>
                        <a:t>Cumplimiento del marco legal, regulatorio y fortalecimiento institucional del sector</a:t>
                      </a:r>
                      <a:endParaRPr lang="es-DO" sz="1600" b="1" kern="1200" dirty="0" smtClean="0">
                        <a:solidFill>
                          <a:schemeClr val="tx1">
                            <a:lumMod val="85000"/>
                            <a:lumOff val="15000"/>
                          </a:schemeClr>
                        </a:solidFill>
                        <a:effectLst/>
                        <a:latin typeface="Tw Cen MT" pitchFamily="34" charset="0"/>
                        <a:ea typeface="+mn-ea"/>
                        <a:cs typeface="+mn-cs"/>
                      </a:endParaRPr>
                    </a:p>
                  </a:txBody>
                  <a:tcPr>
                    <a:solidFill>
                      <a:schemeClr val="bg2"/>
                    </a:solidFill>
                  </a:tcPr>
                </a:tc>
              </a:tr>
            </a:tbl>
          </a:graphicData>
        </a:graphic>
      </p:graphicFrame>
      <p:graphicFrame>
        <p:nvGraphicFramePr>
          <p:cNvPr id="29" name="3 Marcador de contenido"/>
          <p:cNvGraphicFramePr>
            <a:graphicFrameLocks/>
          </p:cNvGraphicFramePr>
          <p:nvPr>
            <p:extLst>
              <p:ext uri="{D42A27DB-BD31-4B8C-83A1-F6EECF244321}">
                <p14:modId xmlns:p14="http://schemas.microsoft.com/office/powerpoint/2010/main" val="2645022560"/>
              </p:ext>
            </p:extLst>
          </p:nvPr>
        </p:nvGraphicFramePr>
        <p:xfrm>
          <a:off x="4114800" y="4503760"/>
          <a:ext cx="4922676" cy="2278040"/>
        </p:xfrm>
        <a:graphic>
          <a:graphicData uri="http://schemas.openxmlformats.org/drawingml/2006/table">
            <a:tbl>
              <a:tblPr firstRow="1" bandRow="1">
                <a:tableStyleId>{3B4B98B0-60AC-42C2-AFA5-B58CD77FA1E5}</a:tableStyleId>
              </a:tblPr>
              <a:tblGrid>
                <a:gridCol w="4922676"/>
              </a:tblGrid>
              <a:tr h="2278040">
                <a:tc>
                  <a:txBody>
                    <a:bodyPr/>
                    <a:lstStyle/>
                    <a:p>
                      <a:r>
                        <a:rPr lang="es-DO" sz="1600" noProof="0" dirty="0" smtClean="0">
                          <a:latin typeface="Tw Cen MT" pitchFamily="34" charset="0"/>
                        </a:rPr>
                        <a:t>Indicadores: </a:t>
                      </a:r>
                    </a:p>
                    <a:p>
                      <a:pPr marL="342900" indent="-342900">
                        <a:buFont typeface="+mj-lt"/>
                        <a:buAutoNum type="arabicParenR"/>
                      </a:pPr>
                      <a:r>
                        <a:rPr lang="es-ES" sz="1400" b="0" noProof="0" dirty="0" smtClean="0">
                          <a:latin typeface="Tw Cen MT" pitchFamily="34" charset="0"/>
                        </a:rPr>
                        <a:t>Desvinculación del Estado en generación y distribución en 5 años;</a:t>
                      </a:r>
                    </a:p>
                    <a:p>
                      <a:pPr marL="342900" indent="-342900">
                        <a:buFont typeface="+mj-lt"/>
                        <a:buAutoNum type="arabicParenR"/>
                      </a:pPr>
                      <a:r>
                        <a:rPr lang="es-ES" sz="1400" b="0" noProof="0" dirty="0" smtClean="0">
                          <a:latin typeface="Tw Cen MT" pitchFamily="34" charset="0"/>
                        </a:rPr>
                        <a:t>Absorción de funciones de la CNE, por parte del MEM y limitación rol de la CDEEE en 6 meses;</a:t>
                      </a:r>
                    </a:p>
                    <a:p>
                      <a:pPr marL="342900" indent="-342900">
                        <a:buFont typeface="+mj-lt"/>
                        <a:buAutoNum type="arabicParenR"/>
                      </a:pPr>
                      <a:r>
                        <a:rPr lang="es-ES" sz="1400" b="0" noProof="0" dirty="0" smtClean="0">
                          <a:latin typeface="Tw Cen MT" pitchFamily="34" charset="0"/>
                        </a:rPr>
                        <a:t>Derogación de la Ley 394-14.</a:t>
                      </a:r>
                    </a:p>
                    <a:p>
                      <a:pPr marL="342900" indent="-342900">
                        <a:buFont typeface="+mj-lt"/>
                        <a:buAutoNum type="arabicParenR"/>
                      </a:pPr>
                      <a:r>
                        <a:rPr lang="es-ES" sz="1400" b="0" noProof="0" dirty="0" smtClean="0">
                          <a:latin typeface="Tw Cen MT" pitchFamily="34" charset="0"/>
                        </a:rPr>
                        <a:t>Simplificación proceso para concesiones y delegar dicho proceso al MEM en 6 meses.</a:t>
                      </a:r>
                    </a:p>
                  </a:txBody>
                  <a:tcPr/>
                </a:tc>
              </a:tr>
            </a:tbl>
          </a:graphicData>
        </a:graphic>
      </p:graphicFrame>
      <p:sp>
        <p:nvSpPr>
          <p:cNvPr id="31"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2"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3" name="3 CuadroTexto"/>
          <p:cNvSpPr txBox="1">
            <a:spLocks noChangeArrowheads="1"/>
          </p:cNvSpPr>
          <p:nvPr/>
        </p:nvSpPr>
        <p:spPr bwMode="auto">
          <a:xfrm>
            <a:off x="76200" y="152400"/>
            <a:ext cx="6153351"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smtClean="0">
                <a:solidFill>
                  <a:prstClr val="white"/>
                </a:solidFill>
                <a:latin typeface="Tw Cen MT" pitchFamily="34" charset="0"/>
              </a:rPr>
              <a:t>Resultados Mesas de Trabajo</a:t>
            </a:r>
            <a:endParaRPr lang="en-US" altLang="en-US" sz="4000" dirty="0">
              <a:solidFill>
                <a:prstClr val="white"/>
              </a:solidFill>
              <a:latin typeface="Tw Cen MT" pitchFamily="34" charset="0"/>
            </a:endParaRPr>
          </a:p>
        </p:txBody>
      </p:sp>
      <p:pic>
        <p:nvPicPr>
          <p:cNvPr id="34" name="0 Imagen"/>
          <p:cNvPicPr/>
          <p:nvPr/>
        </p:nvPicPr>
        <p:blipFill>
          <a:blip r:embed="rId2"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spTree>
    <p:extLst>
      <p:ext uri="{BB962C8B-B14F-4D97-AF65-F5344CB8AC3E}">
        <p14:creationId xmlns:p14="http://schemas.microsoft.com/office/powerpoint/2010/main" val="184372813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Rectángulo"/>
          <p:cNvSpPr/>
          <p:nvPr/>
        </p:nvSpPr>
        <p:spPr>
          <a:xfrm>
            <a:off x="0" y="1670812"/>
            <a:ext cx="9144000" cy="3358388"/>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bg1"/>
              </a:solidFill>
            </a:endParaRPr>
          </a:p>
        </p:txBody>
      </p:sp>
      <p:sp>
        <p:nvSpPr>
          <p:cNvPr id="5" name="Rectangle 14"/>
          <p:cNvSpPr>
            <a:spLocks noChangeArrowheads="1"/>
          </p:cNvSpPr>
          <p:nvPr/>
        </p:nvSpPr>
        <p:spPr bwMode="auto">
          <a:xfrm>
            <a:off x="0" y="2976987"/>
            <a:ext cx="913945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DO" sz="5400" b="1" dirty="0" smtClean="0">
                <a:solidFill>
                  <a:schemeClr val="bg1"/>
                </a:solidFill>
                <a:ea typeface="Times New Roman" pitchFamily="18" charset="0"/>
                <a:cs typeface="Times New Roman" pitchFamily="18" charset="0"/>
              </a:rPr>
              <a:t>Antecedentes y Metodología</a:t>
            </a:r>
            <a:endParaRPr lang="es-ES" sz="3200" b="1" dirty="0" smtClean="0">
              <a:solidFill>
                <a:schemeClr val="bg1"/>
              </a:solidFill>
              <a:ea typeface="Times New Roman" pitchFamily="18" charset="0"/>
              <a:cs typeface="Times New Roman" pitchFamily="18" charset="0"/>
            </a:endParaRPr>
          </a:p>
        </p:txBody>
      </p:sp>
      <p:pic>
        <p:nvPicPr>
          <p:cNvPr id="6" name="0 Imagen"/>
          <p:cNvPicPr/>
          <p:nvPr/>
        </p:nvPicPr>
        <p:blipFill>
          <a:blip r:embed="rId2"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spTree>
    <p:extLst>
      <p:ext uri="{BB962C8B-B14F-4D97-AF65-F5344CB8AC3E}">
        <p14:creationId xmlns:p14="http://schemas.microsoft.com/office/powerpoint/2010/main" val="25939882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2"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3" name="3 CuadroTexto"/>
          <p:cNvSpPr txBox="1">
            <a:spLocks noChangeArrowheads="1"/>
          </p:cNvSpPr>
          <p:nvPr/>
        </p:nvSpPr>
        <p:spPr bwMode="auto">
          <a:xfrm>
            <a:off x="76200" y="152400"/>
            <a:ext cx="6153351"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smtClean="0">
                <a:solidFill>
                  <a:prstClr val="white"/>
                </a:solidFill>
                <a:latin typeface="Tw Cen MT" pitchFamily="34" charset="0"/>
              </a:rPr>
              <a:t>Resultados Mesas de Trabajo</a:t>
            </a:r>
            <a:endParaRPr lang="en-US" altLang="en-US" sz="4000" dirty="0">
              <a:solidFill>
                <a:prstClr val="white"/>
              </a:solidFill>
              <a:latin typeface="Tw Cen MT" pitchFamily="34" charset="0"/>
            </a:endParaRPr>
          </a:p>
        </p:txBody>
      </p:sp>
      <p:pic>
        <p:nvPicPr>
          <p:cNvPr id="34" name="0 Imagen"/>
          <p:cNvPicPr/>
          <p:nvPr/>
        </p:nvPicPr>
        <p:blipFill>
          <a:blip r:embed="rId2"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graphicFrame>
        <p:nvGraphicFramePr>
          <p:cNvPr id="11" name="3 Marcador de contenido"/>
          <p:cNvGraphicFramePr>
            <a:graphicFrameLocks/>
          </p:cNvGraphicFramePr>
          <p:nvPr>
            <p:extLst>
              <p:ext uri="{D42A27DB-BD31-4B8C-83A1-F6EECF244321}">
                <p14:modId xmlns:p14="http://schemas.microsoft.com/office/powerpoint/2010/main" val="360689353"/>
              </p:ext>
            </p:extLst>
          </p:nvPr>
        </p:nvGraphicFramePr>
        <p:xfrm>
          <a:off x="76201" y="1156648"/>
          <a:ext cx="8961275" cy="5372928"/>
        </p:xfrm>
        <a:graphic>
          <a:graphicData uri="http://schemas.openxmlformats.org/drawingml/2006/table">
            <a:tbl>
              <a:tblPr firstRow="1" bandRow="1">
                <a:tableStyleId>{BC89EF96-8CEA-46FF-86C4-4CE0E7609802}</a:tableStyleId>
              </a:tblPr>
              <a:tblGrid>
                <a:gridCol w="2934223"/>
                <a:gridCol w="2537706"/>
                <a:gridCol w="2220493"/>
                <a:gridCol w="1268853"/>
              </a:tblGrid>
              <a:tr h="491561">
                <a:tc>
                  <a:txBody>
                    <a:bodyPr/>
                    <a:lstStyle/>
                    <a:p>
                      <a:pPr algn="ctr"/>
                      <a:r>
                        <a:rPr lang="en-US" sz="1600" dirty="0" smtClean="0">
                          <a:latin typeface="Tw Cen MT" pitchFamily="34" charset="0"/>
                        </a:rPr>
                        <a:t>Propuestas de </a:t>
                      </a:r>
                      <a:r>
                        <a:rPr lang="en-US" sz="1600" dirty="0" err="1" smtClean="0">
                          <a:latin typeface="Tw Cen MT" pitchFamily="34" charset="0"/>
                        </a:rPr>
                        <a:t>solución</a:t>
                      </a:r>
                      <a:endParaRPr lang="en-US" sz="1600" dirty="0">
                        <a:latin typeface="Tw Cen MT" pitchFamily="34" charset="0"/>
                      </a:endParaRPr>
                    </a:p>
                  </a:txBody>
                  <a:tcPr anchor="ctr"/>
                </a:tc>
                <a:tc>
                  <a:txBody>
                    <a:bodyPr/>
                    <a:lstStyle/>
                    <a:p>
                      <a:pPr algn="ctr"/>
                      <a:r>
                        <a:rPr lang="en-US" sz="1600" dirty="0" err="1" smtClean="0">
                          <a:latin typeface="Tw Cen MT" pitchFamily="34" charset="0"/>
                        </a:rPr>
                        <a:t>Indicador</a:t>
                      </a:r>
                      <a:endParaRPr lang="en-US" sz="1600" dirty="0">
                        <a:latin typeface="Tw Cen MT"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err="1" smtClean="0">
                          <a:latin typeface="Tw Cen MT" pitchFamily="34" charset="0"/>
                        </a:rPr>
                        <a:t>Actores</a:t>
                      </a:r>
                      <a:r>
                        <a:rPr lang="en-US" sz="1600" dirty="0" smtClean="0">
                          <a:latin typeface="Tw Cen MT" pitchFamily="34" charset="0"/>
                        </a:rPr>
                        <a:t> que</a:t>
                      </a:r>
                      <a:r>
                        <a:rPr lang="en-US" sz="1600" baseline="0" dirty="0" smtClean="0">
                          <a:latin typeface="Tw Cen MT" pitchFamily="34" charset="0"/>
                        </a:rPr>
                        <a:t> </a:t>
                      </a:r>
                      <a:r>
                        <a:rPr lang="en-US" sz="1600" baseline="0" dirty="0" err="1" smtClean="0">
                          <a:latin typeface="Tw Cen MT" pitchFamily="34" charset="0"/>
                        </a:rPr>
                        <a:t>intervienen</a:t>
                      </a:r>
                      <a:endParaRPr lang="en-US" sz="1600" dirty="0" smtClean="0">
                        <a:latin typeface="Tw Cen MT" pitchFamily="34" charset="0"/>
                      </a:endParaRPr>
                    </a:p>
                  </a:txBody>
                  <a:tcPr anchor="ctr"/>
                </a:tc>
                <a:tc>
                  <a:txBody>
                    <a:bodyPr/>
                    <a:lstStyle/>
                    <a:p>
                      <a:pPr algn="ctr"/>
                      <a:r>
                        <a:rPr lang="en-US" sz="1600" dirty="0" err="1" smtClean="0">
                          <a:latin typeface="Tw Cen MT" pitchFamily="34" charset="0"/>
                        </a:rPr>
                        <a:t>Fecha</a:t>
                      </a:r>
                      <a:r>
                        <a:rPr lang="en-US" sz="1600" dirty="0" smtClean="0">
                          <a:latin typeface="Tw Cen MT" pitchFamily="34" charset="0"/>
                        </a:rPr>
                        <a:t> meta</a:t>
                      </a:r>
                      <a:r>
                        <a:rPr lang="en-US" sz="1600" baseline="0" dirty="0" smtClean="0">
                          <a:latin typeface="Tw Cen MT" pitchFamily="34" charset="0"/>
                        </a:rPr>
                        <a:t> </a:t>
                      </a:r>
                      <a:r>
                        <a:rPr lang="en-US" sz="1100" dirty="0" smtClean="0">
                          <a:latin typeface="Tw Cen MT" pitchFamily="34" charset="0"/>
                        </a:rPr>
                        <a:t>(</a:t>
                      </a:r>
                      <a:r>
                        <a:rPr lang="en-US" sz="1100" dirty="0" err="1" smtClean="0">
                          <a:latin typeface="Tw Cen MT" pitchFamily="34" charset="0"/>
                        </a:rPr>
                        <a:t>trimestre</a:t>
                      </a:r>
                      <a:r>
                        <a:rPr lang="en-US" sz="1100" dirty="0" smtClean="0">
                          <a:latin typeface="Tw Cen MT" pitchFamily="34" charset="0"/>
                        </a:rPr>
                        <a:t>/</a:t>
                      </a:r>
                      <a:r>
                        <a:rPr lang="en-US" sz="1100" dirty="0" err="1" smtClean="0">
                          <a:latin typeface="Tw Cen MT" pitchFamily="34" charset="0"/>
                        </a:rPr>
                        <a:t>año</a:t>
                      </a:r>
                      <a:r>
                        <a:rPr lang="en-US" sz="1100" dirty="0" smtClean="0">
                          <a:latin typeface="Tw Cen MT" pitchFamily="34" charset="0"/>
                        </a:rPr>
                        <a:t>)</a:t>
                      </a:r>
                      <a:endParaRPr lang="en-US" sz="1100" dirty="0">
                        <a:latin typeface="Tw Cen MT" pitchFamily="34" charset="0"/>
                      </a:endParaRPr>
                    </a:p>
                  </a:txBody>
                  <a:tcPr anchor="ctr"/>
                </a:tc>
              </a:tr>
              <a:tr h="2095601">
                <a:tc>
                  <a:txBody>
                    <a:bodyPr/>
                    <a:lstStyle/>
                    <a:p>
                      <a:pPr marL="0" marR="0" lvl="2" indent="0" algn="just" defTabSz="914400" rtl="0" eaLnBrk="1" fontAlgn="auto" latinLnBrk="0" hangingPunct="1">
                        <a:lnSpc>
                          <a:spcPct val="100000"/>
                        </a:lnSpc>
                        <a:spcBef>
                          <a:spcPts val="0"/>
                        </a:spcBef>
                        <a:spcAft>
                          <a:spcPts val="0"/>
                        </a:spcAft>
                        <a:buClrTx/>
                        <a:buSzTx/>
                        <a:buFontTx/>
                        <a:buNone/>
                        <a:tabLst/>
                        <a:defRPr/>
                      </a:pPr>
                      <a:r>
                        <a:rPr lang="es-DO" sz="1200" noProof="0" dirty="0" smtClean="0">
                          <a:latin typeface="Tw Cen MT" pitchFamily="34" charset="0"/>
                        </a:rPr>
                        <a:t>Modificación</a:t>
                      </a:r>
                      <a:r>
                        <a:rPr lang="es-DO" sz="1200" baseline="0" noProof="0" dirty="0" smtClean="0">
                          <a:latin typeface="Tw Cen MT" pitchFamily="34" charset="0"/>
                        </a:rPr>
                        <a:t> del artículo 31 de la Ley 125-01 en la que se propone la vía de designación de las autoridades del ente regulado.</a:t>
                      </a:r>
                    </a:p>
                    <a:p>
                      <a:pPr marL="0" marR="0" lvl="2" indent="0" algn="just" defTabSz="914400" rtl="0" eaLnBrk="1" fontAlgn="auto" latinLnBrk="0" hangingPunct="1">
                        <a:lnSpc>
                          <a:spcPct val="100000"/>
                        </a:lnSpc>
                        <a:spcBef>
                          <a:spcPts val="0"/>
                        </a:spcBef>
                        <a:spcAft>
                          <a:spcPts val="0"/>
                        </a:spcAft>
                        <a:buClrTx/>
                        <a:buSzTx/>
                        <a:buFontTx/>
                        <a:buNone/>
                        <a:tabLst/>
                        <a:defRPr/>
                      </a:pPr>
                      <a:endParaRPr lang="es-DO" sz="1200" baseline="0" noProof="0" dirty="0" smtClean="0">
                        <a:latin typeface="Tw Cen MT" pitchFamily="34" charset="0"/>
                      </a:endParaRPr>
                    </a:p>
                    <a:p>
                      <a:pPr marL="0" marR="0" lvl="2" indent="0" algn="just" defTabSz="914400" rtl="0" eaLnBrk="1" fontAlgn="auto" latinLnBrk="0" hangingPunct="1">
                        <a:lnSpc>
                          <a:spcPct val="100000"/>
                        </a:lnSpc>
                        <a:spcBef>
                          <a:spcPts val="0"/>
                        </a:spcBef>
                        <a:spcAft>
                          <a:spcPts val="0"/>
                        </a:spcAft>
                        <a:buClrTx/>
                        <a:buSzTx/>
                        <a:buFontTx/>
                        <a:buNone/>
                        <a:tabLst/>
                        <a:defRPr/>
                      </a:pPr>
                      <a:endParaRPr lang="es-DO" sz="1200" dirty="0" smtClean="0">
                        <a:solidFill>
                          <a:schemeClr val="tx1"/>
                        </a:solidFill>
                        <a:latin typeface="Tw Cen MT" pitchFamily="34" charset="0"/>
                      </a:endParaRPr>
                    </a:p>
                  </a:txBody>
                  <a:tcPr/>
                </a:tc>
                <a:tc>
                  <a:txBody>
                    <a:bodyPr/>
                    <a:lstStyle/>
                    <a:p>
                      <a:pPr marL="0" marR="0" lvl="2" indent="0" algn="ctr" defTabSz="914400" rtl="0" eaLnBrk="1" fontAlgn="auto" latinLnBrk="0" hangingPunct="1">
                        <a:lnSpc>
                          <a:spcPct val="100000"/>
                        </a:lnSpc>
                        <a:spcBef>
                          <a:spcPts val="0"/>
                        </a:spcBef>
                        <a:spcAft>
                          <a:spcPts val="0"/>
                        </a:spcAft>
                        <a:buClrTx/>
                        <a:buSzTx/>
                        <a:buFont typeface="Arial" pitchFamily="34" charset="0"/>
                        <a:buNone/>
                        <a:tabLst/>
                        <a:defRPr/>
                      </a:pPr>
                      <a:r>
                        <a:rPr lang="es-ES" sz="1200" noProof="0" dirty="0" smtClean="0">
                          <a:latin typeface="Tw Cen MT" pitchFamily="34" charset="0"/>
                        </a:rPr>
                        <a:t> Creación de una comisión</a:t>
                      </a:r>
                      <a:r>
                        <a:rPr lang="es-ES" sz="1200" baseline="0" noProof="0" dirty="0" smtClean="0">
                          <a:latin typeface="Tw Cen MT" pitchFamily="34" charset="0"/>
                        </a:rPr>
                        <a:t> de seguimiento multisectorial para la e</a:t>
                      </a:r>
                      <a:r>
                        <a:rPr lang="es-ES" sz="1200" noProof="0" dirty="0" smtClean="0">
                          <a:latin typeface="Tw Cen MT" pitchFamily="34" charset="0"/>
                        </a:rPr>
                        <a:t>laboración </a:t>
                      </a:r>
                      <a:r>
                        <a:rPr lang="es-ES" sz="1200" baseline="0" noProof="0" dirty="0" smtClean="0">
                          <a:latin typeface="Tw Cen MT" pitchFamily="34" charset="0"/>
                        </a:rPr>
                        <a:t>de una propuesta de </a:t>
                      </a:r>
                      <a:r>
                        <a:rPr lang="es-ES" sz="1200" baseline="0" noProof="0" dirty="0" smtClean="0">
                          <a:solidFill>
                            <a:schemeClr val="tx1"/>
                          </a:solidFill>
                          <a:latin typeface="Tw Cen MT" pitchFamily="34" charset="0"/>
                        </a:rPr>
                        <a:t>modificación del Art. 31 de la Ley 125-01 en donde se incluya, sin ser limitativo, la participación del sector privado en el Consejo. (!OJO! Esto choca con la recomendación de sacar al sector privado de los consejos de organismos públicos) </a:t>
                      </a:r>
                    </a:p>
                    <a:p>
                      <a:pPr marL="0" marR="0" lvl="2" indent="0" algn="ctr" defTabSz="914400" rtl="0" eaLnBrk="1" fontAlgn="auto" latinLnBrk="0" hangingPunct="1">
                        <a:lnSpc>
                          <a:spcPct val="100000"/>
                        </a:lnSpc>
                        <a:spcBef>
                          <a:spcPts val="0"/>
                        </a:spcBef>
                        <a:spcAft>
                          <a:spcPts val="0"/>
                        </a:spcAft>
                        <a:buClrTx/>
                        <a:buSzTx/>
                        <a:buFont typeface="Arial" pitchFamily="34" charset="0"/>
                        <a:buNone/>
                        <a:tabLst/>
                        <a:defRPr/>
                      </a:pPr>
                      <a:endParaRPr lang="es-ES" sz="1200" baseline="0" noProof="0" dirty="0" smtClean="0">
                        <a:latin typeface="Tw Cen MT" pitchFamily="34" charset="0"/>
                      </a:endParaRPr>
                    </a:p>
                    <a:p>
                      <a:pPr marL="0" marR="0" lvl="2" indent="0" algn="ctr" defTabSz="914400" rtl="0" eaLnBrk="1" fontAlgn="auto" latinLnBrk="0" hangingPunct="1">
                        <a:lnSpc>
                          <a:spcPct val="100000"/>
                        </a:lnSpc>
                        <a:spcBef>
                          <a:spcPts val="0"/>
                        </a:spcBef>
                        <a:spcAft>
                          <a:spcPts val="0"/>
                        </a:spcAft>
                        <a:buClrTx/>
                        <a:buSzTx/>
                        <a:buFont typeface="Arial" pitchFamily="34" charset="0"/>
                        <a:buNone/>
                        <a:tabLst/>
                        <a:defRPr/>
                      </a:pPr>
                      <a:r>
                        <a:rPr lang="es-ES" sz="1200" baseline="0" noProof="0" dirty="0" smtClean="0">
                          <a:latin typeface="Tw Cen MT" pitchFamily="34" charset="0"/>
                        </a:rPr>
                        <a:t>Presentación de dicha propuesta a los organismos correspondientes.</a:t>
                      </a:r>
                      <a:endParaRPr lang="es-ES" sz="1200" noProof="0" dirty="0" smtClean="0">
                        <a:solidFill>
                          <a:schemeClr val="tx1"/>
                        </a:solidFill>
                        <a:latin typeface="Tw Cen MT" pitchFamily="34" charset="0"/>
                      </a:endParaRPr>
                    </a:p>
                  </a:txBody>
                  <a:tcPr/>
                </a:tc>
                <a:tc>
                  <a:txBody>
                    <a:bodyPr/>
                    <a:lstStyle/>
                    <a:p>
                      <a:pPr algn="ctr">
                        <a:buFont typeface="Arial" pitchFamily="34" charset="0"/>
                        <a:buNone/>
                      </a:pPr>
                      <a:r>
                        <a:rPr lang="es-ES" sz="1200" noProof="0" dirty="0" smtClean="0">
                          <a:latin typeface="Tw Cen MT" pitchFamily="34" charset="0"/>
                        </a:rPr>
                        <a:t>Sector</a:t>
                      </a:r>
                      <a:r>
                        <a:rPr lang="es-ES" sz="1200" baseline="0" noProof="0" dirty="0" smtClean="0">
                          <a:latin typeface="Tw Cen MT" pitchFamily="34" charset="0"/>
                        </a:rPr>
                        <a:t> Público</a:t>
                      </a:r>
                    </a:p>
                    <a:p>
                      <a:pPr algn="ctr">
                        <a:buFont typeface="Arial" pitchFamily="34" charset="0"/>
                        <a:buNone/>
                      </a:pPr>
                      <a:r>
                        <a:rPr lang="es-ES" sz="1200" baseline="0" noProof="0" dirty="0" smtClean="0">
                          <a:latin typeface="Tw Cen MT" pitchFamily="34" charset="0"/>
                        </a:rPr>
                        <a:t>Sector Privado: CONEP</a:t>
                      </a:r>
                    </a:p>
                    <a:p>
                      <a:pPr algn="ctr">
                        <a:buFont typeface="Arial" pitchFamily="34" charset="0"/>
                        <a:buNone/>
                      </a:pPr>
                      <a:r>
                        <a:rPr lang="es-ES" sz="1200" baseline="0" noProof="0" dirty="0" smtClean="0">
                          <a:latin typeface="Tw Cen MT" pitchFamily="34" charset="0"/>
                        </a:rPr>
                        <a:t>Sector Social: Consumidores o usuarios</a:t>
                      </a:r>
                    </a:p>
                    <a:p>
                      <a:pPr algn="ctr">
                        <a:buFont typeface="Arial" pitchFamily="34" charset="0"/>
                        <a:buNone/>
                      </a:pPr>
                      <a:r>
                        <a:rPr lang="es-ES" sz="1200" baseline="0" noProof="0" dirty="0" smtClean="0">
                          <a:latin typeface="Tw Cen MT" pitchFamily="34" charset="0"/>
                        </a:rPr>
                        <a:t>2 Consultores independientes</a:t>
                      </a:r>
                    </a:p>
                  </a:txBody>
                  <a:tcPr/>
                </a:tc>
                <a:tc>
                  <a:txBody>
                    <a:bodyPr/>
                    <a:lstStyle/>
                    <a:p>
                      <a:pPr algn="ctr"/>
                      <a:r>
                        <a:rPr lang="en-US" sz="1200" dirty="0" smtClean="0">
                          <a:latin typeface="Tw Cen MT" pitchFamily="34" charset="0"/>
                        </a:rPr>
                        <a:t>1Q</a:t>
                      </a:r>
                      <a:r>
                        <a:rPr lang="en-US" sz="1200" baseline="0" dirty="0" smtClean="0">
                          <a:latin typeface="Tw Cen MT" pitchFamily="34" charset="0"/>
                        </a:rPr>
                        <a:t> 2016 </a:t>
                      </a:r>
                    </a:p>
                    <a:p>
                      <a:pPr algn="ctr"/>
                      <a:endParaRPr lang="en-US" sz="1200" baseline="0" dirty="0" smtClean="0">
                        <a:latin typeface="Tw Cen MT" pitchFamily="34" charset="0"/>
                      </a:endParaRPr>
                    </a:p>
                    <a:p>
                      <a:pPr algn="ctr"/>
                      <a:endParaRPr lang="en-US" sz="1200" baseline="0" dirty="0" smtClean="0">
                        <a:latin typeface="Tw Cen MT" pitchFamily="34" charset="0"/>
                      </a:endParaRPr>
                    </a:p>
                    <a:p>
                      <a:pPr algn="ctr"/>
                      <a:endParaRPr lang="en-US" sz="1200" baseline="0" dirty="0" smtClean="0">
                        <a:latin typeface="Tw Cen MT" pitchFamily="34" charset="0"/>
                      </a:endParaRPr>
                    </a:p>
                    <a:p>
                      <a:pPr algn="ctr"/>
                      <a:endParaRPr lang="en-US" sz="1200" baseline="0" dirty="0" smtClean="0">
                        <a:latin typeface="Tw Cen MT" pitchFamily="34" charset="0"/>
                      </a:endParaRPr>
                    </a:p>
                    <a:p>
                      <a:pPr algn="ctr"/>
                      <a:endParaRPr lang="en-US" sz="1200" baseline="0" dirty="0" smtClean="0">
                        <a:latin typeface="Tw Cen MT" pitchFamily="34" charset="0"/>
                      </a:endParaRPr>
                    </a:p>
                    <a:p>
                      <a:pPr algn="ctr"/>
                      <a:endParaRPr lang="en-US" sz="1200" baseline="0" dirty="0" smtClean="0">
                        <a:latin typeface="Tw Cen MT" pitchFamily="34" charset="0"/>
                      </a:endParaRPr>
                    </a:p>
                    <a:p>
                      <a:pPr algn="ctr"/>
                      <a:endParaRPr lang="en-US" sz="1200" baseline="0" dirty="0" smtClean="0">
                        <a:latin typeface="Tw Cen MT" pitchFamily="34" charset="0"/>
                      </a:endParaRPr>
                    </a:p>
                    <a:p>
                      <a:pPr algn="ctr"/>
                      <a:endParaRPr lang="en-US" sz="1200" baseline="0" dirty="0" smtClean="0">
                        <a:latin typeface="Tw Cen MT" pitchFamily="34" charset="0"/>
                      </a:endParaRPr>
                    </a:p>
                    <a:p>
                      <a:pPr algn="ctr"/>
                      <a:endParaRPr lang="en-US" sz="1200" baseline="0" dirty="0" smtClean="0">
                        <a:latin typeface="Tw Cen MT" pitchFamily="34" charset="0"/>
                      </a:endParaRPr>
                    </a:p>
                    <a:p>
                      <a:pPr algn="ctr"/>
                      <a:endParaRPr lang="en-US" sz="1200" baseline="0" dirty="0" smtClean="0">
                        <a:latin typeface="Tw Cen MT" pitchFamily="34" charset="0"/>
                      </a:endParaRPr>
                    </a:p>
                    <a:p>
                      <a:pPr algn="ctr"/>
                      <a:endParaRPr lang="en-US" sz="1200" dirty="0">
                        <a:latin typeface="Tw Cen MT" pitchFamily="34" charset="0"/>
                      </a:endParaRPr>
                    </a:p>
                  </a:txBody>
                  <a:tcPr/>
                </a:tc>
              </a:tr>
              <a:tr h="853763">
                <a:tc>
                  <a:txBody>
                    <a:bodyPr/>
                    <a:lstStyle/>
                    <a:p>
                      <a:pPr marL="0" indent="0" algn="just">
                        <a:buFontTx/>
                        <a:buNone/>
                      </a:pPr>
                      <a:r>
                        <a:rPr lang="es-DO" sz="1200" noProof="0" dirty="0" smtClean="0">
                          <a:latin typeface="Tw Cen MT" pitchFamily="34" charset="0"/>
                        </a:rPr>
                        <a:t>Absorción de funciones</a:t>
                      </a:r>
                      <a:r>
                        <a:rPr lang="es-DO" sz="1200" baseline="0" noProof="0" dirty="0" smtClean="0">
                          <a:latin typeface="Tw Cen MT" pitchFamily="34" charset="0"/>
                        </a:rPr>
                        <a:t> de la CNE, por parte del MEM y limitación rol de la CDEEE en 6 meses; </a:t>
                      </a:r>
                    </a:p>
                    <a:p>
                      <a:pPr marL="0" indent="0" algn="just">
                        <a:buFontTx/>
                        <a:buNone/>
                      </a:pPr>
                      <a:endParaRPr lang="es-DO" sz="1200" b="1" baseline="0" noProof="0" dirty="0" smtClean="0">
                        <a:solidFill>
                          <a:schemeClr val="tx1"/>
                        </a:solidFill>
                        <a:latin typeface="Tw Cen MT" pitchFamily="34" charset="0"/>
                      </a:endParaRPr>
                    </a:p>
                  </a:txBody>
                  <a:tcPr/>
                </a:tc>
                <a:tc>
                  <a:txBody>
                    <a:bodyPr/>
                    <a:lstStyle/>
                    <a:p>
                      <a:pPr algn="ctr">
                        <a:buFont typeface="Arial" pitchFamily="34" charset="0"/>
                        <a:buNone/>
                      </a:pPr>
                      <a:r>
                        <a:rPr lang="es-ES" sz="1200" noProof="0" dirty="0" smtClean="0">
                          <a:latin typeface="Tw Cen MT" pitchFamily="34" charset="0"/>
                        </a:rPr>
                        <a:t> Creación de  una comisión multisectorial para la preparación de un borrador de proyecto de ley.</a:t>
                      </a:r>
                      <a:endParaRPr lang="es-ES" sz="1200" noProof="0" dirty="0" smtClean="0">
                        <a:solidFill>
                          <a:schemeClr val="tx1"/>
                        </a:solidFill>
                        <a:latin typeface="Tw Cen MT" pitchFamily="34" charset="0"/>
                      </a:endParaRPr>
                    </a:p>
                  </a:txBody>
                  <a:tcPr/>
                </a:tc>
                <a:tc>
                  <a:txBody>
                    <a:bodyPr/>
                    <a:lstStyle/>
                    <a:p>
                      <a:pPr algn="ctr">
                        <a:buFont typeface="Arial" pitchFamily="34" charset="0"/>
                        <a:buNone/>
                      </a:pPr>
                      <a:r>
                        <a:rPr lang="es-ES" sz="1200" noProof="0" dirty="0" smtClean="0">
                          <a:latin typeface="Tw Cen MT" pitchFamily="34" charset="0"/>
                        </a:rPr>
                        <a:t>Poder</a:t>
                      </a:r>
                      <a:r>
                        <a:rPr lang="es-ES" sz="1200" baseline="0" noProof="0" dirty="0" smtClean="0">
                          <a:latin typeface="Tw Cen MT" pitchFamily="34" charset="0"/>
                        </a:rPr>
                        <a:t> ejecutivo</a:t>
                      </a:r>
                    </a:p>
                    <a:p>
                      <a:pPr algn="ctr">
                        <a:buFont typeface="Arial" pitchFamily="34" charset="0"/>
                        <a:buNone/>
                      </a:pPr>
                      <a:r>
                        <a:rPr lang="es-ES" sz="1200" baseline="0" noProof="0" dirty="0" smtClean="0">
                          <a:latin typeface="Tw Cen MT" pitchFamily="34" charset="0"/>
                        </a:rPr>
                        <a:t>Poder Legislativo</a:t>
                      </a:r>
                    </a:p>
                    <a:p>
                      <a:pPr algn="ctr">
                        <a:buFont typeface="Arial" pitchFamily="34" charset="0"/>
                        <a:buNone/>
                      </a:pPr>
                      <a:r>
                        <a:rPr lang="es-ES" sz="1200" baseline="0" noProof="0" dirty="0" smtClean="0">
                          <a:latin typeface="Tw Cen MT" pitchFamily="34" charset="0"/>
                        </a:rPr>
                        <a:t>Representante del sector privado</a:t>
                      </a:r>
                    </a:p>
                    <a:p>
                      <a:pPr algn="ctr">
                        <a:buFont typeface="Arial" pitchFamily="34" charset="0"/>
                        <a:buNone/>
                      </a:pPr>
                      <a:r>
                        <a:rPr lang="es-ES" sz="1200" baseline="0" noProof="0" dirty="0" smtClean="0">
                          <a:latin typeface="Tw Cen MT" pitchFamily="34" charset="0"/>
                        </a:rPr>
                        <a:t>Sector Social</a:t>
                      </a:r>
                      <a:endParaRPr lang="es-ES" sz="1200" noProof="0" dirty="0">
                        <a:latin typeface="Tw Cen MT" pitchFamily="34" charset="0"/>
                      </a:endParaRPr>
                    </a:p>
                  </a:txBody>
                  <a:tcPr/>
                </a:tc>
                <a:tc>
                  <a:txBody>
                    <a:bodyPr/>
                    <a:lstStyle/>
                    <a:p>
                      <a:pPr algn="ctr"/>
                      <a:r>
                        <a:rPr lang="en-US" sz="1200" dirty="0" smtClean="0">
                          <a:latin typeface="Tw Cen MT" pitchFamily="34" charset="0"/>
                        </a:rPr>
                        <a:t>2Q</a:t>
                      </a:r>
                      <a:r>
                        <a:rPr lang="en-US" sz="1200" baseline="0" dirty="0" smtClean="0">
                          <a:latin typeface="Tw Cen MT" pitchFamily="34" charset="0"/>
                        </a:rPr>
                        <a:t> 2016 </a:t>
                      </a:r>
                      <a:endParaRPr lang="en-US" sz="1200" dirty="0">
                        <a:latin typeface="Tw Cen MT" pitchFamily="34" charset="0"/>
                      </a:endParaRPr>
                    </a:p>
                  </a:txBody>
                  <a:tcPr/>
                </a:tc>
              </a:tr>
              <a:tr h="724405">
                <a:tc>
                  <a:txBody>
                    <a:bodyPr/>
                    <a:lstStyle/>
                    <a:p>
                      <a:pPr marL="0" marR="0" lvl="2" indent="0" algn="just" defTabSz="914400" rtl="0" eaLnBrk="1" fontAlgn="auto" latinLnBrk="0" hangingPunct="1">
                        <a:lnSpc>
                          <a:spcPct val="100000"/>
                        </a:lnSpc>
                        <a:spcBef>
                          <a:spcPts val="0"/>
                        </a:spcBef>
                        <a:spcAft>
                          <a:spcPts val="0"/>
                        </a:spcAft>
                        <a:buClrTx/>
                        <a:buSzTx/>
                        <a:buFontTx/>
                        <a:buNone/>
                        <a:tabLst/>
                        <a:defRPr/>
                      </a:pPr>
                      <a:r>
                        <a:rPr lang="es-DO" sz="1200" baseline="0" noProof="0" dirty="0" smtClean="0">
                          <a:latin typeface="Tw Cen MT" pitchFamily="34" charset="0"/>
                        </a:rPr>
                        <a:t>Modificación de la Ley 394-14, sobre participación de la CDEEE en la actividad de generación, en un plazo de 6 meses.</a:t>
                      </a:r>
                      <a:endParaRPr lang="es-DO" sz="1200" b="0" baseline="0" noProof="0" dirty="0" smtClean="0">
                        <a:solidFill>
                          <a:schemeClr val="tx1"/>
                        </a:solidFill>
                        <a:latin typeface="Tw Cen MT" pitchFamily="34" charset="0"/>
                      </a:endParaRPr>
                    </a:p>
                  </a:txBody>
                  <a:tcPr/>
                </a:tc>
                <a:tc>
                  <a:txBody>
                    <a:bodyPr/>
                    <a:lstStyle/>
                    <a:p>
                      <a:pPr algn="ctr">
                        <a:buFont typeface="Arial" pitchFamily="34" charset="0"/>
                        <a:buNone/>
                      </a:pPr>
                      <a:r>
                        <a:rPr lang="es-ES" sz="1200" noProof="0" dirty="0" smtClean="0">
                          <a:latin typeface="Tw Cen MT" pitchFamily="34" charset="0"/>
                        </a:rPr>
                        <a:t>Creación de  una comisión multisectorial para la preparación de un borrador de proyecto de ley.</a:t>
                      </a:r>
                      <a:endParaRPr lang="es-ES" sz="1200" noProof="0" dirty="0" smtClean="0">
                        <a:solidFill>
                          <a:schemeClr val="tx1"/>
                        </a:solidFill>
                        <a:latin typeface="Tw Cen MT" pitchFamily="34" charset="0"/>
                      </a:endParaRPr>
                    </a:p>
                  </a:txBody>
                  <a:tcPr/>
                </a:tc>
                <a:tc>
                  <a:txBody>
                    <a:bodyPr/>
                    <a:lstStyle/>
                    <a:p>
                      <a:pPr algn="ctr">
                        <a:buFont typeface="Arial" pitchFamily="34" charset="0"/>
                        <a:buNone/>
                      </a:pPr>
                      <a:r>
                        <a:rPr lang="es-ES" sz="1200" noProof="0" dirty="0" smtClean="0">
                          <a:latin typeface="Tw Cen MT" pitchFamily="34" charset="0"/>
                        </a:rPr>
                        <a:t>Poder</a:t>
                      </a:r>
                      <a:r>
                        <a:rPr lang="es-ES" sz="1200" baseline="0" noProof="0" dirty="0" smtClean="0">
                          <a:latin typeface="Tw Cen MT" pitchFamily="34" charset="0"/>
                        </a:rPr>
                        <a:t> ejecutivo</a:t>
                      </a:r>
                    </a:p>
                    <a:p>
                      <a:pPr algn="ctr">
                        <a:buFont typeface="Arial" pitchFamily="34" charset="0"/>
                        <a:buNone/>
                      </a:pPr>
                      <a:r>
                        <a:rPr lang="es-ES" sz="1200" baseline="0" noProof="0" dirty="0" smtClean="0">
                          <a:latin typeface="Tw Cen MT" pitchFamily="34" charset="0"/>
                        </a:rPr>
                        <a:t>Poder Legislativo</a:t>
                      </a:r>
                    </a:p>
                    <a:p>
                      <a:pPr algn="ctr">
                        <a:buFont typeface="Arial" pitchFamily="34" charset="0"/>
                        <a:buNone/>
                      </a:pPr>
                      <a:r>
                        <a:rPr lang="es-ES" sz="1200" baseline="0" noProof="0" dirty="0" smtClean="0">
                          <a:latin typeface="Tw Cen MT" pitchFamily="34" charset="0"/>
                        </a:rPr>
                        <a:t>Representante del sector privado</a:t>
                      </a:r>
                    </a:p>
                  </a:txBody>
                  <a:tcPr/>
                </a:tc>
                <a:tc>
                  <a:txBody>
                    <a:bodyPr/>
                    <a:lstStyle/>
                    <a:p>
                      <a:pPr algn="ctr"/>
                      <a:r>
                        <a:rPr lang="en-US" sz="1200" dirty="0" smtClean="0">
                          <a:latin typeface="Tw Cen MT" pitchFamily="34" charset="0"/>
                        </a:rPr>
                        <a:t>2Q</a:t>
                      </a:r>
                      <a:r>
                        <a:rPr lang="en-US" sz="1200" baseline="0" dirty="0" smtClean="0">
                          <a:latin typeface="Tw Cen MT" pitchFamily="34" charset="0"/>
                        </a:rPr>
                        <a:t> 2016 </a:t>
                      </a:r>
                      <a:endParaRPr lang="en-US" sz="1200" dirty="0">
                        <a:latin typeface="Tw Cen MT" pitchFamily="34" charset="0"/>
                      </a:endParaRPr>
                    </a:p>
                  </a:txBody>
                  <a:tcPr/>
                </a:tc>
              </a:tr>
              <a:tr h="711469">
                <a:tc>
                  <a:txBody>
                    <a:bodyPr/>
                    <a:lstStyle/>
                    <a:p>
                      <a:pPr marL="0" marR="0" lvl="2" indent="0" algn="just" defTabSz="914400" rtl="0" eaLnBrk="1" fontAlgn="auto" latinLnBrk="0" hangingPunct="1">
                        <a:lnSpc>
                          <a:spcPct val="100000"/>
                        </a:lnSpc>
                        <a:spcBef>
                          <a:spcPts val="0"/>
                        </a:spcBef>
                        <a:spcAft>
                          <a:spcPts val="0"/>
                        </a:spcAft>
                        <a:buClrTx/>
                        <a:buSzTx/>
                        <a:buFontTx/>
                        <a:buNone/>
                        <a:tabLst/>
                        <a:defRPr/>
                      </a:pPr>
                      <a:r>
                        <a:rPr lang="es-DO" sz="1200" baseline="0" noProof="0" dirty="0" smtClean="0">
                          <a:latin typeface="Tw Cen MT" pitchFamily="34" charset="0"/>
                        </a:rPr>
                        <a:t>Lograr eficiencia en los procesos para otorgar concesiones y delegar dicho proceso al Ministerio de Energía.</a:t>
                      </a:r>
                      <a:endParaRPr lang="es-DO" sz="1200" b="0" baseline="0" noProof="0" dirty="0" smtClean="0">
                        <a:solidFill>
                          <a:schemeClr val="tx1"/>
                        </a:solidFill>
                        <a:latin typeface="Tw Cen MT" pitchFamily="34" charset="0"/>
                      </a:endParaRPr>
                    </a:p>
                  </a:txBody>
                  <a:tcPr/>
                </a:tc>
                <a:tc>
                  <a:txBody>
                    <a:bodyPr/>
                    <a:lstStyle/>
                    <a:p>
                      <a:pPr algn="ctr">
                        <a:buFont typeface="Arial" pitchFamily="34" charset="0"/>
                        <a:buNone/>
                      </a:pPr>
                      <a:r>
                        <a:rPr lang="es-ES" sz="1200" noProof="0" dirty="0" smtClean="0">
                          <a:latin typeface="Tw Cen MT" pitchFamily="34" charset="0"/>
                        </a:rPr>
                        <a:t>Creación de  una comisión multisectorial para la preparación de un borrador de proyecto de ley.</a:t>
                      </a:r>
                    </a:p>
                    <a:p>
                      <a:pPr marL="0" indent="0" algn="ctr">
                        <a:buFont typeface="Arial" pitchFamily="34" charset="0"/>
                        <a:buNone/>
                      </a:pPr>
                      <a:endParaRPr lang="es-ES" sz="1200" noProof="0" dirty="0" smtClean="0">
                        <a:solidFill>
                          <a:schemeClr val="tx1"/>
                        </a:solidFill>
                        <a:latin typeface="Tw Cen MT" pitchFamily="34" charset="0"/>
                      </a:endParaRPr>
                    </a:p>
                  </a:txBody>
                  <a:tcPr/>
                </a:tc>
                <a:tc>
                  <a:txBody>
                    <a:bodyPr/>
                    <a:lstStyle/>
                    <a:p>
                      <a:pPr algn="ctr">
                        <a:buFont typeface="Arial" pitchFamily="34" charset="0"/>
                        <a:buNone/>
                      </a:pPr>
                      <a:r>
                        <a:rPr lang="es-ES" sz="1200" noProof="0" dirty="0" smtClean="0">
                          <a:latin typeface="Tw Cen MT" pitchFamily="34" charset="0"/>
                        </a:rPr>
                        <a:t>Poder</a:t>
                      </a:r>
                      <a:r>
                        <a:rPr lang="es-ES" sz="1200" baseline="0" noProof="0" dirty="0" smtClean="0">
                          <a:latin typeface="Tw Cen MT" pitchFamily="34" charset="0"/>
                        </a:rPr>
                        <a:t> ejecutivo</a:t>
                      </a:r>
                    </a:p>
                    <a:p>
                      <a:pPr algn="ctr">
                        <a:buFont typeface="Arial" pitchFamily="34" charset="0"/>
                        <a:buNone/>
                      </a:pPr>
                      <a:r>
                        <a:rPr lang="es-ES" sz="1200" baseline="0" noProof="0" dirty="0" smtClean="0">
                          <a:latin typeface="Tw Cen MT" pitchFamily="34" charset="0"/>
                        </a:rPr>
                        <a:t>Poder Legislativo</a:t>
                      </a:r>
                    </a:p>
                    <a:p>
                      <a:pPr algn="ctr">
                        <a:buFont typeface="Arial" pitchFamily="34" charset="0"/>
                        <a:buNone/>
                      </a:pPr>
                      <a:r>
                        <a:rPr lang="es-ES" sz="1200" baseline="0" noProof="0" dirty="0" smtClean="0">
                          <a:latin typeface="Tw Cen MT" pitchFamily="34" charset="0"/>
                        </a:rPr>
                        <a:t>Representante del sector privado</a:t>
                      </a:r>
                    </a:p>
                  </a:txBody>
                  <a:tcPr/>
                </a:tc>
                <a:tc>
                  <a:txBody>
                    <a:bodyPr/>
                    <a:lstStyle/>
                    <a:p>
                      <a:pPr algn="ctr"/>
                      <a:r>
                        <a:rPr lang="en-US" sz="1200" dirty="0" smtClean="0">
                          <a:latin typeface="Tw Cen MT" pitchFamily="34" charset="0"/>
                        </a:rPr>
                        <a:t>2Q</a:t>
                      </a:r>
                      <a:r>
                        <a:rPr lang="en-US" sz="1200" baseline="0" dirty="0" smtClean="0">
                          <a:latin typeface="Tw Cen MT" pitchFamily="34" charset="0"/>
                        </a:rPr>
                        <a:t> 2016 </a:t>
                      </a:r>
                      <a:endParaRPr lang="en-US" sz="1200" dirty="0">
                        <a:latin typeface="Tw Cen MT" pitchFamily="34" charset="0"/>
                      </a:endParaRPr>
                    </a:p>
                  </a:txBody>
                  <a:tcPr/>
                </a:tc>
              </a:tr>
            </a:tbl>
          </a:graphicData>
        </a:graphic>
      </p:graphicFrame>
    </p:spTree>
    <p:extLst>
      <p:ext uri="{BB962C8B-B14F-4D97-AF65-F5344CB8AC3E}">
        <p14:creationId xmlns:p14="http://schemas.microsoft.com/office/powerpoint/2010/main" val="582704668"/>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3 Marcador de contenido"/>
          <p:cNvGraphicFramePr>
            <a:graphicFrameLocks/>
          </p:cNvGraphicFramePr>
          <p:nvPr>
            <p:extLst>
              <p:ext uri="{D42A27DB-BD31-4B8C-83A1-F6EECF244321}">
                <p14:modId xmlns:p14="http://schemas.microsoft.com/office/powerpoint/2010/main" val="281064341"/>
              </p:ext>
            </p:extLst>
          </p:nvPr>
        </p:nvGraphicFramePr>
        <p:xfrm>
          <a:off x="76199" y="3124200"/>
          <a:ext cx="8961277" cy="1402080"/>
        </p:xfrm>
        <a:graphic>
          <a:graphicData uri="http://schemas.openxmlformats.org/drawingml/2006/table">
            <a:tbl>
              <a:tblPr firstRow="1" bandRow="1">
                <a:tableStyleId>{3B4B98B0-60AC-42C2-AFA5-B58CD77FA1E5}</a:tableStyleId>
              </a:tblPr>
              <a:tblGrid>
                <a:gridCol w="8961277"/>
              </a:tblGrid>
              <a:tr h="1189632">
                <a:tc>
                  <a:txBody>
                    <a:bodyPr/>
                    <a:lstStyle/>
                    <a:p>
                      <a:r>
                        <a:rPr lang="es-DO" sz="1600" b="1" noProof="0" dirty="0" smtClean="0">
                          <a:latin typeface="Tw Cen MT" pitchFamily="34" charset="0"/>
                        </a:rPr>
                        <a:t>Problemática 2/Contexto:</a:t>
                      </a:r>
                    </a:p>
                    <a:p>
                      <a:pPr algn="just"/>
                      <a:r>
                        <a:rPr lang="es-ES" sz="1400" b="0" strike="noStrike" noProof="0" dirty="0" smtClean="0">
                          <a:latin typeface="Tw Cen MT" pitchFamily="34" charset="0"/>
                        </a:rPr>
                        <a:t>Los altos niveles de pérdidas técnicas y no técnicas, la ineficiente gestión operativa y administrativa de las empresas distribuidoras y la aplicación de subsidios no focalizados en la tarifa eléctrica han provocado que el Estado dominicano haya tenido que transferir, aproximadamente, cuatrocientos mil millones de pesos en los últimos 15 años para mantener un servicio eléctrico ineficiente que no satisface las expectativas de los clientes ni en costo, calidad, ni en suministro constante, constituyéndose esta situación en el principal obstáculo para la sostenibilidad financiera del sector eléctrico dominicano. </a:t>
                      </a:r>
                    </a:p>
                  </a:txBody>
                  <a:tcPr/>
                </a:tc>
              </a:tr>
            </a:tbl>
          </a:graphicData>
        </a:graphic>
      </p:graphicFrame>
      <p:graphicFrame>
        <p:nvGraphicFramePr>
          <p:cNvPr id="26" name="3 Marcador de contenido"/>
          <p:cNvGraphicFramePr>
            <a:graphicFrameLocks/>
          </p:cNvGraphicFramePr>
          <p:nvPr>
            <p:extLst>
              <p:ext uri="{D42A27DB-BD31-4B8C-83A1-F6EECF244321}">
                <p14:modId xmlns:p14="http://schemas.microsoft.com/office/powerpoint/2010/main" val="805946456"/>
              </p:ext>
            </p:extLst>
          </p:nvPr>
        </p:nvGraphicFramePr>
        <p:xfrm>
          <a:off x="76199" y="4686640"/>
          <a:ext cx="3844131" cy="1897040"/>
        </p:xfrm>
        <a:graphic>
          <a:graphicData uri="http://schemas.openxmlformats.org/drawingml/2006/table">
            <a:tbl>
              <a:tblPr bandRow="1">
                <a:tableStyleId>{3B4B98B0-60AC-42C2-AFA5-B58CD77FA1E5}</a:tableStyleId>
              </a:tblPr>
              <a:tblGrid>
                <a:gridCol w="3844131"/>
              </a:tblGrid>
              <a:tr h="1897040">
                <a:tc>
                  <a:txBody>
                    <a:bodyPr/>
                    <a:lstStyle/>
                    <a:p>
                      <a:pPr algn="just"/>
                      <a:r>
                        <a:rPr lang="en-US" sz="1600" b="1" dirty="0" smtClean="0">
                          <a:latin typeface="Tw Cen MT" pitchFamily="34" charset="0"/>
                        </a:rPr>
                        <a:t>Objetivo 2:</a:t>
                      </a:r>
                    </a:p>
                    <a:p>
                      <a:pPr algn="just"/>
                      <a:r>
                        <a:rPr lang="es-ES" sz="1400" noProof="0" dirty="0" smtClean="0">
                          <a:latin typeface="Tw Cen MT" pitchFamily="34" charset="0"/>
                        </a:rPr>
                        <a:t>Brindar un servicio eléctrico constante, de calidad y a precios competitivos, a través de la reducción de las pérdidas técnicas y no técnicas, la focalización de la tarifa eléctrica y el incremento de la eficiencia en la gestión para asegurar  la sostenibilidad financiera de las empresas distribuidoras (EDES). </a:t>
                      </a:r>
                    </a:p>
                  </a:txBody>
                  <a:tcPr/>
                </a:tc>
              </a:tr>
            </a:tbl>
          </a:graphicData>
        </a:graphic>
      </p:graphicFrame>
      <p:graphicFrame>
        <p:nvGraphicFramePr>
          <p:cNvPr id="27" name="5 Tabla"/>
          <p:cNvGraphicFramePr>
            <a:graphicFrameLocks noGrp="1"/>
          </p:cNvGraphicFramePr>
          <p:nvPr>
            <p:extLst>
              <p:ext uri="{D42A27DB-BD31-4B8C-83A1-F6EECF244321}">
                <p14:modId xmlns:p14="http://schemas.microsoft.com/office/powerpoint/2010/main" val="3681477566"/>
              </p:ext>
            </p:extLst>
          </p:nvPr>
        </p:nvGraphicFramePr>
        <p:xfrm>
          <a:off x="76199" y="2702256"/>
          <a:ext cx="8961277" cy="370840"/>
        </p:xfrm>
        <a:graphic>
          <a:graphicData uri="http://schemas.openxmlformats.org/drawingml/2006/table">
            <a:tbl>
              <a:tblPr firstRow="1" bandRow="1">
                <a:tableStyleId>{5C22544A-7EE6-4342-B048-85BDC9FD1C3A}</a:tableStyleId>
              </a:tblPr>
              <a:tblGrid>
                <a:gridCol w="1614644"/>
                <a:gridCol w="3229289"/>
                <a:gridCol w="1695377"/>
                <a:gridCol w="2421967"/>
              </a:tblGrid>
              <a:tr h="370840">
                <a:tc>
                  <a:txBody>
                    <a:bodyPr/>
                    <a:lstStyle/>
                    <a:p>
                      <a:pPr algn="r"/>
                      <a:r>
                        <a:rPr lang="en-US" sz="1600" dirty="0" smtClean="0">
                          <a:solidFill>
                            <a:schemeClr val="bg1"/>
                          </a:solidFill>
                          <a:latin typeface="Tw Cen MT" pitchFamily="34" charset="0"/>
                        </a:rPr>
                        <a:t>Líder de </a:t>
                      </a:r>
                      <a:r>
                        <a:rPr lang="en-US" sz="1600" dirty="0" err="1" smtClean="0">
                          <a:solidFill>
                            <a:schemeClr val="bg1"/>
                          </a:solidFill>
                          <a:latin typeface="Tw Cen MT" pitchFamily="34" charset="0"/>
                        </a:rPr>
                        <a:t>Eje</a:t>
                      </a:r>
                      <a:r>
                        <a:rPr lang="en-US" sz="1600" dirty="0" smtClean="0">
                          <a:solidFill>
                            <a:schemeClr val="bg1"/>
                          </a:solidFill>
                          <a:latin typeface="Tw Cen MT" pitchFamily="34" charset="0"/>
                        </a:rPr>
                        <a:t>:</a:t>
                      </a:r>
                      <a:endParaRPr lang="en-US" sz="1600" dirty="0">
                        <a:solidFill>
                          <a:schemeClr val="bg1"/>
                        </a:solidFill>
                        <a:latin typeface="Tw Cen MT" pitchFamily="34" charset="0"/>
                      </a:endParaRPr>
                    </a:p>
                  </a:txBody>
                  <a:tcPr/>
                </a:tc>
                <a:tc>
                  <a:txBody>
                    <a:bodyPr/>
                    <a:lstStyle/>
                    <a:p>
                      <a:r>
                        <a:rPr lang="en-US" sz="1600" dirty="0" smtClean="0">
                          <a:solidFill>
                            <a:schemeClr val="tx1">
                              <a:lumMod val="85000"/>
                              <a:lumOff val="15000"/>
                            </a:schemeClr>
                          </a:solidFill>
                          <a:latin typeface="Tw Cen MT" pitchFamily="34" charset="0"/>
                        </a:rPr>
                        <a:t>Roberto Herrera</a:t>
                      </a:r>
                      <a:endParaRPr lang="en-US" sz="1600" dirty="0">
                        <a:solidFill>
                          <a:schemeClr val="tx1">
                            <a:lumMod val="85000"/>
                            <a:lumOff val="15000"/>
                          </a:schemeClr>
                        </a:solidFill>
                        <a:latin typeface="Tw Cen MT" pitchFamily="34" charset="0"/>
                      </a:endParaRPr>
                    </a:p>
                  </a:txBody>
                  <a:tcPr>
                    <a:solidFill>
                      <a:schemeClr val="bg2"/>
                    </a:solidFill>
                  </a:tcPr>
                </a:tc>
                <a:tc>
                  <a:txBody>
                    <a:bodyPr/>
                    <a:lstStyle/>
                    <a:p>
                      <a:pPr algn="r"/>
                      <a:r>
                        <a:rPr lang="en-US" sz="1600" dirty="0" smtClean="0">
                          <a:solidFill>
                            <a:schemeClr val="bg1"/>
                          </a:solidFill>
                          <a:latin typeface="Tw Cen MT" pitchFamily="34" charset="0"/>
                        </a:rPr>
                        <a:t>Líder de Mesa:</a:t>
                      </a:r>
                      <a:endParaRPr lang="en-US" sz="1600" dirty="0">
                        <a:solidFill>
                          <a:schemeClr val="bg1"/>
                        </a:solidFill>
                        <a:latin typeface="Tw Cen MT" pitchFamily="34" charset="0"/>
                      </a:endParaRPr>
                    </a:p>
                  </a:txBody>
                  <a:tcPr/>
                </a:tc>
                <a:tc>
                  <a:txBody>
                    <a:bodyPr/>
                    <a:lstStyle/>
                    <a:p>
                      <a:r>
                        <a:rPr lang="en-US" sz="1600" dirty="0" smtClean="0">
                          <a:solidFill>
                            <a:schemeClr val="tx1">
                              <a:lumMod val="85000"/>
                              <a:lumOff val="15000"/>
                            </a:schemeClr>
                          </a:solidFill>
                          <a:latin typeface="Tw Cen MT" pitchFamily="34" charset="0"/>
                        </a:rPr>
                        <a:t>Milton Morrison</a:t>
                      </a:r>
                    </a:p>
                  </a:txBody>
                  <a:tcPr>
                    <a:solidFill>
                      <a:schemeClr val="bg2"/>
                    </a:solidFill>
                  </a:tcPr>
                </a:tc>
              </a:tr>
            </a:tbl>
          </a:graphicData>
        </a:graphic>
      </p:graphicFrame>
      <p:graphicFrame>
        <p:nvGraphicFramePr>
          <p:cNvPr id="28" name="12 Tabla"/>
          <p:cNvGraphicFramePr>
            <a:graphicFrameLocks noGrp="1"/>
          </p:cNvGraphicFramePr>
          <p:nvPr>
            <p:extLst>
              <p:ext uri="{D42A27DB-BD31-4B8C-83A1-F6EECF244321}">
                <p14:modId xmlns:p14="http://schemas.microsoft.com/office/powerpoint/2010/main" val="3121164327"/>
              </p:ext>
            </p:extLst>
          </p:nvPr>
        </p:nvGraphicFramePr>
        <p:xfrm>
          <a:off x="76199" y="1137312"/>
          <a:ext cx="8961277" cy="1554480"/>
        </p:xfrm>
        <a:graphic>
          <a:graphicData uri="http://schemas.openxmlformats.org/drawingml/2006/table">
            <a:tbl>
              <a:tblPr firstRow="1" bandRow="1">
                <a:tableStyleId>{5C22544A-7EE6-4342-B048-85BDC9FD1C3A}</a:tableStyleId>
              </a:tblPr>
              <a:tblGrid>
                <a:gridCol w="1614644"/>
                <a:gridCol w="3229289"/>
                <a:gridCol w="1695377"/>
                <a:gridCol w="2421967"/>
              </a:tblGrid>
              <a:tr h="838200">
                <a:tc>
                  <a:txBody>
                    <a:bodyPr/>
                    <a:lstStyle/>
                    <a:p>
                      <a:pPr algn="r"/>
                      <a:r>
                        <a:rPr lang="en-US" sz="1600" dirty="0" err="1" smtClean="0">
                          <a:solidFill>
                            <a:schemeClr val="bg1"/>
                          </a:solidFill>
                          <a:latin typeface="Tw Cen MT" pitchFamily="34" charset="0"/>
                        </a:rPr>
                        <a:t>Eje</a:t>
                      </a:r>
                      <a:r>
                        <a:rPr lang="en-US" sz="1600" dirty="0" smtClean="0">
                          <a:solidFill>
                            <a:schemeClr val="bg1"/>
                          </a:solidFill>
                          <a:latin typeface="Tw Cen MT" pitchFamily="34" charset="0"/>
                        </a:rPr>
                        <a:t>: </a:t>
                      </a:r>
                      <a:endParaRPr lang="en-US" sz="1600" dirty="0">
                        <a:solidFill>
                          <a:schemeClr val="bg1"/>
                        </a:solidFill>
                        <a:latin typeface="Tw Cen MT" pitchFamily="34" charset="0"/>
                      </a:endParaRPr>
                    </a:p>
                  </a:txBody>
                  <a:tcPr/>
                </a:tc>
                <a:tc>
                  <a:txBody>
                    <a:bodyPr/>
                    <a:lstStyle/>
                    <a:p>
                      <a:r>
                        <a:rPr lang="es-ES" sz="1600" b="1" kern="1200" dirty="0" smtClean="0">
                          <a:solidFill>
                            <a:schemeClr val="tx1"/>
                          </a:solidFill>
                          <a:effectLst/>
                          <a:latin typeface="Tw Cen MT" pitchFamily="34" charset="0"/>
                          <a:ea typeface="+mn-ea"/>
                          <a:cs typeface="+mn-cs"/>
                        </a:rPr>
                        <a:t>Maximizar el potencial de los recursos naturales y energéticos del país</a:t>
                      </a:r>
                    </a:p>
                  </a:txBody>
                  <a:tcPr>
                    <a:solidFill>
                      <a:schemeClr val="bg2"/>
                    </a:solidFill>
                  </a:tcPr>
                </a:tc>
                <a:tc>
                  <a:txBody>
                    <a:bodyPr/>
                    <a:lstStyle/>
                    <a:p>
                      <a:pPr algn="r"/>
                      <a:r>
                        <a:rPr lang="en-US" sz="1600" dirty="0" smtClean="0">
                          <a:solidFill>
                            <a:schemeClr val="bg1"/>
                          </a:solidFill>
                          <a:latin typeface="Tw Cen MT" pitchFamily="34" charset="0"/>
                        </a:rPr>
                        <a:t>Tema:</a:t>
                      </a:r>
                      <a:endParaRPr lang="en-US" sz="1600" dirty="0">
                        <a:solidFill>
                          <a:schemeClr val="bg1"/>
                        </a:solidFill>
                        <a:latin typeface="Tw Cen MT"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b="1" kern="1200" dirty="0" smtClean="0">
                          <a:solidFill>
                            <a:schemeClr val="tx1">
                              <a:lumMod val="85000"/>
                              <a:lumOff val="15000"/>
                            </a:schemeClr>
                          </a:solidFill>
                          <a:effectLst/>
                          <a:latin typeface="Tw Cen MT" pitchFamily="34" charset="0"/>
                          <a:ea typeface="+mn-ea"/>
                          <a:cs typeface="+mn-cs"/>
                        </a:rPr>
                        <a:t>Mejora de las finanzas del sector (focalización del subsidio, aplicación tarifa técnica y reducción de pérdidas en distribución</a:t>
                      </a:r>
                      <a:endParaRPr lang="es-DO" sz="1600" b="1" kern="1200" dirty="0" smtClean="0">
                        <a:solidFill>
                          <a:schemeClr val="tx1">
                            <a:lumMod val="85000"/>
                            <a:lumOff val="15000"/>
                          </a:schemeClr>
                        </a:solidFill>
                        <a:effectLst/>
                        <a:latin typeface="Tw Cen MT" pitchFamily="34" charset="0"/>
                        <a:ea typeface="+mn-ea"/>
                        <a:cs typeface="+mn-cs"/>
                      </a:endParaRPr>
                    </a:p>
                  </a:txBody>
                  <a:tcPr>
                    <a:solidFill>
                      <a:schemeClr val="bg2"/>
                    </a:solidFill>
                  </a:tcPr>
                </a:tc>
              </a:tr>
            </a:tbl>
          </a:graphicData>
        </a:graphic>
      </p:graphicFrame>
      <p:graphicFrame>
        <p:nvGraphicFramePr>
          <p:cNvPr id="29" name="3 Marcador de contenido"/>
          <p:cNvGraphicFramePr>
            <a:graphicFrameLocks/>
          </p:cNvGraphicFramePr>
          <p:nvPr>
            <p:extLst>
              <p:ext uri="{D42A27DB-BD31-4B8C-83A1-F6EECF244321}">
                <p14:modId xmlns:p14="http://schemas.microsoft.com/office/powerpoint/2010/main" val="494693681"/>
              </p:ext>
            </p:extLst>
          </p:nvPr>
        </p:nvGraphicFramePr>
        <p:xfrm>
          <a:off x="4114800" y="4686640"/>
          <a:ext cx="4922676" cy="1897040"/>
        </p:xfrm>
        <a:graphic>
          <a:graphicData uri="http://schemas.openxmlformats.org/drawingml/2006/table">
            <a:tbl>
              <a:tblPr firstRow="1" bandRow="1">
                <a:tableStyleId>{3B4B98B0-60AC-42C2-AFA5-B58CD77FA1E5}</a:tableStyleId>
              </a:tblPr>
              <a:tblGrid>
                <a:gridCol w="4922676"/>
              </a:tblGrid>
              <a:tr h="1897040">
                <a:tc>
                  <a:txBody>
                    <a:bodyPr/>
                    <a:lstStyle/>
                    <a:p>
                      <a:r>
                        <a:rPr lang="es-DO" sz="1600" noProof="0" dirty="0" smtClean="0">
                          <a:latin typeface="Tw Cen MT" pitchFamily="34" charset="0"/>
                        </a:rPr>
                        <a:t>Indicadores: </a:t>
                      </a:r>
                    </a:p>
                    <a:p>
                      <a:pPr marL="342900" indent="-342900">
                        <a:buFont typeface="+mj-lt"/>
                        <a:buAutoNum type="arabicParenR"/>
                      </a:pPr>
                      <a:r>
                        <a:rPr lang="es-ES" sz="1400" b="0" noProof="0" dirty="0" smtClean="0">
                          <a:latin typeface="Tw Cen MT" pitchFamily="34" charset="0"/>
                        </a:rPr>
                        <a:t>Reducción de las pérdidas en los próximos 6 años.</a:t>
                      </a:r>
                    </a:p>
                    <a:p>
                      <a:pPr marL="342900" indent="-342900">
                        <a:buFont typeface="+mj-lt"/>
                        <a:buAutoNum type="arabicParenR"/>
                      </a:pPr>
                      <a:r>
                        <a:rPr lang="es-ES" sz="1400" b="0" noProof="0" dirty="0" smtClean="0">
                          <a:latin typeface="Tw Cen MT" pitchFamily="34" charset="0"/>
                        </a:rPr>
                        <a:t>Reducción subsidio a la tarifa eléctrica.</a:t>
                      </a:r>
                    </a:p>
                    <a:p>
                      <a:pPr marL="342900" indent="-342900">
                        <a:buFont typeface="+mj-lt"/>
                        <a:buAutoNum type="arabicParenR"/>
                      </a:pPr>
                      <a:r>
                        <a:rPr lang="es-ES" sz="1400" b="0" noProof="0" dirty="0" smtClean="0">
                          <a:latin typeface="Tw Cen MT" pitchFamily="34" charset="0"/>
                        </a:rPr>
                        <a:t>Aplicación de la tarifa técnica. </a:t>
                      </a:r>
                    </a:p>
                    <a:p>
                      <a:pPr marL="342900" indent="-342900">
                        <a:buFont typeface="+mj-lt"/>
                        <a:buAutoNum type="arabicParenR"/>
                      </a:pPr>
                      <a:r>
                        <a:rPr lang="es-ES" sz="1400" b="0" noProof="0" dirty="0" smtClean="0">
                          <a:latin typeface="Tw Cen MT" pitchFamily="34" charset="0"/>
                        </a:rPr>
                        <a:t>Abastecimiento  del 100% de la demanda eléctrica. </a:t>
                      </a:r>
                    </a:p>
                  </a:txBody>
                  <a:tcPr/>
                </a:tc>
              </a:tr>
            </a:tbl>
          </a:graphicData>
        </a:graphic>
      </p:graphicFrame>
      <p:sp>
        <p:nvSpPr>
          <p:cNvPr id="31"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2"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3" name="3 CuadroTexto"/>
          <p:cNvSpPr txBox="1">
            <a:spLocks noChangeArrowheads="1"/>
          </p:cNvSpPr>
          <p:nvPr/>
        </p:nvSpPr>
        <p:spPr bwMode="auto">
          <a:xfrm>
            <a:off x="76200" y="152400"/>
            <a:ext cx="6153351"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smtClean="0">
                <a:solidFill>
                  <a:prstClr val="white"/>
                </a:solidFill>
                <a:latin typeface="Tw Cen MT" pitchFamily="34" charset="0"/>
              </a:rPr>
              <a:t>Resultados Mesas de Trabajo</a:t>
            </a:r>
            <a:endParaRPr lang="en-US" altLang="en-US" sz="4000" dirty="0">
              <a:solidFill>
                <a:prstClr val="white"/>
              </a:solidFill>
              <a:latin typeface="Tw Cen MT" pitchFamily="34" charset="0"/>
            </a:endParaRPr>
          </a:p>
        </p:txBody>
      </p:sp>
      <p:pic>
        <p:nvPicPr>
          <p:cNvPr id="34" name="0 Imagen"/>
          <p:cNvPicPr/>
          <p:nvPr/>
        </p:nvPicPr>
        <p:blipFill>
          <a:blip r:embed="rId2"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spTree>
    <p:extLst>
      <p:ext uri="{BB962C8B-B14F-4D97-AF65-F5344CB8AC3E}">
        <p14:creationId xmlns:p14="http://schemas.microsoft.com/office/powerpoint/2010/main" val="1940912930"/>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3 Marcador de contenido"/>
          <p:cNvGraphicFramePr>
            <a:graphicFrameLocks/>
          </p:cNvGraphicFramePr>
          <p:nvPr>
            <p:extLst>
              <p:ext uri="{D42A27DB-BD31-4B8C-83A1-F6EECF244321}">
                <p14:modId xmlns:p14="http://schemas.microsoft.com/office/powerpoint/2010/main" val="2001066304"/>
              </p:ext>
            </p:extLst>
          </p:nvPr>
        </p:nvGraphicFramePr>
        <p:xfrm>
          <a:off x="228602" y="1219201"/>
          <a:ext cx="8719237" cy="5532120"/>
        </p:xfrm>
        <a:graphic>
          <a:graphicData uri="http://schemas.openxmlformats.org/drawingml/2006/table">
            <a:tbl>
              <a:tblPr firstRow="1" bandRow="1">
                <a:tableStyleId>{BC89EF96-8CEA-46FF-86C4-4CE0E7609802}</a:tableStyleId>
              </a:tblPr>
              <a:tblGrid>
                <a:gridCol w="3581398"/>
                <a:gridCol w="1367359"/>
                <a:gridCol w="2513654"/>
                <a:gridCol w="1256826"/>
              </a:tblGrid>
              <a:tr h="254813">
                <a:tc>
                  <a:txBody>
                    <a:bodyPr/>
                    <a:lstStyle/>
                    <a:p>
                      <a:pPr algn="ctr"/>
                      <a:r>
                        <a:rPr lang="es-ES" sz="1600" noProof="0" dirty="0" smtClean="0">
                          <a:latin typeface="Tw Cen MT" pitchFamily="34" charset="0"/>
                        </a:rPr>
                        <a:t>Propuestas de solución</a:t>
                      </a:r>
                      <a:endParaRPr lang="es-ES" sz="1600" noProof="0" dirty="0">
                        <a:latin typeface="Tw Cen MT" pitchFamily="34" charset="0"/>
                      </a:endParaRPr>
                    </a:p>
                  </a:txBody>
                  <a:tcPr anchor="ctr"/>
                </a:tc>
                <a:tc>
                  <a:txBody>
                    <a:bodyPr/>
                    <a:lstStyle/>
                    <a:p>
                      <a:pPr algn="ctr"/>
                      <a:r>
                        <a:rPr lang="es-ES" sz="1600" noProof="0" smtClean="0">
                          <a:latin typeface="Tw Cen MT" pitchFamily="34" charset="0"/>
                        </a:rPr>
                        <a:t>Indicador</a:t>
                      </a:r>
                      <a:endParaRPr lang="es-ES" sz="1600" noProof="0">
                        <a:latin typeface="Tw Cen MT"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600" noProof="0" smtClean="0">
                          <a:latin typeface="Tw Cen MT" pitchFamily="34" charset="0"/>
                        </a:rPr>
                        <a:t>Actores que</a:t>
                      </a:r>
                      <a:r>
                        <a:rPr lang="es-ES" sz="1600" baseline="0" noProof="0" smtClean="0">
                          <a:latin typeface="Tw Cen MT" pitchFamily="34" charset="0"/>
                        </a:rPr>
                        <a:t> intervienen</a:t>
                      </a:r>
                      <a:endParaRPr lang="es-ES" sz="1600" noProof="0" smtClean="0">
                        <a:latin typeface="Tw Cen MT" pitchFamily="34" charset="0"/>
                      </a:endParaRPr>
                    </a:p>
                  </a:txBody>
                  <a:tcPr anchor="ctr"/>
                </a:tc>
                <a:tc>
                  <a:txBody>
                    <a:bodyPr/>
                    <a:lstStyle/>
                    <a:p>
                      <a:pPr algn="ctr"/>
                      <a:r>
                        <a:rPr lang="es-ES" sz="1600" noProof="0" dirty="0" smtClean="0">
                          <a:latin typeface="Tw Cen MT" pitchFamily="34" charset="0"/>
                        </a:rPr>
                        <a:t>Fecha meta</a:t>
                      </a:r>
                      <a:r>
                        <a:rPr lang="es-ES" sz="1600" baseline="0" noProof="0" dirty="0" smtClean="0">
                          <a:latin typeface="Tw Cen MT" pitchFamily="34" charset="0"/>
                        </a:rPr>
                        <a:t> </a:t>
                      </a:r>
                      <a:r>
                        <a:rPr lang="es-ES" sz="1100" noProof="0" dirty="0" smtClean="0">
                          <a:latin typeface="Tw Cen MT" pitchFamily="34" charset="0"/>
                        </a:rPr>
                        <a:t>(trimestre/año)</a:t>
                      </a:r>
                      <a:endParaRPr lang="es-ES" sz="1100" noProof="0" dirty="0">
                        <a:latin typeface="Tw Cen MT" pitchFamily="34" charset="0"/>
                      </a:endParaRPr>
                    </a:p>
                  </a:txBody>
                  <a:tcPr anchor="ctr"/>
                </a:tc>
              </a:tr>
              <a:tr h="509625">
                <a:tc>
                  <a:txBody>
                    <a:bodyPr/>
                    <a:lstStyle/>
                    <a:p>
                      <a:pPr algn="just"/>
                      <a:r>
                        <a:rPr lang="es-ES" sz="1200" u="none" strike="noStrike" kern="1200" baseline="0" noProof="0" dirty="0" smtClean="0">
                          <a:latin typeface="Tw Cen MT" pitchFamily="34" charset="0"/>
                        </a:rPr>
                        <a:t>Ejecutar el plan integral de reducción de pérdidas en cada una de las empresas distribuidoras e identificar los recursos financieros que permitan llevar a cabo estas acciones. </a:t>
                      </a:r>
                      <a:endParaRPr lang="es-ES" sz="1200" noProof="0" dirty="0" smtClean="0">
                        <a:latin typeface="Tw Cen MT" pitchFamily="34" charset="0"/>
                      </a:endParaRPr>
                    </a:p>
                  </a:txBody>
                  <a:tcPr/>
                </a:tc>
                <a:tc>
                  <a:txBody>
                    <a:bodyPr/>
                    <a:lstStyle/>
                    <a:p>
                      <a:pPr marL="0" indent="0" algn="ctr">
                        <a:buFont typeface="Arial" panose="020B0604020202020204" pitchFamily="34" charset="0"/>
                        <a:buNone/>
                      </a:pPr>
                      <a:r>
                        <a:rPr lang="es-ES" sz="1200" noProof="0" dirty="0" smtClean="0">
                          <a:latin typeface="Tw Cen MT" pitchFamily="34" charset="0"/>
                        </a:rPr>
                        <a:t>Inicio del plan de reducción de pérdidas. </a:t>
                      </a:r>
                      <a:endParaRPr lang="es-ES" sz="1200" noProof="0" dirty="0">
                        <a:latin typeface="Tw Cen MT" pitchFamily="34" charset="0"/>
                      </a:endParaRPr>
                    </a:p>
                  </a:txBody>
                  <a:tcPr/>
                </a:tc>
                <a:tc>
                  <a:txBody>
                    <a:bodyPr/>
                    <a:lstStyle/>
                    <a:p>
                      <a:pPr marL="0" indent="0" algn="ctr">
                        <a:buFont typeface="Arial" panose="020B0604020202020204" pitchFamily="34" charset="0"/>
                        <a:buNone/>
                      </a:pPr>
                      <a:r>
                        <a:rPr lang="es-ES" sz="1200" noProof="0" dirty="0" smtClean="0">
                          <a:latin typeface="Tw Cen MT" pitchFamily="34" charset="0"/>
                        </a:rPr>
                        <a:t>Empresas distribuidoras</a:t>
                      </a:r>
                    </a:p>
                    <a:p>
                      <a:pPr marL="0" indent="0" algn="ctr">
                        <a:buFont typeface="Arial" panose="020B0604020202020204" pitchFamily="34" charset="0"/>
                        <a:buNone/>
                      </a:pPr>
                      <a:r>
                        <a:rPr lang="es-ES" sz="1200" noProof="0" dirty="0" smtClean="0">
                          <a:latin typeface="Tw Cen MT" pitchFamily="34" charset="0"/>
                        </a:rPr>
                        <a:t>Sector</a:t>
                      </a:r>
                      <a:r>
                        <a:rPr lang="es-ES" sz="1200" baseline="0" noProof="0" dirty="0" smtClean="0">
                          <a:latin typeface="Tw Cen MT" pitchFamily="34" charset="0"/>
                        </a:rPr>
                        <a:t> privado</a:t>
                      </a:r>
                    </a:p>
                    <a:p>
                      <a:pPr marL="0" indent="0" algn="ctr">
                        <a:buFont typeface="Arial" panose="020B0604020202020204" pitchFamily="34" charset="0"/>
                        <a:buNone/>
                      </a:pPr>
                      <a:r>
                        <a:rPr lang="es-ES" sz="1200" noProof="0" dirty="0" smtClean="0">
                          <a:latin typeface="Tw Cen MT" pitchFamily="34" charset="0"/>
                        </a:rPr>
                        <a:t>Sector privado a través de la Comisión de Seguimiento del pacto eléctrico</a:t>
                      </a:r>
                      <a:endParaRPr lang="es-ES" sz="1200" noProof="0" dirty="0">
                        <a:latin typeface="Tw Cen MT"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1200" noProof="0" dirty="0" smtClean="0">
                        <a:latin typeface="Tw Cen MT"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ES" sz="1200" noProof="0" dirty="0" smtClean="0">
                          <a:latin typeface="Tw Cen MT" pitchFamily="34" charset="0"/>
                        </a:rPr>
                        <a:t>2Q</a:t>
                      </a:r>
                      <a:r>
                        <a:rPr lang="es-ES" sz="1200" baseline="0" noProof="0" dirty="0" smtClean="0">
                          <a:latin typeface="Tw Cen MT" pitchFamily="34" charset="0"/>
                        </a:rPr>
                        <a:t> 2016 </a:t>
                      </a:r>
                      <a:endParaRPr lang="es-ES" sz="1200" noProof="0" dirty="0" smtClean="0">
                        <a:latin typeface="Tw Cen MT" pitchFamily="34" charset="0"/>
                      </a:endParaRPr>
                    </a:p>
                    <a:p>
                      <a:pPr algn="ctr"/>
                      <a:endParaRPr lang="es-ES" sz="1200" noProof="0" dirty="0">
                        <a:latin typeface="Tw Cen MT" pitchFamily="34" charset="0"/>
                      </a:endParaRPr>
                    </a:p>
                  </a:txBody>
                  <a:tcPr/>
                </a:tc>
              </a:tr>
              <a:tr h="694944">
                <a:tc>
                  <a:txBody>
                    <a:bodyPr/>
                    <a:lstStyle/>
                    <a:p>
                      <a:pPr algn="just"/>
                      <a:r>
                        <a:rPr lang="es-ES" sz="1200" u="none" strike="noStrike" kern="1200" baseline="0" noProof="0" dirty="0" smtClean="0">
                          <a:latin typeface="Tw Cen MT" pitchFamily="34" charset="0"/>
                        </a:rPr>
                        <a:t>Suplir el ciento por ciento (100%) de la demanda eléctrica del país, tal y como lo dispone el artículo 4 de la Ley General de Electricidad No. 125-01, en un plazo no mayor de seis (6) años, mediante la reducción del racionamiento de energía en por lo menos tres (3) puntos porcentuales al año durante seis (6) años. </a:t>
                      </a:r>
                      <a:endParaRPr lang="es-ES" sz="1200" noProof="0" dirty="0" smtClean="0">
                        <a:latin typeface="Tw Cen MT" pitchFamily="34" charset="0"/>
                      </a:endParaRPr>
                    </a:p>
                  </a:txBody>
                  <a:tcPr/>
                </a:tc>
                <a:tc>
                  <a:txBody>
                    <a:bodyPr/>
                    <a:lstStyle/>
                    <a:p>
                      <a:pPr marL="0" indent="0" algn="ctr">
                        <a:buFont typeface="Arial" panose="020B0604020202020204" pitchFamily="34" charset="0"/>
                        <a:buNone/>
                      </a:pPr>
                      <a:r>
                        <a:rPr lang="es-ES" sz="1200" noProof="0" dirty="0" smtClean="0">
                          <a:latin typeface="Tw Cen MT" pitchFamily="34" charset="0"/>
                        </a:rPr>
                        <a:t>Reducción de 3% de las </a:t>
                      </a:r>
                      <a:r>
                        <a:rPr lang="es-ES" sz="1200" noProof="0" smtClean="0">
                          <a:latin typeface="Tw Cen MT" pitchFamily="34" charset="0"/>
                        </a:rPr>
                        <a:t>pérdidas anuales</a:t>
                      </a:r>
                      <a:endParaRPr lang="es-ES" sz="1200" noProof="0" dirty="0">
                        <a:latin typeface="Tw Cen MT" pitchFamily="34" charset="0"/>
                      </a:endParaRPr>
                    </a:p>
                  </a:txBody>
                  <a:tcPr/>
                </a:tc>
                <a:tc>
                  <a:txBody>
                    <a:bodyPr/>
                    <a:lstStyle/>
                    <a:p>
                      <a:pPr marL="0" indent="0" algn="ctr">
                        <a:buFont typeface="Arial" panose="020B0604020202020204" pitchFamily="34" charset="0"/>
                        <a:buNone/>
                      </a:pPr>
                      <a:r>
                        <a:rPr lang="es-ES" sz="1200" noProof="0" dirty="0" smtClean="0">
                          <a:latin typeface="Tw Cen MT" pitchFamily="34" charset="0"/>
                        </a:rPr>
                        <a:t>Empresas distribuidoras</a:t>
                      </a:r>
                    </a:p>
                    <a:p>
                      <a:pPr marL="0" indent="0" algn="ctr">
                        <a:buFont typeface="Arial" panose="020B0604020202020204" pitchFamily="34" charset="0"/>
                        <a:buNone/>
                      </a:pPr>
                      <a:r>
                        <a:rPr lang="es-ES" sz="1200" noProof="0" dirty="0" smtClean="0">
                          <a:latin typeface="Tw Cen MT" pitchFamily="34" charset="0"/>
                        </a:rPr>
                        <a:t>Sector Privado</a:t>
                      </a:r>
                    </a:p>
                    <a:p>
                      <a:pPr marL="0" indent="0" algn="ctr">
                        <a:buFont typeface="Arial" panose="020B0604020202020204" pitchFamily="34" charset="0"/>
                        <a:buNone/>
                      </a:pPr>
                      <a:r>
                        <a:rPr lang="es-ES" sz="1200" noProof="0" dirty="0" smtClean="0">
                          <a:latin typeface="Tw Cen MT" pitchFamily="34" charset="0"/>
                        </a:rPr>
                        <a:t>Sector privado a través de la Comisión de Seguimiento del pacto eléctrico</a:t>
                      </a:r>
                      <a:endParaRPr lang="es-ES" sz="1200" noProof="0" dirty="0">
                        <a:latin typeface="Tw Cen MT" pitchFamily="34" charset="0"/>
                      </a:endParaRPr>
                    </a:p>
                  </a:txBody>
                  <a:tcPr/>
                </a:tc>
                <a:tc>
                  <a:txBody>
                    <a:bodyPr/>
                    <a:lstStyle/>
                    <a:p>
                      <a:pPr algn="ctr"/>
                      <a:endParaRPr lang="es-ES" sz="1200" noProof="0" dirty="0" smtClean="0">
                        <a:latin typeface="Tw Cen MT" pitchFamily="34" charset="0"/>
                      </a:endParaRPr>
                    </a:p>
                    <a:p>
                      <a:pPr algn="ctr"/>
                      <a:endParaRPr lang="es-ES" sz="1200" noProof="0" dirty="0" smtClean="0">
                        <a:latin typeface="Tw Cen MT" pitchFamily="34" charset="0"/>
                      </a:endParaRPr>
                    </a:p>
                    <a:p>
                      <a:pPr algn="ctr"/>
                      <a:r>
                        <a:rPr lang="es-ES" sz="1200" noProof="0" dirty="0" smtClean="0">
                          <a:latin typeface="Tw Cen MT" pitchFamily="34" charset="0"/>
                        </a:rPr>
                        <a:t>4Q 2016</a:t>
                      </a:r>
                      <a:endParaRPr lang="es-ES" sz="1200" noProof="0" dirty="0">
                        <a:latin typeface="Tw Cen MT" pitchFamily="34" charset="0"/>
                      </a:endParaRPr>
                    </a:p>
                  </a:txBody>
                  <a:tcPr/>
                </a:tc>
              </a:tr>
              <a:tr h="602285">
                <a:tc>
                  <a:txBody>
                    <a:bodyPr/>
                    <a:lstStyle/>
                    <a:p>
                      <a:pPr algn="just"/>
                      <a:r>
                        <a:rPr lang="es-ES" sz="1200" u="none" strike="noStrike" kern="1200" baseline="0" noProof="0" dirty="0" smtClean="0">
                          <a:latin typeface="Tw Cen MT" pitchFamily="34" charset="0"/>
                        </a:rPr>
                        <a:t>Garantizar los recursos humanos y financieros para que la Procuraduría General Adjunta para el Sistema Eléctrico (PGASE), la Superintendencia de Electricidad (SIE) y el Instituto Dominicano para la Calidad (INDOCAL) combatan de manera eficiente el fraude eléctrico. </a:t>
                      </a:r>
                      <a:endParaRPr lang="es-ES" sz="1200" noProof="0" dirty="0" smtClean="0">
                        <a:latin typeface="Tw Cen MT" pitchFamily="34" charset="0"/>
                      </a:endParaRPr>
                    </a:p>
                  </a:txBody>
                  <a:tcPr/>
                </a:tc>
                <a:tc>
                  <a:txBody>
                    <a:bodyPr/>
                    <a:lstStyle/>
                    <a:p>
                      <a:pPr marL="0" indent="0" algn="ctr">
                        <a:buFont typeface="Arial" panose="020B0604020202020204" pitchFamily="34" charset="0"/>
                        <a:buNone/>
                      </a:pPr>
                      <a:r>
                        <a:rPr lang="es-ES" sz="1200" noProof="0" dirty="0" smtClean="0">
                          <a:latin typeface="Tw Cen MT" pitchFamily="34" charset="0"/>
                        </a:rPr>
                        <a:t>Asignación presupuestaria adecuada. </a:t>
                      </a:r>
                      <a:endParaRPr lang="es-ES" sz="1200" noProof="0" dirty="0">
                        <a:latin typeface="Tw Cen MT" pitchFamily="34" charset="0"/>
                      </a:endParaRPr>
                    </a:p>
                  </a:txBody>
                  <a:tcPr/>
                </a:tc>
                <a:tc>
                  <a:txBody>
                    <a:bodyPr/>
                    <a:lstStyle/>
                    <a:p>
                      <a:pPr marL="0" indent="0" algn="ctr">
                        <a:buFont typeface="Arial" panose="020B0604020202020204" pitchFamily="34" charset="0"/>
                        <a:buNone/>
                      </a:pPr>
                      <a:r>
                        <a:rPr lang="es-ES" sz="1200" noProof="0" dirty="0" smtClean="0">
                          <a:latin typeface="Tw Cen MT" pitchFamily="34" charset="0"/>
                        </a:rPr>
                        <a:t>Sector Público - DIGPRES</a:t>
                      </a:r>
                    </a:p>
                    <a:p>
                      <a:pPr marL="0" indent="0" algn="ctr">
                        <a:buFont typeface="Arial" panose="020B0604020202020204" pitchFamily="34" charset="0"/>
                        <a:buNone/>
                      </a:pPr>
                      <a:r>
                        <a:rPr lang="es-ES" sz="1200" noProof="0" dirty="0" smtClean="0">
                          <a:latin typeface="Tw Cen MT" pitchFamily="34" charset="0"/>
                        </a:rPr>
                        <a:t>Sector privado - Comisión de Seguimiento del pacto eléctrico</a:t>
                      </a:r>
                      <a:endParaRPr lang="es-ES" sz="1200" noProof="0" dirty="0">
                        <a:latin typeface="Tw Cen MT" pitchFamily="34" charset="0"/>
                      </a:endParaRPr>
                    </a:p>
                  </a:txBody>
                  <a:tcPr/>
                </a:tc>
                <a:tc>
                  <a:txBody>
                    <a:bodyPr/>
                    <a:lstStyle/>
                    <a:p>
                      <a:pPr algn="ctr"/>
                      <a:endParaRPr lang="es-ES" sz="1200" noProof="0" dirty="0" smtClean="0">
                        <a:latin typeface="Tw Cen MT" pitchFamily="34" charset="0"/>
                      </a:endParaRPr>
                    </a:p>
                    <a:p>
                      <a:pPr algn="ctr"/>
                      <a:r>
                        <a:rPr lang="es-ES" sz="1200" noProof="0" dirty="0" smtClean="0">
                          <a:latin typeface="Tw Cen MT" pitchFamily="34" charset="0"/>
                        </a:rPr>
                        <a:t>1Q 2016</a:t>
                      </a:r>
                      <a:endParaRPr lang="es-ES" sz="1200" noProof="0" dirty="0">
                        <a:latin typeface="Tw Cen MT" pitchFamily="34" charset="0"/>
                      </a:endParaRPr>
                    </a:p>
                  </a:txBody>
                  <a:tcPr/>
                </a:tc>
              </a:tr>
              <a:tr h="324307">
                <a:tc>
                  <a:txBody>
                    <a:bodyPr/>
                    <a:lstStyle/>
                    <a:p>
                      <a:pPr algn="just"/>
                      <a:r>
                        <a:rPr lang="es-ES" sz="1200" u="none" strike="noStrike" kern="1200" baseline="0" noProof="0" dirty="0" smtClean="0">
                          <a:latin typeface="Tw Cen MT" pitchFamily="34" charset="0"/>
                        </a:rPr>
                        <a:t>Establecer la tarifa técnica para todos los usuarios del servicio eléctrico. </a:t>
                      </a:r>
                      <a:endParaRPr lang="es-ES" sz="1200" noProof="0" dirty="0" smtClean="0">
                        <a:latin typeface="Tw Cen MT" pitchFamily="34" charset="0"/>
                      </a:endParaRPr>
                    </a:p>
                  </a:txBody>
                  <a:tcPr/>
                </a:tc>
                <a:tc>
                  <a:txBody>
                    <a:bodyPr/>
                    <a:lstStyle/>
                    <a:p>
                      <a:pPr marL="0" indent="0" algn="ctr">
                        <a:buFont typeface="Arial" panose="020B0604020202020204" pitchFamily="34" charset="0"/>
                        <a:buNone/>
                      </a:pPr>
                      <a:r>
                        <a:rPr lang="es-ES" sz="1200" noProof="0" dirty="0" smtClean="0">
                          <a:latin typeface="Tw Cen MT" pitchFamily="34" charset="0"/>
                        </a:rPr>
                        <a:t>Resolución de la Superintendencia de Electricidad</a:t>
                      </a:r>
                      <a:r>
                        <a:rPr lang="es-ES" sz="1200" baseline="0" noProof="0" dirty="0" smtClean="0">
                          <a:latin typeface="Tw Cen MT" pitchFamily="34" charset="0"/>
                        </a:rPr>
                        <a:t> </a:t>
                      </a:r>
                      <a:endParaRPr lang="es-ES" sz="1200" noProof="0" dirty="0">
                        <a:latin typeface="Tw Cen MT" pitchFamily="34" charset="0"/>
                      </a:endParaRPr>
                    </a:p>
                  </a:txBody>
                  <a:tcPr/>
                </a:tc>
                <a:tc>
                  <a:txBody>
                    <a:bodyPr/>
                    <a:lstStyle/>
                    <a:p>
                      <a:pPr marL="0" indent="0" algn="ctr">
                        <a:buFont typeface="Arial" panose="020B0604020202020204" pitchFamily="34" charset="0"/>
                        <a:buNone/>
                      </a:pPr>
                      <a:r>
                        <a:rPr lang="es-ES" sz="1200" noProof="0" dirty="0" smtClean="0">
                          <a:latin typeface="Tw Cen MT" pitchFamily="34" charset="0"/>
                        </a:rPr>
                        <a:t>Superintendencia de Electricidad (SIE)</a:t>
                      </a:r>
                    </a:p>
                    <a:p>
                      <a:pPr marL="0" indent="0" algn="ctr">
                        <a:buFont typeface="Arial" panose="020B0604020202020204" pitchFamily="34" charset="0"/>
                        <a:buNone/>
                      </a:pPr>
                      <a:r>
                        <a:rPr lang="es-ES" sz="1200" noProof="0" dirty="0" smtClean="0">
                          <a:latin typeface="Tw Cen MT" pitchFamily="34" charset="0"/>
                        </a:rPr>
                        <a:t>Sector privado -Comisión de Seguimiento del pacto eléctrico</a:t>
                      </a:r>
                      <a:endParaRPr lang="es-ES" sz="1200" noProof="0" dirty="0">
                        <a:latin typeface="Tw Cen MT" pitchFamily="34" charset="0"/>
                      </a:endParaRPr>
                    </a:p>
                  </a:txBody>
                  <a:tcPr/>
                </a:tc>
                <a:tc>
                  <a:txBody>
                    <a:bodyPr/>
                    <a:lstStyle/>
                    <a:p>
                      <a:pPr algn="ctr"/>
                      <a:endParaRPr lang="es-ES" sz="1200" noProof="0" dirty="0" smtClean="0">
                        <a:latin typeface="Tw Cen MT" pitchFamily="34" charset="0"/>
                      </a:endParaRPr>
                    </a:p>
                    <a:p>
                      <a:pPr algn="ctr"/>
                      <a:r>
                        <a:rPr lang="es-ES" sz="1200" noProof="0" dirty="0" smtClean="0">
                          <a:latin typeface="Tw Cen MT" pitchFamily="34" charset="0"/>
                        </a:rPr>
                        <a:t>3Q 2016</a:t>
                      </a:r>
                      <a:endParaRPr lang="es-ES" sz="1200" noProof="0" dirty="0">
                        <a:latin typeface="Tw Cen MT" pitchFamily="34" charset="0"/>
                      </a:endParaRPr>
                    </a:p>
                  </a:txBody>
                  <a:tcPr/>
                </a:tc>
              </a:tr>
              <a:tr h="509625">
                <a:tc>
                  <a:txBody>
                    <a:bodyPr/>
                    <a:lstStyle/>
                    <a:p>
                      <a:pPr marL="0" marR="0" lvl="2" indent="0" algn="just" defTabSz="914400" rtl="0" eaLnBrk="1" fontAlgn="auto" latinLnBrk="0" hangingPunct="1">
                        <a:lnSpc>
                          <a:spcPct val="100000"/>
                        </a:lnSpc>
                        <a:spcBef>
                          <a:spcPts val="0"/>
                        </a:spcBef>
                        <a:spcAft>
                          <a:spcPts val="0"/>
                        </a:spcAft>
                        <a:buClrTx/>
                        <a:buSzTx/>
                        <a:buFontTx/>
                        <a:buNone/>
                        <a:tabLst/>
                        <a:defRPr/>
                      </a:pPr>
                      <a:r>
                        <a:rPr lang="es-ES" sz="1200" u="none" strike="noStrike" kern="1200" baseline="0" noProof="0" dirty="0" smtClean="0">
                          <a:latin typeface="Tw Cen MT" pitchFamily="34" charset="0"/>
                        </a:rPr>
                        <a:t>Focalizar el subsidio a la tarifa eléctrica a través de una asistencia monetaria equivalente al consumo de 100 </a:t>
                      </a:r>
                      <a:r>
                        <a:rPr lang="es-ES" sz="1200" u="none" strike="noStrike" kern="1200" baseline="0" noProof="0" dirty="0" err="1" smtClean="0">
                          <a:latin typeface="Tw Cen MT" pitchFamily="34" charset="0"/>
                        </a:rPr>
                        <a:t>KWh</a:t>
                      </a:r>
                      <a:r>
                        <a:rPr lang="es-ES" sz="1200" u="none" strike="noStrike" kern="1200" baseline="0" noProof="0" dirty="0" smtClean="0">
                          <a:latin typeface="Tw Cen MT" pitchFamily="34" charset="0"/>
                        </a:rPr>
                        <a:t>/mes, a aquellos usuarios que se encuentren en los niveles de pobreza identificados por el Gabinete Social. </a:t>
                      </a:r>
                      <a:endParaRPr lang="es-ES" sz="1200" noProof="0" dirty="0" smtClean="0">
                        <a:latin typeface="Tw Cen MT" pitchFamily="34" charset="0"/>
                      </a:endParaRPr>
                    </a:p>
                  </a:txBody>
                  <a:tcPr/>
                </a:tc>
                <a:tc>
                  <a:txBody>
                    <a:bodyPr/>
                    <a:lstStyle/>
                    <a:p>
                      <a:pPr marL="0" indent="0" algn="ctr">
                        <a:buFont typeface="Arial" panose="020B0604020202020204" pitchFamily="34" charset="0"/>
                        <a:buNone/>
                      </a:pPr>
                      <a:r>
                        <a:rPr lang="es-ES" sz="1200" noProof="0" dirty="0" smtClean="0">
                          <a:latin typeface="Tw Cen MT" pitchFamily="34" charset="0"/>
                        </a:rPr>
                        <a:t>Resolución de la Superintendencia de Electricidad en coordinación con el Gabinete</a:t>
                      </a:r>
                      <a:r>
                        <a:rPr lang="es-ES" sz="1200" baseline="0" noProof="0" dirty="0" smtClean="0">
                          <a:latin typeface="Tw Cen MT" pitchFamily="34" charset="0"/>
                        </a:rPr>
                        <a:t> Social.</a:t>
                      </a:r>
                      <a:endParaRPr lang="es-ES" sz="1200" noProof="0" dirty="0">
                        <a:latin typeface="Tw Cen MT" pitchFamily="34" charset="0"/>
                      </a:endParaRPr>
                    </a:p>
                  </a:txBody>
                  <a:tcPr/>
                </a:tc>
                <a:tc>
                  <a:txBody>
                    <a:bodyPr/>
                    <a:lstStyle/>
                    <a:p>
                      <a:pPr marL="0" indent="0" algn="ctr">
                        <a:buFont typeface="Arial" panose="020B0604020202020204" pitchFamily="34" charset="0"/>
                        <a:buNone/>
                      </a:pPr>
                      <a:r>
                        <a:rPr lang="es-ES" sz="1200" noProof="0" dirty="0" smtClean="0">
                          <a:latin typeface="Tw Cen MT" pitchFamily="34" charset="0"/>
                        </a:rPr>
                        <a:t>Gabinete</a:t>
                      </a:r>
                      <a:r>
                        <a:rPr lang="es-ES" sz="1200" baseline="0" noProof="0" dirty="0" smtClean="0">
                          <a:latin typeface="Tw Cen MT" pitchFamily="34" charset="0"/>
                        </a:rPr>
                        <a:t> Social</a:t>
                      </a:r>
                    </a:p>
                    <a:p>
                      <a:pPr marL="0" indent="0" algn="ctr">
                        <a:buFont typeface="Arial" panose="020B0604020202020204" pitchFamily="34" charset="0"/>
                        <a:buNone/>
                      </a:pPr>
                      <a:r>
                        <a:rPr lang="es-ES" sz="1200" baseline="0" noProof="0" dirty="0" smtClean="0">
                          <a:latin typeface="Tw Cen MT" pitchFamily="34" charset="0"/>
                        </a:rPr>
                        <a:t>EDENORTE, EDESUR, EDEESTE</a:t>
                      </a:r>
                    </a:p>
                    <a:p>
                      <a:pPr marL="0" indent="0" algn="ctr">
                        <a:buFont typeface="Arial" panose="020B0604020202020204" pitchFamily="34" charset="0"/>
                        <a:buNone/>
                      </a:pPr>
                      <a:r>
                        <a:rPr lang="es-ES" sz="1200" noProof="0" dirty="0" smtClean="0">
                          <a:latin typeface="Tw Cen MT" pitchFamily="34" charset="0"/>
                        </a:rPr>
                        <a:t>Sector privado a través de la Comisión de Seguimiento del pacto eléctrico</a:t>
                      </a:r>
                      <a:endParaRPr lang="es-ES" sz="1200" noProof="0" dirty="0">
                        <a:latin typeface="Tw Cen MT" pitchFamily="34" charset="0"/>
                      </a:endParaRPr>
                    </a:p>
                  </a:txBody>
                  <a:tcPr/>
                </a:tc>
                <a:tc>
                  <a:txBody>
                    <a:bodyPr/>
                    <a:lstStyle/>
                    <a:p>
                      <a:pPr algn="ctr"/>
                      <a:endParaRPr lang="es-ES" sz="1200" noProof="0" dirty="0" smtClean="0">
                        <a:latin typeface="Tw Cen MT" pitchFamily="34" charset="0"/>
                      </a:endParaRPr>
                    </a:p>
                    <a:p>
                      <a:pPr algn="ctr"/>
                      <a:r>
                        <a:rPr lang="es-ES" sz="1200" noProof="0" dirty="0" smtClean="0">
                          <a:latin typeface="Tw Cen MT" pitchFamily="34" charset="0"/>
                        </a:rPr>
                        <a:t>3Q 2016</a:t>
                      </a:r>
                      <a:endParaRPr lang="es-ES" sz="1200" noProof="0" dirty="0">
                        <a:latin typeface="Tw Cen MT" pitchFamily="34" charset="0"/>
                      </a:endParaRPr>
                    </a:p>
                  </a:txBody>
                  <a:tcPr/>
                </a:tc>
              </a:tr>
            </a:tbl>
          </a:graphicData>
        </a:graphic>
      </p:graphicFrame>
      <p:sp>
        <p:nvSpPr>
          <p:cNvPr id="7"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8"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14" name="3 CuadroTexto"/>
          <p:cNvSpPr txBox="1">
            <a:spLocks noChangeArrowheads="1"/>
          </p:cNvSpPr>
          <p:nvPr/>
        </p:nvSpPr>
        <p:spPr bwMode="auto">
          <a:xfrm>
            <a:off x="76200" y="152400"/>
            <a:ext cx="6153351"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smtClean="0">
                <a:solidFill>
                  <a:prstClr val="white"/>
                </a:solidFill>
                <a:latin typeface="Tw Cen MT" pitchFamily="34" charset="0"/>
              </a:rPr>
              <a:t>Resultados Mesas de Trabajo</a:t>
            </a:r>
            <a:endParaRPr lang="en-US" altLang="en-US" sz="4000" dirty="0">
              <a:solidFill>
                <a:prstClr val="white"/>
              </a:solidFill>
              <a:latin typeface="Tw Cen MT" pitchFamily="34" charset="0"/>
            </a:endParaRPr>
          </a:p>
        </p:txBody>
      </p:sp>
      <p:pic>
        <p:nvPicPr>
          <p:cNvPr id="15" name="0 Imagen"/>
          <p:cNvPicPr/>
          <p:nvPr/>
        </p:nvPicPr>
        <p:blipFill>
          <a:blip r:embed="rId3"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spTree>
    <p:extLst>
      <p:ext uri="{BB962C8B-B14F-4D97-AF65-F5344CB8AC3E}">
        <p14:creationId xmlns:p14="http://schemas.microsoft.com/office/powerpoint/2010/main" val="8963532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3 Marcador de contenido"/>
          <p:cNvGraphicFramePr>
            <a:graphicFrameLocks/>
          </p:cNvGraphicFramePr>
          <p:nvPr>
            <p:extLst>
              <p:ext uri="{D42A27DB-BD31-4B8C-83A1-F6EECF244321}">
                <p14:modId xmlns:p14="http://schemas.microsoft.com/office/powerpoint/2010/main" val="2452613441"/>
              </p:ext>
            </p:extLst>
          </p:nvPr>
        </p:nvGraphicFramePr>
        <p:xfrm>
          <a:off x="76199" y="2514600"/>
          <a:ext cx="8961277" cy="1189632"/>
        </p:xfrm>
        <a:graphic>
          <a:graphicData uri="http://schemas.openxmlformats.org/drawingml/2006/table">
            <a:tbl>
              <a:tblPr firstRow="1" bandRow="1">
                <a:tableStyleId>{3B4B98B0-60AC-42C2-AFA5-B58CD77FA1E5}</a:tableStyleId>
              </a:tblPr>
              <a:tblGrid>
                <a:gridCol w="8961277"/>
              </a:tblGrid>
              <a:tr h="1189632">
                <a:tc>
                  <a:txBody>
                    <a:bodyPr/>
                    <a:lstStyle/>
                    <a:p>
                      <a:r>
                        <a:rPr lang="es-DO" sz="1600" b="1" noProof="0" dirty="0" smtClean="0">
                          <a:latin typeface="Tw Cen MT" pitchFamily="34" charset="0"/>
                        </a:rPr>
                        <a:t>Problemática 3/Contexto:</a:t>
                      </a:r>
                    </a:p>
                    <a:p>
                      <a:pPr algn="just"/>
                      <a:r>
                        <a:rPr lang="es-ES" sz="1400" b="0" strike="noStrike" noProof="0" dirty="0" smtClean="0">
                          <a:latin typeface="Tw Cen MT" pitchFamily="34" charset="0"/>
                        </a:rPr>
                        <a:t>No existen condiciones para el desarrollo efectivo, inmediato y sostenible de los proyectos de energías renovables. La aplicación parcial de las leyes, resoluciones y reglamentos por parte de los actores públicos, así como la reducción del esquema original de facilidades e incentivos contemplados en la Ley 57-07, bloquean e interfieren con las funciones y obligaciones de todos los involucrados en el proceso. </a:t>
                      </a:r>
                    </a:p>
                  </a:txBody>
                  <a:tcPr/>
                </a:tc>
              </a:tr>
            </a:tbl>
          </a:graphicData>
        </a:graphic>
      </p:graphicFrame>
      <p:graphicFrame>
        <p:nvGraphicFramePr>
          <p:cNvPr id="26" name="3 Marcador de contenido"/>
          <p:cNvGraphicFramePr>
            <a:graphicFrameLocks/>
          </p:cNvGraphicFramePr>
          <p:nvPr>
            <p:extLst>
              <p:ext uri="{D42A27DB-BD31-4B8C-83A1-F6EECF244321}">
                <p14:modId xmlns:p14="http://schemas.microsoft.com/office/powerpoint/2010/main" val="939758230"/>
              </p:ext>
            </p:extLst>
          </p:nvPr>
        </p:nvGraphicFramePr>
        <p:xfrm>
          <a:off x="76199" y="4000840"/>
          <a:ext cx="3844131" cy="1897040"/>
        </p:xfrm>
        <a:graphic>
          <a:graphicData uri="http://schemas.openxmlformats.org/drawingml/2006/table">
            <a:tbl>
              <a:tblPr bandRow="1">
                <a:tableStyleId>{3B4B98B0-60AC-42C2-AFA5-B58CD77FA1E5}</a:tableStyleId>
              </a:tblPr>
              <a:tblGrid>
                <a:gridCol w="3844131"/>
              </a:tblGrid>
              <a:tr h="1897040">
                <a:tc>
                  <a:txBody>
                    <a:bodyPr/>
                    <a:lstStyle/>
                    <a:p>
                      <a:pPr algn="just"/>
                      <a:r>
                        <a:rPr lang="en-US" sz="1600" b="1" dirty="0" smtClean="0">
                          <a:latin typeface="Tw Cen MT" pitchFamily="34" charset="0"/>
                        </a:rPr>
                        <a:t>Objetivo 3:</a:t>
                      </a:r>
                    </a:p>
                    <a:p>
                      <a:pPr algn="just"/>
                      <a:r>
                        <a:rPr lang="es-ES" sz="1400" noProof="0" dirty="0" smtClean="0">
                          <a:latin typeface="Tw Cen MT" pitchFamily="34" charset="0"/>
                        </a:rPr>
                        <a:t>Garantizar el cumplimiento de las leyes, resoluciones y reglamentos así como el restablecimiento de los incentivos eliminados con la última reforma fiscal a los fines de permitir el desarrollo e implementación de proyectos de energías renovables.</a:t>
                      </a:r>
                    </a:p>
                  </a:txBody>
                  <a:tcPr/>
                </a:tc>
              </a:tr>
            </a:tbl>
          </a:graphicData>
        </a:graphic>
      </p:graphicFrame>
      <p:graphicFrame>
        <p:nvGraphicFramePr>
          <p:cNvPr id="27" name="5 Tabla"/>
          <p:cNvGraphicFramePr>
            <a:graphicFrameLocks noGrp="1"/>
          </p:cNvGraphicFramePr>
          <p:nvPr>
            <p:extLst>
              <p:ext uri="{D42A27DB-BD31-4B8C-83A1-F6EECF244321}">
                <p14:modId xmlns:p14="http://schemas.microsoft.com/office/powerpoint/2010/main" val="2652884414"/>
              </p:ext>
            </p:extLst>
          </p:nvPr>
        </p:nvGraphicFramePr>
        <p:xfrm>
          <a:off x="76199" y="2002808"/>
          <a:ext cx="8961277" cy="370840"/>
        </p:xfrm>
        <a:graphic>
          <a:graphicData uri="http://schemas.openxmlformats.org/drawingml/2006/table">
            <a:tbl>
              <a:tblPr firstRow="1" bandRow="1">
                <a:tableStyleId>{5C22544A-7EE6-4342-B048-85BDC9FD1C3A}</a:tableStyleId>
              </a:tblPr>
              <a:tblGrid>
                <a:gridCol w="1614644"/>
                <a:gridCol w="3229289"/>
                <a:gridCol w="1695377"/>
                <a:gridCol w="2421967"/>
              </a:tblGrid>
              <a:tr h="370840">
                <a:tc>
                  <a:txBody>
                    <a:bodyPr/>
                    <a:lstStyle/>
                    <a:p>
                      <a:pPr algn="r"/>
                      <a:r>
                        <a:rPr lang="en-US" sz="1600" dirty="0" smtClean="0">
                          <a:solidFill>
                            <a:schemeClr val="bg1"/>
                          </a:solidFill>
                          <a:latin typeface="Tw Cen MT" pitchFamily="34" charset="0"/>
                        </a:rPr>
                        <a:t>Líder de </a:t>
                      </a:r>
                      <a:r>
                        <a:rPr lang="en-US" sz="1600" dirty="0" err="1" smtClean="0">
                          <a:solidFill>
                            <a:schemeClr val="bg1"/>
                          </a:solidFill>
                          <a:latin typeface="Tw Cen MT" pitchFamily="34" charset="0"/>
                        </a:rPr>
                        <a:t>Eje</a:t>
                      </a:r>
                      <a:r>
                        <a:rPr lang="en-US" sz="1600" dirty="0" smtClean="0">
                          <a:solidFill>
                            <a:schemeClr val="bg1"/>
                          </a:solidFill>
                          <a:latin typeface="Tw Cen MT" pitchFamily="34" charset="0"/>
                        </a:rPr>
                        <a:t>:</a:t>
                      </a:r>
                      <a:endParaRPr lang="en-US" sz="1600" dirty="0">
                        <a:solidFill>
                          <a:schemeClr val="bg1"/>
                        </a:solidFill>
                        <a:latin typeface="Tw Cen MT" pitchFamily="34" charset="0"/>
                      </a:endParaRPr>
                    </a:p>
                  </a:txBody>
                  <a:tcPr/>
                </a:tc>
                <a:tc>
                  <a:txBody>
                    <a:bodyPr/>
                    <a:lstStyle/>
                    <a:p>
                      <a:r>
                        <a:rPr lang="en-US" sz="1600" dirty="0" smtClean="0">
                          <a:solidFill>
                            <a:schemeClr val="tx1">
                              <a:lumMod val="85000"/>
                              <a:lumOff val="15000"/>
                            </a:schemeClr>
                          </a:solidFill>
                          <a:latin typeface="Tw Cen MT" pitchFamily="34" charset="0"/>
                        </a:rPr>
                        <a:t>Roberto Herrera</a:t>
                      </a:r>
                      <a:endParaRPr lang="en-US" sz="1600" dirty="0">
                        <a:solidFill>
                          <a:schemeClr val="tx1">
                            <a:lumMod val="85000"/>
                            <a:lumOff val="15000"/>
                          </a:schemeClr>
                        </a:solidFill>
                        <a:latin typeface="Tw Cen MT" pitchFamily="34" charset="0"/>
                      </a:endParaRPr>
                    </a:p>
                  </a:txBody>
                  <a:tcPr>
                    <a:solidFill>
                      <a:schemeClr val="bg2"/>
                    </a:solidFill>
                  </a:tcPr>
                </a:tc>
                <a:tc>
                  <a:txBody>
                    <a:bodyPr/>
                    <a:lstStyle/>
                    <a:p>
                      <a:pPr algn="r"/>
                      <a:r>
                        <a:rPr lang="en-US" sz="1600" dirty="0" smtClean="0">
                          <a:solidFill>
                            <a:schemeClr val="bg1"/>
                          </a:solidFill>
                          <a:latin typeface="Tw Cen MT" pitchFamily="34" charset="0"/>
                        </a:rPr>
                        <a:t>Líder de Mesa:</a:t>
                      </a:r>
                      <a:endParaRPr lang="en-US" sz="1600" dirty="0">
                        <a:solidFill>
                          <a:schemeClr val="bg1"/>
                        </a:solidFill>
                        <a:latin typeface="Tw Cen MT" pitchFamily="34" charset="0"/>
                      </a:endParaRPr>
                    </a:p>
                  </a:txBody>
                  <a:tcPr/>
                </a:tc>
                <a:tc>
                  <a:txBody>
                    <a:bodyPr/>
                    <a:lstStyle/>
                    <a:p>
                      <a:r>
                        <a:rPr lang="en-US" sz="1600" dirty="0" smtClean="0">
                          <a:solidFill>
                            <a:schemeClr val="tx1">
                              <a:lumMod val="85000"/>
                              <a:lumOff val="15000"/>
                            </a:schemeClr>
                          </a:solidFill>
                          <a:latin typeface="Tw Cen MT" pitchFamily="34" charset="0"/>
                        </a:rPr>
                        <a:t>Milton Morrison</a:t>
                      </a:r>
                    </a:p>
                  </a:txBody>
                  <a:tcPr>
                    <a:solidFill>
                      <a:schemeClr val="bg2"/>
                    </a:solidFill>
                  </a:tcPr>
                </a:tc>
              </a:tr>
            </a:tbl>
          </a:graphicData>
        </a:graphic>
      </p:graphicFrame>
      <p:graphicFrame>
        <p:nvGraphicFramePr>
          <p:cNvPr id="28" name="12 Tabla"/>
          <p:cNvGraphicFramePr>
            <a:graphicFrameLocks noGrp="1"/>
          </p:cNvGraphicFramePr>
          <p:nvPr>
            <p:extLst>
              <p:ext uri="{D42A27DB-BD31-4B8C-83A1-F6EECF244321}">
                <p14:modId xmlns:p14="http://schemas.microsoft.com/office/powerpoint/2010/main" val="2852553571"/>
              </p:ext>
            </p:extLst>
          </p:nvPr>
        </p:nvGraphicFramePr>
        <p:xfrm>
          <a:off x="76199" y="1137312"/>
          <a:ext cx="8961277" cy="838200"/>
        </p:xfrm>
        <a:graphic>
          <a:graphicData uri="http://schemas.openxmlformats.org/drawingml/2006/table">
            <a:tbl>
              <a:tblPr firstRow="1" bandRow="1">
                <a:tableStyleId>{5C22544A-7EE6-4342-B048-85BDC9FD1C3A}</a:tableStyleId>
              </a:tblPr>
              <a:tblGrid>
                <a:gridCol w="1614644"/>
                <a:gridCol w="3229289"/>
                <a:gridCol w="1695377"/>
                <a:gridCol w="2421967"/>
              </a:tblGrid>
              <a:tr h="838200">
                <a:tc>
                  <a:txBody>
                    <a:bodyPr/>
                    <a:lstStyle/>
                    <a:p>
                      <a:pPr algn="r"/>
                      <a:r>
                        <a:rPr lang="en-US" sz="1600" dirty="0" err="1" smtClean="0">
                          <a:solidFill>
                            <a:schemeClr val="bg1"/>
                          </a:solidFill>
                          <a:latin typeface="Tw Cen MT" pitchFamily="34" charset="0"/>
                        </a:rPr>
                        <a:t>Eje</a:t>
                      </a:r>
                      <a:r>
                        <a:rPr lang="en-US" sz="1600" dirty="0" smtClean="0">
                          <a:solidFill>
                            <a:schemeClr val="bg1"/>
                          </a:solidFill>
                          <a:latin typeface="Tw Cen MT" pitchFamily="34" charset="0"/>
                        </a:rPr>
                        <a:t>: </a:t>
                      </a:r>
                      <a:endParaRPr lang="en-US" sz="1600" dirty="0">
                        <a:solidFill>
                          <a:schemeClr val="bg1"/>
                        </a:solidFill>
                        <a:latin typeface="Tw Cen MT" pitchFamily="34" charset="0"/>
                      </a:endParaRPr>
                    </a:p>
                  </a:txBody>
                  <a:tcPr/>
                </a:tc>
                <a:tc>
                  <a:txBody>
                    <a:bodyPr/>
                    <a:lstStyle/>
                    <a:p>
                      <a:r>
                        <a:rPr lang="es-ES" sz="1600" b="1" kern="1200" dirty="0" smtClean="0">
                          <a:solidFill>
                            <a:schemeClr val="tx1"/>
                          </a:solidFill>
                          <a:effectLst/>
                          <a:latin typeface="Tw Cen MT" pitchFamily="34" charset="0"/>
                          <a:ea typeface="+mn-ea"/>
                          <a:cs typeface="+mn-cs"/>
                        </a:rPr>
                        <a:t>Maximizar el potencial de los recursos naturales y energéticos del país</a:t>
                      </a:r>
                    </a:p>
                  </a:txBody>
                  <a:tcPr>
                    <a:solidFill>
                      <a:schemeClr val="bg2"/>
                    </a:solidFill>
                  </a:tcPr>
                </a:tc>
                <a:tc>
                  <a:txBody>
                    <a:bodyPr/>
                    <a:lstStyle/>
                    <a:p>
                      <a:pPr algn="r"/>
                      <a:r>
                        <a:rPr lang="en-US" sz="1600" dirty="0" smtClean="0">
                          <a:solidFill>
                            <a:schemeClr val="bg1"/>
                          </a:solidFill>
                          <a:latin typeface="Tw Cen MT" pitchFamily="34" charset="0"/>
                        </a:rPr>
                        <a:t>Tema:</a:t>
                      </a:r>
                      <a:endParaRPr lang="en-US" sz="1600" dirty="0">
                        <a:solidFill>
                          <a:schemeClr val="bg1"/>
                        </a:solidFill>
                        <a:latin typeface="Tw Cen MT"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b="1" kern="1200" dirty="0" smtClean="0">
                          <a:solidFill>
                            <a:schemeClr val="tx1">
                              <a:lumMod val="85000"/>
                              <a:lumOff val="15000"/>
                            </a:schemeClr>
                          </a:solidFill>
                          <a:effectLst/>
                          <a:latin typeface="Tw Cen MT" pitchFamily="34" charset="0"/>
                          <a:ea typeface="+mn-ea"/>
                          <a:cs typeface="+mn-cs"/>
                        </a:rPr>
                        <a:t>Desarrollo y mayor inversión en energías renovable.</a:t>
                      </a:r>
                    </a:p>
                  </a:txBody>
                  <a:tcPr>
                    <a:solidFill>
                      <a:schemeClr val="bg2"/>
                    </a:solidFill>
                  </a:tcPr>
                </a:tc>
              </a:tr>
            </a:tbl>
          </a:graphicData>
        </a:graphic>
      </p:graphicFrame>
      <p:graphicFrame>
        <p:nvGraphicFramePr>
          <p:cNvPr id="29" name="3 Marcador de contenido"/>
          <p:cNvGraphicFramePr>
            <a:graphicFrameLocks/>
          </p:cNvGraphicFramePr>
          <p:nvPr>
            <p:extLst>
              <p:ext uri="{D42A27DB-BD31-4B8C-83A1-F6EECF244321}">
                <p14:modId xmlns:p14="http://schemas.microsoft.com/office/powerpoint/2010/main" val="863900838"/>
              </p:ext>
            </p:extLst>
          </p:nvPr>
        </p:nvGraphicFramePr>
        <p:xfrm>
          <a:off x="4114800" y="4000840"/>
          <a:ext cx="4922676" cy="1897040"/>
        </p:xfrm>
        <a:graphic>
          <a:graphicData uri="http://schemas.openxmlformats.org/drawingml/2006/table">
            <a:tbl>
              <a:tblPr firstRow="1" bandRow="1">
                <a:tableStyleId>{3B4B98B0-60AC-42C2-AFA5-B58CD77FA1E5}</a:tableStyleId>
              </a:tblPr>
              <a:tblGrid>
                <a:gridCol w="4922676"/>
              </a:tblGrid>
              <a:tr h="1897040">
                <a:tc>
                  <a:txBody>
                    <a:bodyPr/>
                    <a:lstStyle/>
                    <a:p>
                      <a:r>
                        <a:rPr lang="es-DO" sz="1600" noProof="0" dirty="0" smtClean="0">
                          <a:latin typeface="Tw Cen MT" pitchFamily="34" charset="0"/>
                        </a:rPr>
                        <a:t>Indicadores: </a:t>
                      </a:r>
                    </a:p>
                    <a:p>
                      <a:pPr marL="342900" indent="-342900">
                        <a:buFont typeface="+mj-lt"/>
                        <a:buAutoNum type="arabicParenR"/>
                      </a:pPr>
                      <a:r>
                        <a:rPr lang="es-ES" sz="1400" b="0" noProof="0" dirty="0" smtClean="0">
                          <a:latin typeface="Tw Cen MT" pitchFamily="34" charset="0"/>
                        </a:rPr>
                        <a:t>Elaboración de proyectos de leyes y reglamentos que modifiquen marco regulador existente. </a:t>
                      </a:r>
                    </a:p>
                    <a:p>
                      <a:pPr marL="342900" indent="-342900">
                        <a:buFont typeface="+mj-lt"/>
                        <a:buAutoNum type="arabicParenR"/>
                      </a:pPr>
                      <a:endParaRPr lang="es-ES" sz="1400" b="0" noProof="0" dirty="0" smtClean="0">
                        <a:latin typeface="Tw Cen MT" pitchFamily="34" charset="0"/>
                      </a:endParaRPr>
                    </a:p>
                    <a:p>
                      <a:pPr marL="342900" indent="-342900">
                        <a:buFont typeface="+mj-lt"/>
                        <a:buAutoNum type="arabicParenR"/>
                      </a:pPr>
                      <a:r>
                        <a:rPr lang="es-ES" sz="1400" b="0" noProof="0" dirty="0" smtClean="0">
                          <a:latin typeface="Tw Cen MT" pitchFamily="34" charset="0"/>
                        </a:rPr>
                        <a:t>Restablecimiento de incentivos fiscales.  </a:t>
                      </a:r>
                    </a:p>
                  </a:txBody>
                  <a:tcPr/>
                </a:tc>
              </a:tr>
            </a:tbl>
          </a:graphicData>
        </a:graphic>
      </p:graphicFrame>
      <p:sp>
        <p:nvSpPr>
          <p:cNvPr id="31"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2"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3" name="3 CuadroTexto"/>
          <p:cNvSpPr txBox="1">
            <a:spLocks noChangeArrowheads="1"/>
          </p:cNvSpPr>
          <p:nvPr/>
        </p:nvSpPr>
        <p:spPr bwMode="auto">
          <a:xfrm>
            <a:off x="76200" y="152400"/>
            <a:ext cx="6153351"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smtClean="0">
                <a:solidFill>
                  <a:prstClr val="white"/>
                </a:solidFill>
                <a:latin typeface="Tw Cen MT" pitchFamily="34" charset="0"/>
              </a:rPr>
              <a:t>Resultados Mesas de Trabajo</a:t>
            </a:r>
            <a:endParaRPr lang="en-US" altLang="en-US" sz="4000" dirty="0">
              <a:solidFill>
                <a:prstClr val="white"/>
              </a:solidFill>
              <a:latin typeface="Tw Cen MT" pitchFamily="34" charset="0"/>
            </a:endParaRPr>
          </a:p>
        </p:txBody>
      </p:sp>
      <p:pic>
        <p:nvPicPr>
          <p:cNvPr id="34" name="0 Imagen"/>
          <p:cNvPicPr/>
          <p:nvPr/>
        </p:nvPicPr>
        <p:blipFill>
          <a:blip r:embed="rId2"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spTree>
    <p:extLst>
      <p:ext uri="{BB962C8B-B14F-4D97-AF65-F5344CB8AC3E}">
        <p14:creationId xmlns:p14="http://schemas.microsoft.com/office/powerpoint/2010/main" val="275973957"/>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3 Marcador de contenido"/>
          <p:cNvGraphicFramePr>
            <a:graphicFrameLocks/>
          </p:cNvGraphicFramePr>
          <p:nvPr>
            <p:extLst>
              <p:ext uri="{D42A27DB-BD31-4B8C-83A1-F6EECF244321}">
                <p14:modId xmlns:p14="http://schemas.microsoft.com/office/powerpoint/2010/main" val="392573536"/>
              </p:ext>
            </p:extLst>
          </p:nvPr>
        </p:nvGraphicFramePr>
        <p:xfrm>
          <a:off x="304804" y="1219206"/>
          <a:ext cx="8534399" cy="5212080"/>
        </p:xfrm>
        <a:graphic>
          <a:graphicData uri="http://schemas.openxmlformats.org/drawingml/2006/table">
            <a:tbl>
              <a:tblPr firstRow="1" bandRow="1">
                <a:tableStyleId>{BC89EF96-8CEA-46FF-86C4-4CE0E7609802}</a:tableStyleId>
              </a:tblPr>
              <a:tblGrid>
                <a:gridCol w="3306119"/>
                <a:gridCol w="1768389"/>
                <a:gridCol w="1922162"/>
                <a:gridCol w="1537729"/>
              </a:tblGrid>
              <a:tr h="435985">
                <a:tc>
                  <a:txBody>
                    <a:bodyPr/>
                    <a:lstStyle/>
                    <a:p>
                      <a:pPr algn="ctr"/>
                      <a:r>
                        <a:rPr lang="es-ES" sz="1600" noProof="0" dirty="0" smtClean="0">
                          <a:latin typeface="Tw Cen MT" pitchFamily="34" charset="0"/>
                        </a:rPr>
                        <a:t>Propuestas de solución</a:t>
                      </a:r>
                      <a:endParaRPr lang="es-ES" sz="1600" noProof="0" dirty="0">
                        <a:latin typeface="Tw Cen MT" pitchFamily="34" charset="0"/>
                      </a:endParaRPr>
                    </a:p>
                  </a:txBody>
                  <a:tcPr anchor="ctr"/>
                </a:tc>
                <a:tc>
                  <a:txBody>
                    <a:bodyPr/>
                    <a:lstStyle/>
                    <a:p>
                      <a:pPr algn="ctr"/>
                      <a:r>
                        <a:rPr lang="es-ES" sz="1600" noProof="0" dirty="0" smtClean="0">
                          <a:latin typeface="Tw Cen MT" pitchFamily="34" charset="0"/>
                        </a:rPr>
                        <a:t>Indicador</a:t>
                      </a:r>
                      <a:endParaRPr lang="es-ES" sz="1600" noProof="0" dirty="0">
                        <a:latin typeface="Tw Cen MT"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600" noProof="0" dirty="0" smtClean="0">
                          <a:latin typeface="Tw Cen MT" pitchFamily="34" charset="0"/>
                        </a:rPr>
                        <a:t>Actores que</a:t>
                      </a:r>
                      <a:r>
                        <a:rPr lang="es-ES" sz="1600" baseline="0" noProof="0" dirty="0" smtClean="0">
                          <a:latin typeface="Tw Cen MT" pitchFamily="34" charset="0"/>
                        </a:rPr>
                        <a:t> intervienen</a:t>
                      </a:r>
                      <a:endParaRPr lang="es-ES" sz="1600" noProof="0" dirty="0" smtClean="0">
                        <a:latin typeface="Tw Cen MT" pitchFamily="34" charset="0"/>
                      </a:endParaRPr>
                    </a:p>
                  </a:txBody>
                  <a:tcPr anchor="ctr"/>
                </a:tc>
                <a:tc>
                  <a:txBody>
                    <a:bodyPr/>
                    <a:lstStyle/>
                    <a:p>
                      <a:pPr algn="ctr"/>
                      <a:r>
                        <a:rPr lang="es-ES" sz="1600" noProof="0" dirty="0" smtClean="0">
                          <a:latin typeface="Tw Cen MT" pitchFamily="34" charset="0"/>
                        </a:rPr>
                        <a:t>Fecha meta</a:t>
                      </a:r>
                      <a:r>
                        <a:rPr lang="es-ES" sz="1600" baseline="0" noProof="0" dirty="0" smtClean="0">
                          <a:latin typeface="Tw Cen MT" pitchFamily="34" charset="0"/>
                        </a:rPr>
                        <a:t> </a:t>
                      </a:r>
                      <a:r>
                        <a:rPr lang="es-ES" sz="1100" noProof="0" dirty="0" smtClean="0">
                          <a:latin typeface="Tw Cen MT" pitchFamily="34" charset="0"/>
                        </a:rPr>
                        <a:t>(trimestre/año)</a:t>
                      </a:r>
                      <a:endParaRPr lang="es-ES" sz="1100" noProof="0" dirty="0">
                        <a:latin typeface="Tw Cen MT" pitchFamily="34" charset="0"/>
                      </a:endParaRPr>
                    </a:p>
                  </a:txBody>
                  <a:tcPr anchor="ctr"/>
                </a:tc>
              </a:tr>
              <a:tr h="871969">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s-ES" sz="1400" baseline="0" noProof="0" dirty="0" smtClean="0">
                          <a:latin typeface="Tw Cen MT" pitchFamily="34" charset="0"/>
                        </a:rPr>
                        <a:t>Solicitar al poder ejecutivo la emisión de un mensaje contundente, por la vía que entienda prudente, a los actores públicos del sector, instruyendo el cumplimiento de la normativa en un plazo no mayor de un mes. </a:t>
                      </a:r>
                    </a:p>
                  </a:txBody>
                  <a:tcPr/>
                </a:tc>
                <a:tc>
                  <a:txBody>
                    <a:bodyPr/>
                    <a:lstStyle/>
                    <a:p>
                      <a:pPr algn="ctr"/>
                      <a:endParaRPr lang="es-ES" sz="1400" noProof="0" dirty="0" smtClean="0">
                        <a:latin typeface="Tw Cen MT" pitchFamily="34" charset="0"/>
                      </a:endParaRPr>
                    </a:p>
                    <a:p>
                      <a:pPr algn="ctr"/>
                      <a:r>
                        <a:rPr lang="es-ES" sz="1400" noProof="0" dirty="0" smtClean="0">
                          <a:latin typeface="Tw Cen MT" pitchFamily="34" charset="0"/>
                        </a:rPr>
                        <a:t>Emisión de documento por parte del poder</a:t>
                      </a:r>
                      <a:r>
                        <a:rPr lang="es-ES" sz="1400" baseline="0" noProof="0" dirty="0" smtClean="0">
                          <a:latin typeface="Tw Cen MT" pitchFamily="34" charset="0"/>
                        </a:rPr>
                        <a:t> ejecutivo</a:t>
                      </a:r>
                      <a:endParaRPr lang="es-ES" sz="1400" noProof="0" dirty="0" smtClean="0">
                        <a:latin typeface="Tw Cen MT" pitchFamily="34" charset="0"/>
                      </a:endParaRPr>
                    </a:p>
                    <a:p>
                      <a:pPr algn="ctr"/>
                      <a:endParaRPr lang="es-ES" sz="1400" noProof="0" dirty="0">
                        <a:latin typeface="Tw Cen MT" pitchFamily="34" charset="0"/>
                      </a:endParaRPr>
                    </a:p>
                  </a:txBody>
                  <a:tcPr/>
                </a:tc>
                <a:tc>
                  <a:txBody>
                    <a:bodyPr/>
                    <a:lstStyle/>
                    <a:p>
                      <a:pPr algn="ctr"/>
                      <a:endParaRPr lang="es-ES" sz="1400" noProof="0" smtClean="0">
                        <a:latin typeface="Tw Cen MT" pitchFamily="34" charset="0"/>
                      </a:endParaRPr>
                    </a:p>
                    <a:p>
                      <a:pPr algn="ctr"/>
                      <a:r>
                        <a:rPr lang="es-ES" sz="1400" noProof="0" smtClean="0">
                          <a:latin typeface="Tw Cen MT" pitchFamily="34" charset="0"/>
                        </a:rPr>
                        <a:t>Poder Ejecutivo</a:t>
                      </a:r>
                    </a:p>
                    <a:p>
                      <a:pPr algn="ctr"/>
                      <a:r>
                        <a:rPr lang="es-ES" sz="1400" noProof="0" smtClean="0">
                          <a:latin typeface="Tw Cen MT" pitchFamily="34" charset="0"/>
                        </a:rPr>
                        <a:t>Sector empresarial</a:t>
                      </a:r>
                    </a:p>
                    <a:p>
                      <a:pPr algn="ctr"/>
                      <a:endParaRPr lang="es-ES" sz="1400" noProof="0">
                        <a:latin typeface="Tw Cen MT" pitchFamily="34" charset="0"/>
                      </a:endParaRPr>
                    </a:p>
                  </a:txBody>
                  <a:tcPr/>
                </a:tc>
                <a:tc>
                  <a:txBody>
                    <a:bodyPr/>
                    <a:lstStyle/>
                    <a:p>
                      <a:pPr algn="ctr"/>
                      <a:endParaRPr lang="es-ES" sz="1400" noProof="0" smtClean="0">
                        <a:latin typeface="Tw Cen MT" pitchFamily="34" charset="0"/>
                      </a:endParaRPr>
                    </a:p>
                    <a:p>
                      <a:pPr algn="ctr"/>
                      <a:r>
                        <a:rPr lang="es-ES" sz="1400" noProof="0" smtClean="0">
                          <a:latin typeface="Tw Cen MT" pitchFamily="34" charset="0"/>
                        </a:rPr>
                        <a:t>1Q2016</a:t>
                      </a:r>
                      <a:endParaRPr lang="es-ES" sz="1400" noProof="0">
                        <a:latin typeface="Tw Cen MT" pitchFamily="34" charset="0"/>
                      </a:endParaRPr>
                    </a:p>
                  </a:txBody>
                  <a:tcPr/>
                </a:tc>
              </a:tr>
              <a:tr h="551640">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s-ES" sz="1400" noProof="0" smtClean="0">
                          <a:latin typeface="Tw Cen MT" pitchFamily="34" charset="0"/>
                        </a:rPr>
                        <a:t>Retornar a los incentivos y facilidades originales de la Ley 57-07 y su reglamento</a:t>
                      </a:r>
                      <a:r>
                        <a:rPr lang="es-ES" sz="1400" baseline="0" noProof="0" smtClean="0">
                          <a:latin typeface="Tw Cen MT" pitchFamily="34" charset="0"/>
                        </a:rPr>
                        <a:t> extendiéndolo hasta el 2040.</a:t>
                      </a:r>
                      <a:endParaRPr lang="es-ES" sz="1400" noProof="0" smtClean="0">
                        <a:latin typeface="Tw Cen MT" pitchFamily="34" charset="0"/>
                      </a:endParaRPr>
                    </a:p>
                  </a:txBody>
                  <a:tcPr/>
                </a:tc>
                <a:tc>
                  <a:txBody>
                    <a:bodyPr/>
                    <a:lstStyle/>
                    <a:p>
                      <a:pPr algn="ctr"/>
                      <a:r>
                        <a:rPr lang="es-ES" sz="1400" noProof="0" dirty="0" smtClean="0">
                          <a:latin typeface="Tw Cen MT" pitchFamily="34" charset="0"/>
                        </a:rPr>
                        <a:t>Propuesta de Ley</a:t>
                      </a:r>
                      <a:endParaRPr lang="es-ES" sz="1400" noProof="0" dirty="0">
                        <a:latin typeface="Tw Cen MT" pitchFamily="34" charset="0"/>
                      </a:endParaRPr>
                    </a:p>
                  </a:txBody>
                  <a:tcPr/>
                </a:tc>
                <a:tc>
                  <a:txBody>
                    <a:bodyPr/>
                    <a:lstStyle/>
                    <a:p>
                      <a:pPr algn="ctr"/>
                      <a:r>
                        <a:rPr lang="es-ES" sz="1400" noProof="0" dirty="0" smtClean="0">
                          <a:latin typeface="Tw Cen MT" pitchFamily="34" charset="0"/>
                        </a:rPr>
                        <a:t>Poderes Ejecutivo y Legislativo;</a:t>
                      </a:r>
                      <a:r>
                        <a:rPr lang="es-ES" sz="1400" baseline="0" noProof="0" dirty="0" smtClean="0">
                          <a:latin typeface="Tw Cen MT" pitchFamily="34" charset="0"/>
                        </a:rPr>
                        <a:t> Asociaciones de </a:t>
                      </a:r>
                      <a:r>
                        <a:rPr lang="es-ES" sz="1400" baseline="0" noProof="0" dirty="0" err="1" smtClean="0">
                          <a:latin typeface="Tw Cen MT" pitchFamily="34" charset="0"/>
                        </a:rPr>
                        <a:t>Energia</a:t>
                      </a:r>
                      <a:r>
                        <a:rPr lang="es-ES" sz="1400" baseline="0" noProof="0" dirty="0" smtClean="0">
                          <a:latin typeface="Tw Cen MT" pitchFamily="34" charset="0"/>
                        </a:rPr>
                        <a:t> Renovable</a:t>
                      </a:r>
                      <a:endParaRPr lang="es-ES" sz="1400" noProof="0" dirty="0">
                        <a:latin typeface="Tw Cen MT" pitchFamily="34" charset="0"/>
                      </a:endParaRPr>
                    </a:p>
                  </a:txBody>
                  <a:tcPr/>
                </a:tc>
                <a:tc>
                  <a:txBody>
                    <a:bodyPr/>
                    <a:lstStyle/>
                    <a:p>
                      <a:pPr algn="ctr"/>
                      <a:r>
                        <a:rPr lang="es-ES" sz="1400" noProof="0" smtClean="0">
                          <a:latin typeface="Tw Cen MT" pitchFamily="34" charset="0"/>
                        </a:rPr>
                        <a:t>3Q2016</a:t>
                      </a:r>
                      <a:endParaRPr lang="es-ES" sz="1400" noProof="0">
                        <a:latin typeface="Tw Cen MT" pitchFamily="34" charset="0"/>
                      </a:endParaRPr>
                    </a:p>
                  </a:txBody>
                  <a:tcPr/>
                </a:tc>
              </a:tr>
              <a:tr h="1193221">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s-ES" sz="1400" noProof="0" dirty="0" smtClean="0">
                          <a:latin typeface="Tw Cen MT" pitchFamily="34" charset="0"/>
                        </a:rPr>
                        <a:t>Aplicación de crédito fiscal a las empresas auto productoras de energía renovable</a:t>
                      </a:r>
                      <a:r>
                        <a:rPr lang="es-ES" sz="1400" baseline="0" noProof="0" dirty="0" smtClean="0">
                          <a:latin typeface="Tw Cen MT" pitchFamily="34" charset="0"/>
                        </a:rPr>
                        <a:t> </a:t>
                      </a:r>
                      <a:r>
                        <a:rPr lang="es-ES" sz="1400" noProof="0" dirty="0" smtClean="0">
                          <a:latin typeface="Tw Cen MT" pitchFamily="34" charset="0"/>
                        </a:rPr>
                        <a:t>que están pagando impuestos</a:t>
                      </a:r>
                      <a:r>
                        <a:rPr lang="es-ES" sz="1400" baseline="0" noProof="0" dirty="0" smtClean="0">
                          <a:latin typeface="Tw Cen MT" pitchFamily="34" charset="0"/>
                        </a:rPr>
                        <a:t> por activos y no por beneficios.</a:t>
                      </a:r>
                      <a:endParaRPr lang="es-ES" sz="1400" noProof="0" dirty="0" smtClean="0">
                        <a:latin typeface="Tw Cen MT" pitchFamily="34" charset="0"/>
                      </a:endParaRPr>
                    </a:p>
                  </a:txBody>
                  <a:tcPr/>
                </a:tc>
                <a:tc>
                  <a:txBody>
                    <a:bodyPr/>
                    <a:lstStyle/>
                    <a:p>
                      <a:pPr algn="ctr"/>
                      <a:r>
                        <a:rPr lang="es-ES" sz="1400" noProof="0" dirty="0" smtClean="0">
                          <a:latin typeface="Tw Cen MT" pitchFamily="34" charset="0"/>
                        </a:rPr>
                        <a:t>Propuesta de Ley</a:t>
                      </a:r>
                    </a:p>
                    <a:p>
                      <a:pPr algn="ctr"/>
                      <a:endParaRPr lang="es-ES" sz="1400" noProof="0" dirty="0" smtClean="0">
                        <a:latin typeface="Tw Cen MT" pitchFamily="34" charset="0"/>
                      </a:endParaRPr>
                    </a:p>
                  </a:txBody>
                  <a:tcPr/>
                </a:tc>
                <a:tc>
                  <a:txBody>
                    <a:bodyPr/>
                    <a:lstStyle/>
                    <a:p>
                      <a:pPr algn="ctr"/>
                      <a:r>
                        <a:rPr lang="es-ES" sz="1400" noProof="0" dirty="0" smtClean="0">
                          <a:latin typeface="Tw Cen MT" pitchFamily="34" charset="0"/>
                        </a:rPr>
                        <a:t>Poderes Ejecutivo y Legislativo; Asociaciones de Energía Renovable</a:t>
                      </a:r>
                    </a:p>
                    <a:p>
                      <a:pPr algn="ctr"/>
                      <a:r>
                        <a:rPr lang="es-ES" sz="1400" noProof="0" dirty="0" smtClean="0">
                          <a:latin typeface="Tw Cen MT" pitchFamily="34" charset="0"/>
                        </a:rPr>
                        <a:t>Poderes Ejecutivo</a:t>
                      </a:r>
                      <a:r>
                        <a:rPr lang="es-ES" sz="1400" baseline="0" noProof="0" dirty="0" smtClean="0">
                          <a:latin typeface="Tw Cen MT" pitchFamily="34" charset="0"/>
                        </a:rPr>
                        <a:t> y Legislativo. DGII. Asociaciones Energía Renovable</a:t>
                      </a:r>
                      <a:endParaRPr lang="es-ES" sz="1400" noProof="0" dirty="0" smtClean="0">
                        <a:latin typeface="Tw Cen MT" pitchFamily="34" charset="0"/>
                      </a:endParaRPr>
                    </a:p>
                  </a:txBody>
                  <a:tcPr/>
                </a:tc>
                <a:tc>
                  <a:txBody>
                    <a:bodyPr/>
                    <a:lstStyle/>
                    <a:p>
                      <a:pPr algn="ctr"/>
                      <a:endParaRPr lang="es-ES" sz="1400" noProof="0" dirty="0" smtClean="0">
                        <a:latin typeface="Tw Cen MT" pitchFamily="34" charset="0"/>
                      </a:endParaRPr>
                    </a:p>
                    <a:p>
                      <a:pPr algn="ctr"/>
                      <a:endParaRPr lang="es-ES" sz="1400" noProof="0" dirty="0" smtClean="0">
                        <a:latin typeface="Tw Cen MT" pitchFamily="34" charset="0"/>
                      </a:endParaRPr>
                    </a:p>
                    <a:p>
                      <a:pPr algn="ctr"/>
                      <a:r>
                        <a:rPr lang="es-ES" sz="1400" noProof="0" dirty="0" smtClean="0">
                          <a:latin typeface="Tw Cen MT" pitchFamily="34" charset="0"/>
                        </a:rPr>
                        <a:t>3Q2016</a:t>
                      </a:r>
                    </a:p>
                  </a:txBody>
                  <a:tcPr/>
                </a:tc>
              </a:tr>
              <a:tr h="985780">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s-ES" sz="1400" noProof="0" dirty="0" smtClean="0">
                          <a:latin typeface="Tw Cen MT" pitchFamily="34" charset="0"/>
                        </a:rPr>
                        <a:t>Exención de Aranceles e ITBIS (a toda la cadena de consumidores)</a:t>
                      </a:r>
                      <a:r>
                        <a:rPr lang="es-ES" sz="1400" baseline="0" noProof="0" dirty="0" smtClean="0">
                          <a:latin typeface="Tw Cen MT" pitchFamily="34" charset="0"/>
                        </a:rPr>
                        <a:t> a todos los equipos de alta eficiencia y energías renovables.</a:t>
                      </a:r>
                      <a:endParaRPr lang="es-ES" sz="1400" noProof="0" dirty="0" smtClean="0">
                        <a:latin typeface="Tw Cen MT" pitchFamily="34" charset="0"/>
                      </a:endParaRPr>
                    </a:p>
                  </a:txBody>
                  <a:tcPr/>
                </a:tc>
                <a:tc>
                  <a:txBody>
                    <a:bodyPr/>
                    <a:lstStyle/>
                    <a:p>
                      <a:pPr algn="ctr"/>
                      <a:r>
                        <a:rPr lang="es-ES" sz="1400" noProof="0" dirty="0" smtClean="0">
                          <a:latin typeface="Tw Cen MT" pitchFamily="34" charset="0"/>
                        </a:rPr>
                        <a:t>Propuesta de Ley y/o</a:t>
                      </a:r>
                      <a:r>
                        <a:rPr lang="es-ES" sz="1400" baseline="0" noProof="0" dirty="0" smtClean="0">
                          <a:latin typeface="Tw Cen MT" pitchFamily="34" charset="0"/>
                        </a:rPr>
                        <a:t> Norma DGII</a:t>
                      </a:r>
                      <a:endParaRPr lang="es-ES" sz="1400" noProof="0" dirty="0" smtClean="0">
                        <a:latin typeface="Tw Cen MT" pitchFamily="34" charset="0"/>
                      </a:endParaRPr>
                    </a:p>
                  </a:txBody>
                  <a:tcPr/>
                </a:tc>
                <a:tc>
                  <a:txBody>
                    <a:bodyPr/>
                    <a:lstStyle/>
                    <a:p>
                      <a:pPr algn="ctr"/>
                      <a:r>
                        <a:rPr lang="es-ES" sz="1400" noProof="0" dirty="0" smtClean="0">
                          <a:latin typeface="Tw Cen MT" pitchFamily="34" charset="0"/>
                        </a:rPr>
                        <a:t>Poderes Ejecutivos</a:t>
                      </a:r>
                      <a:r>
                        <a:rPr lang="es-ES" sz="1400" baseline="0" noProof="0" dirty="0" smtClean="0">
                          <a:latin typeface="Tw Cen MT" pitchFamily="34" charset="0"/>
                        </a:rPr>
                        <a:t> y Legislativo</a:t>
                      </a:r>
                    </a:p>
                    <a:p>
                      <a:pPr algn="ctr"/>
                      <a:r>
                        <a:rPr lang="es-ES" sz="1400" baseline="0" noProof="0" dirty="0" smtClean="0">
                          <a:latin typeface="Tw Cen MT" pitchFamily="34" charset="0"/>
                        </a:rPr>
                        <a:t>DGII</a:t>
                      </a:r>
                    </a:p>
                    <a:p>
                      <a:pPr algn="ctr"/>
                      <a:r>
                        <a:rPr lang="es-ES" sz="1400" baseline="0" noProof="0" dirty="0" smtClean="0">
                          <a:latin typeface="Tw Cen MT" pitchFamily="34" charset="0"/>
                        </a:rPr>
                        <a:t>Asociación de Energía Renovable</a:t>
                      </a:r>
                      <a:endParaRPr lang="es-ES" sz="1400" noProof="0" dirty="0">
                        <a:latin typeface="Tw Cen MT" pitchFamily="34" charset="0"/>
                      </a:endParaRPr>
                    </a:p>
                  </a:txBody>
                  <a:tcPr/>
                </a:tc>
                <a:tc>
                  <a:txBody>
                    <a:bodyPr/>
                    <a:lstStyle/>
                    <a:p>
                      <a:pPr algn="ctr"/>
                      <a:r>
                        <a:rPr lang="es-ES" sz="1400" noProof="0" dirty="0" smtClean="0">
                          <a:latin typeface="Tw Cen MT" pitchFamily="34" charset="0"/>
                        </a:rPr>
                        <a:t>3Q2016</a:t>
                      </a:r>
                    </a:p>
                  </a:txBody>
                  <a:tcPr/>
                </a:tc>
              </a:tr>
            </a:tbl>
          </a:graphicData>
        </a:graphic>
      </p:graphicFrame>
      <p:sp>
        <p:nvSpPr>
          <p:cNvPr id="16" name="4 Rectángulo"/>
          <p:cNvSpPr/>
          <p:nvPr/>
        </p:nvSpPr>
        <p:spPr>
          <a:xfrm>
            <a:off x="-7938" y="0"/>
            <a:ext cx="7856538" cy="1073150"/>
          </a:xfrm>
          <a:prstGeom prst="rect">
            <a:avLst/>
          </a:prstGeom>
          <a:solidFill>
            <a:srgbClr val="1F497D">
              <a:lumMod val="2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7" name="7 Rectángulo"/>
          <p:cNvSpPr/>
          <p:nvPr/>
        </p:nvSpPr>
        <p:spPr>
          <a:xfrm>
            <a:off x="7848600" y="-7938"/>
            <a:ext cx="1280219" cy="1073151"/>
          </a:xfrm>
          <a:prstGeom prst="rect">
            <a:avLst/>
          </a:prstGeom>
          <a:solidFill>
            <a:sysClr val="window" lastClr="FFFFFF"/>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8" name="3 CuadroTexto"/>
          <p:cNvSpPr txBox="1">
            <a:spLocks noChangeArrowheads="1"/>
          </p:cNvSpPr>
          <p:nvPr/>
        </p:nvSpPr>
        <p:spPr bwMode="auto">
          <a:xfrm>
            <a:off x="76200" y="152400"/>
            <a:ext cx="6153351"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smtClean="0">
                <a:solidFill>
                  <a:prstClr val="white"/>
                </a:solidFill>
                <a:latin typeface="Tw Cen MT" pitchFamily="34" charset="0"/>
              </a:rPr>
              <a:t>Resultados Mesas de Trabajo</a:t>
            </a:r>
            <a:endParaRPr lang="en-US" altLang="en-US" sz="4000" dirty="0">
              <a:solidFill>
                <a:prstClr val="white"/>
              </a:solidFill>
              <a:latin typeface="Tw Cen MT" pitchFamily="34" charset="0"/>
            </a:endParaRPr>
          </a:p>
        </p:txBody>
      </p:sp>
      <p:pic>
        <p:nvPicPr>
          <p:cNvPr id="19" name="0 Imagen"/>
          <p:cNvPicPr/>
          <p:nvPr/>
        </p:nvPicPr>
        <p:blipFill>
          <a:blip r:embed="rId3"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spTree>
    <p:extLst>
      <p:ext uri="{BB962C8B-B14F-4D97-AF65-F5344CB8AC3E}">
        <p14:creationId xmlns:p14="http://schemas.microsoft.com/office/powerpoint/2010/main" val="17020456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152400" y="5603544"/>
            <a:ext cx="6781800" cy="677840"/>
          </a:xfrm>
          <a:prstGeom prst="roundRect">
            <a:avLst/>
          </a:prstGeom>
          <a:ln>
            <a:solidFill>
              <a:schemeClr val="tx1">
                <a:lumMod val="50000"/>
                <a:lumOff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prstClr val="black"/>
              </a:solidFill>
            </a:endParaRPr>
          </a:p>
        </p:txBody>
      </p:sp>
      <p:sp>
        <p:nvSpPr>
          <p:cNvPr id="17" name="10 Marcador de contenido"/>
          <p:cNvSpPr>
            <a:spLocks noGrp="1"/>
          </p:cNvSpPr>
          <p:nvPr>
            <p:ph idx="1"/>
          </p:nvPr>
        </p:nvSpPr>
        <p:spPr>
          <a:xfrm>
            <a:off x="-1" y="1752600"/>
            <a:ext cx="7606173" cy="1280995"/>
          </a:xfrm>
          <a:prstGeom prst="homePlate">
            <a:avLst/>
          </a:prstGeom>
          <a:solidFill>
            <a:srgbClr val="0070C0"/>
          </a:solidFill>
        </p:spPr>
        <p:txBody>
          <a:bodyPr anchor="ctr">
            <a:noAutofit/>
          </a:bodyPr>
          <a:lstStyle/>
          <a:p>
            <a:pPr marL="0" indent="0" algn="ctr">
              <a:buNone/>
            </a:pPr>
            <a:r>
              <a:rPr lang="es-ES" sz="2200" b="1" dirty="0" smtClean="0">
                <a:solidFill>
                  <a:schemeClr val="bg1"/>
                </a:solidFill>
                <a:effectLst>
                  <a:outerShdw blurRad="38100" dist="38100" dir="2700000" algn="tl">
                    <a:srgbClr val="000000">
                      <a:alpha val="43137"/>
                    </a:srgbClr>
                  </a:outerShdw>
                </a:effectLst>
                <a:latin typeface="Tw Cen MT" pitchFamily="34" charset="0"/>
              </a:rPr>
              <a:t>MAXIMIZAR EL POTENCIAL DE LOS RECURSOS NATURALES Y ENERGÉTICOS DEL PAÍS</a:t>
            </a:r>
          </a:p>
          <a:p>
            <a:pPr marL="0" lvl="0" indent="0" algn="ctr">
              <a:spcBef>
                <a:spcPts val="0"/>
              </a:spcBef>
              <a:buNone/>
            </a:pPr>
            <a:r>
              <a:rPr lang="en-US" sz="2000" dirty="0" smtClean="0">
                <a:solidFill>
                  <a:schemeClr val="bg1">
                    <a:lumMod val="95000"/>
                  </a:schemeClr>
                </a:solidFill>
                <a:latin typeface="Tw Cen MT" pitchFamily="34" charset="0"/>
              </a:rPr>
              <a:t>Líder</a:t>
            </a:r>
            <a:r>
              <a:rPr lang="en-US" sz="2000" dirty="0">
                <a:solidFill>
                  <a:schemeClr val="bg1">
                    <a:lumMod val="95000"/>
                  </a:schemeClr>
                </a:solidFill>
                <a:latin typeface="Tw Cen MT" pitchFamily="34" charset="0"/>
              </a:rPr>
              <a:t>: </a:t>
            </a:r>
            <a:r>
              <a:rPr lang="en-US" sz="2000" dirty="0" smtClean="0">
                <a:solidFill>
                  <a:schemeClr val="bg1">
                    <a:lumMod val="95000"/>
                  </a:schemeClr>
                </a:solidFill>
                <a:latin typeface="Tw Cen MT" pitchFamily="34" charset="0"/>
              </a:rPr>
              <a:t>Roberto Herrera</a:t>
            </a:r>
            <a:endParaRPr lang="en-US" sz="2000" dirty="0">
              <a:solidFill>
                <a:schemeClr val="bg1">
                  <a:lumMod val="95000"/>
                </a:schemeClr>
              </a:solidFill>
              <a:latin typeface="Tw Cen MT" pitchFamily="34" charset="0"/>
            </a:endParaRPr>
          </a:p>
        </p:txBody>
      </p:sp>
      <p:sp>
        <p:nvSpPr>
          <p:cNvPr id="18" name="3 Elipse"/>
          <p:cNvSpPr/>
          <p:nvPr/>
        </p:nvSpPr>
        <p:spPr>
          <a:xfrm>
            <a:off x="304800" y="3844984"/>
            <a:ext cx="512064" cy="512064"/>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3200" b="1" dirty="0">
                <a:solidFill>
                  <a:prstClr val="white"/>
                </a:solidFill>
                <a:latin typeface="Tw Cen MT" pitchFamily="34" charset="0"/>
              </a:rPr>
              <a:t>1</a:t>
            </a:r>
          </a:p>
        </p:txBody>
      </p:sp>
      <p:sp>
        <p:nvSpPr>
          <p:cNvPr id="19" name="11 CuadroTexto"/>
          <p:cNvSpPr txBox="1"/>
          <p:nvPr/>
        </p:nvSpPr>
        <p:spPr>
          <a:xfrm>
            <a:off x="838201" y="4957953"/>
            <a:ext cx="6172199" cy="369332"/>
          </a:xfrm>
          <a:prstGeom prst="rect">
            <a:avLst/>
          </a:prstGeom>
          <a:noFill/>
        </p:spPr>
        <p:txBody>
          <a:bodyPr wrap="square" rtlCol="0">
            <a:spAutoFit/>
          </a:bodyPr>
          <a:lstStyle/>
          <a:p>
            <a:pPr defTabSz="457200"/>
            <a:r>
              <a:rPr lang="es-ES" b="1" dirty="0">
                <a:solidFill>
                  <a:prstClr val="black"/>
                </a:solidFill>
                <a:latin typeface="Tw Cen MT" pitchFamily="34" charset="0"/>
              </a:rPr>
              <a:t>Energía: Más allá del pacto eléctrico</a:t>
            </a:r>
          </a:p>
        </p:txBody>
      </p:sp>
      <p:sp>
        <p:nvSpPr>
          <p:cNvPr id="21" name="12 Elipse"/>
          <p:cNvSpPr/>
          <p:nvPr/>
        </p:nvSpPr>
        <p:spPr>
          <a:xfrm>
            <a:off x="304800" y="4898136"/>
            <a:ext cx="512064" cy="512064"/>
          </a:xfrm>
          <a:prstGeom prst="ellipse">
            <a:avLst/>
          </a:prstGeom>
          <a:solidFill>
            <a:schemeClr val="accent5">
              <a:lumMod val="60000"/>
              <a:lumOff val="40000"/>
            </a:schemeClr>
          </a:solidFill>
          <a:ln>
            <a:solidFill>
              <a:schemeClr val="accent5">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57200"/>
            <a:r>
              <a:rPr lang="en-US" sz="3200" b="1" dirty="0">
                <a:solidFill>
                  <a:prstClr val="white"/>
                </a:solidFill>
                <a:latin typeface="Tw Cen MT" pitchFamily="34" charset="0"/>
              </a:rPr>
              <a:t>2</a:t>
            </a:r>
          </a:p>
        </p:txBody>
      </p:sp>
      <p:sp>
        <p:nvSpPr>
          <p:cNvPr id="22" name="13 CuadroTexto"/>
          <p:cNvSpPr txBox="1"/>
          <p:nvPr/>
        </p:nvSpPr>
        <p:spPr>
          <a:xfrm>
            <a:off x="838201" y="5744794"/>
            <a:ext cx="6172199" cy="369332"/>
          </a:xfrm>
          <a:prstGeom prst="rect">
            <a:avLst/>
          </a:prstGeom>
          <a:noFill/>
        </p:spPr>
        <p:txBody>
          <a:bodyPr wrap="square" rtlCol="0">
            <a:spAutoFit/>
          </a:bodyPr>
          <a:lstStyle/>
          <a:p>
            <a:pPr defTabSz="457200"/>
            <a:r>
              <a:rPr lang="es-ES" b="1" dirty="0">
                <a:solidFill>
                  <a:prstClr val="black"/>
                </a:solidFill>
                <a:latin typeface="Tw Cen MT" pitchFamily="34" charset="0"/>
              </a:rPr>
              <a:t>Medioambiente y Sostenibilidad</a:t>
            </a:r>
          </a:p>
        </p:txBody>
      </p:sp>
      <p:sp>
        <p:nvSpPr>
          <p:cNvPr id="23" name="14 Elipse"/>
          <p:cNvSpPr/>
          <p:nvPr/>
        </p:nvSpPr>
        <p:spPr>
          <a:xfrm>
            <a:off x="304800" y="5685356"/>
            <a:ext cx="512064" cy="512064"/>
          </a:xfrm>
          <a:prstGeom prst="ellipse">
            <a:avLst/>
          </a:prstGeom>
          <a:solidFill>
            <a:srgbClr val="0070C0"/>
          </a:solidFill>
          <a:ln>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a:r>
              <a:rPr lang="en-US" sz="3200" b="1" dirty="0">
                <a:solidFill>
                  <a:prstClr val="white"/>
                </a:solidFill>
                <a:latin typeface="Tw Cen MT" pitchFamily="34" charset="0"/>
              </a:rPr>
              <a:t>3</a:t>
            </a:r>
          </a:p>
        </p:txBody>
      </p:sp>
      <p:sp>
        <p:nvSpPr>
          <p:cNvPr id="24" name="19 CuadroTexto"/>
          <p:cNvSpPr txBox="1"/>
          <p:nvPr/>
        </p:nvSpPr>
        <p:spPr>
          <a:xfrm>
            <a:off x="904933" y="3554104"/>
            <a:ext cx="6105467" cy="923330"/>
          </a:xfrm>
          <a:prstGeom prst="rect">
            <a:avLst/>
          </a:prstGeom>
          <a:noFill/>
        </p:spPr>
        <p:txBody>
          <a:bodyPr wrap="square" rtlCol="0">
            <a:spAutoFit/>
          </a:bodyPr>
          <a:lstStyle/>
          <a:p>
            <a:pPr defTabSz="457200"/>
            <a:r>
              <a:rPr lang="es-ES" b="1" dirty="0">
                <a:solidFill>
                  <a:prstClr val="black"/>
                </a:solidFill>
                <a:latin typeface="Tw Cen MT" pitchFamily="34" charset="0"/>
              </a:rPr>
              <a:t>Ordenamiento Territorial:  Recursos naturales y sectores productivos (Política Minera, Jurisdicción inmobiliaria,  Ley de agua, Ley de costas, Sector agropecuario y sector turismo)</a:t>
            </a:r>
          </a:p>
        </p:txBody>
      </p:sp>
      <p:sp>
        <p:nvSpPr>
          <p:cNvPr id="25" name="1 Rectángulo"/>
          <p:cNvSpPr/>
          <p:nvPr/>
        </p:nvSpPr>
        <p:spPr>
          <a:xfrm>
            <a:off x="7560392" y="1941860"/>
            <a:ext cx="1523174" cy="861774"/>
          </a:xfrm>
          <a:prstGeom prst="rect">
            <a:avLst/>
          </a:prstGeom>
          <a:noFill/>
        </p:spPr>
        <p:txBody>
          <a:bodyPr wrap="none" lIns="91440" tIns="45720" rIns="91440" bIns="45720">
            <a:spAutoFit/>
          </a:bodyPr>
          <a:lstStyle/>
          <a:p>
            <a:pPr algn="ctr" defTabSz="457200"/>
            <a:r>
              <a:rPr lang="es-ES" sz="5000" dirty="0">
                <a:ln w="10160">
                  <a:solidFill>
                    <a:srgbClr val="4F81BD"/>
                  </a:solidFill>
                  <a:prstDash val="solid"/>
                </a:ln>
                <a:solidFill>
                  <a:srgbClr val="FFFFFF"/>
                </a:solidFill>
                <a:effectLst>
                  <a:outerShdw blurRad="38100" dist="32000" dir="5400000" algn="tl">
                    <a:srgbClr val="000000">
                      <a:alpha val="30000"/>
                    </a:srgbClr>
                  </a:outerShdw>
                </a:effectLst>
                <a:latin typeface="Tw Cen MT" pitchFamily="34" charset="0"/>
              </a:rPr>
              <a:t>EJE </a:t>
            </a:r>
            <a:r>
              <a:rPr lang="es-ES" sz="5000" dirty="0" smtClean="0">
                <a:ln w="10160">
                  <a:solidFill>
                    <a:srgbClr val="4F81BD"/>
                  </a:solidFill>
                  <a:prstDash val="solid"/>
                </a:ln>
                <a:solidFill>
                  <a:srgbClr val="FFFFFF"/>
                </a:solidFill>
                <a:effectLst>
                  <a:outerShdw blurRad="38100" dist="32000" dir="5400000" algn="tl">
                    <a:srgbClr val="000000">
                      <a:alpha val="30000"/>
                    </a:srgbClr>
                  </a:outerShdw>
                </a:effectLst>
                <a:latin typeface="Tw Cen MT" pitchFamily="34" charset="0"/>
              </a:rPr>
              <a:t>3</a:t>
            </a:r>
            <a:endParaRPr lang="es-ES" sz="5000" dirty="0">
              <a:ln w="10160">
                <a:solidFill>
                  <a:srgbClr val="4F81BD"/>
                </a:solidFill>
                <a:prstDash val="solid"/>
              </a:ln>
              <a:solidFill>
                <a:srgbClr val="FFFFFF"/>
              </a:solidFill>
              <a:effectLst>
                <a:outerShdw blurRad="38100" dist="32000" dir="5400000" algn="tl">
                  <a:srgbClr val="000000">
                    <a:alpha val="30000"/>
                  </a:srgbClr>
                </a:outerShdw>
              </a:effectLst>
              <a:latin typeface="Tw Cen MT" pitchFamily="34" charset="0"/>
            </a:endParaRPr>
          </a:p>
        </p:txBody>
      </p:sp>
      <p:sp>
        <p:nvSpPr>
          <p:cNvPr id="26"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27"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28" name="3 CuadroTexto"/>
          <p:cNvSpPr txBox="1">
            <a:spLocks noChangeArrowheads="1"/>
          </p:cNvSpPr>
          <p:nvPr/>
        </p:nvSpPr>
        <p:spPr bwMode="auto">
          <a:xfrm>
            <a:off x="76200" y="152400"/>
            <a:ext cx="6153351"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smtClean="0">
                <a:solidFill>
                  <a:prstClr val="white"/>
                </a:solidFill>
                <a:latin typeface="Tw Cen MT" pitchFamily="34" charset="0"/>
              </a:rPr>
              <a:t>Resultados Mesas de Trabajo</a:t>
            </a:r>
            <a:endParaRPr lang="en-US" altLang="en-US" sz="4000" dirty="0">
              <a:solidFill>
                <a:prstClr val="white"/>
              </a:solidFill>
              <a:latin typeface="Tw Cen MT" pitchFamily="34" charset="0"/>
            </a:endParaRPr>
          </a:p>
        </p:txBody>
      </p:sp>
      <p:pic>
        <p:nvPicPr>
          <p:cNvPr id="29" name="0 Imagen"/>
          <p:cNvPicPr/>
          <p:nvPr/>
        </p:nvPicPr>
        <p:blipFill>
          <a:blip r:embed="rId2"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sp>
        <p:nvSpPr>
          <p:cNvPr id="7" name="Rounded Rectangle 6"/>
          <p:cNvSpPr/>
          <p:nvPr/>
        </p:nvSpPr>
        <p:spPr>
          <a:xfrm>
            <a:off x="7086602" y="3886200"/>
            <a:ext cx="1835102" cy="408623"/>
          </a:xfrm>
          <a:prstGeom prst="roundRect">
            <a:avLst/>
          </a:prstGeom>
        </p:spPr>
        <p:style>
          <a:lnRef idx="2">
            <a:schemeClr val="accent1"/>
          </a:lnRef>
          <a:fillRef idx="1">
            <a:schemeClr val="lt1"/>
          </a:fillRef>
          <a:effectRef idx="0">
            <a:schemeClr val="accent1"/>
          </a:effectRef>
          <a:fontRef idx="minor">
            <a:schemeClr val="dk1"/>
          </a:fontRef>
        </p:style>
        <p:txBody>
          <a:bodyPr wrap="none">
            <a:noAutofit/>
          </a:bodyPr>
          <a:lstStyle/>
          <a:p>
            <a:pPr algn="ctr"/>
            <a:r>
              <a:rPr lang="en-US" b="1" dirty="0" err="1">
                <a:solidFill>
                  <a:prstClr val="black">
                    <a:lumMod val="85000"/>
                    <a:lumOff val="15000"/>
                  </a:prstClr>
                </a:solidFill>
                <a:latin typeface="Tw Cen MT" pitchFamily="34" charset="0"/>
              </a:rPr>
              <a:t>Yudith</a:t>
            </a:r>
            <a:r>
              <a:rPr lang="en-US" b="1" dirty="0">
                <a:solidFill>
                  <a:prstClr val="black">
                    <a:lumMod val="85000"/>
                    <a:lumOff val="15000"/>
                  </a:prstClr>
                </a:solidFill>
                <a:latin typeface="Tw Cen MT" pitchFamily="34" charset="0"/>
              </a:rPr>
              <a:t> Castillo</a:t>
            </a:r>
          </a:p>
        </p:txBody>
      </p:sp>
      <p:sp>
        <p:nvSpPr>
          <p:cNvPr id="30" name="Rounded Rectangle 29"/>
          <p:cNvSpPr/>
          <p:nvPr/>
        </p:nvSpPr>
        <p:spPr>
          <a:xfrm>
            <a:off x="7086600" y="4978067"/>
            <a:ext cx="1835103" cy="408623"/>
          </a:xfrm>
          <a:prstGeom prst="roundRect">
            <a:avLst/>
          </a:prstGeom>
        </p:spPr>
        <p:style>
          <a:lnRef idx="2">
            <a:schemeClr val="accent1"/>
          </a:lnRef>
          <a:fillRef idx="1">
            <a:schemeClr val="lt1"/>
          </a:fillRef>
          <a:effectRef idx="0">
            <a:schemeClr val="accent1"/>
          </a:effectRef>
          <a:fontRef idx="minor">
            <a:schemeClr val="dk1"/>
          </a:fontRef>
        </p:style>
        <p:txBody>
          <a:bodyPr wrap="none">
            <a:noAutofit/>
          </a:bodyPr>
          <a:lstStyle/>
          <a:p>
            <a:pPr algn="ctr" fontAlgn="ctr">
              <a:defRPr/>
            </a:pPr>
            <a:r>
              <a:rPr lang="es-DO" b="1" dirty="0">
                <a:solidFill>
                  <a:prstClr val="black"/>
                </a:solidFill>
                <a:latin typeface="Tw Cen MT" pitchFamily="34" charset="0"/>
              </a:rPr>
              <a:t>Milton Morrison</a:t>
            </a:r>
          </a:p>
        </p:txBody>
      </p:sp>
      <p:sp>
        <p:nvSpPr>
          <p:cNvPr id="31" name="Rounded Rectangle 30"/>
          <p:cNvSpPr/>
          <p:nvPr/>
        </p:nvSpPr>
        <p:spPr>
          <a:xfrm>
            <a:off x="7086602" y="5737076"/>
            <a:ext cx="1835102" cy="408623"/>
          </a:xfrm>
          <a:prstGeom prst="roundRect">
            <a:avLst/>
          </a:prstGeom>
        </p:spPr>
        <p:style>
          <a:lnRef idx="2">
            <a:schemeClr val="accent1"/>
          </a:lnRef>
          <a:fillRef idx="1">
            <a:schemeClr val="lt1"/>
          </a:fillRef>
          <a:effectRef idx="0">
            <a:schemeClr val="accent1"/>
          </a:effectRef>
          <a:fontRef idx="minor">
            <a:schemeClr val="dk1"/>
          </a:fontRef>
        </p:style>
        <p:txBody>
          <a:bodyPr wrap="none">
            <a:noAutofit/>
          </a:bodyPr>
          <a:lstStyle/>
          <a:p>
            <a:pPr algn="ctr" fontAlgn="ctr"/>
            <a:r>
              <a:rPr lang="es-DO" b="1" dirty="0">
                <a:solidFill>
                  <a:prstClr val="black"/>
                </a:solidFill>
                <a:latin typeface="Tw Cen MT" pitchFamily="34" charset="0"/>
              </a:rPr>
              <a:t>Rafael E. Izquierdo</a:t>
            </a:r>
          </a:p>
        </p:txBody>
      </p:sp>
      <p:sp>
        <p:nvSpPr>
          <p:cNvPr id="32" name="Rectangle 31"/>
          <p:cNvSpPr/>
          <p:nvPr/>
        </p:nvSpPr>
        <p:spPr>
          <a:xfrm>
            <a:off x="152399" y="3222008"/>
            <a:ext cx="8885077" cy="2326944"/>
          </a:xfrm>
          <a:prstGeom prst="rect">
            <a:avLst/>
          </a:prstGeom>
          <a:solidFill>
            <a:srgbClr val="FFFFFF">
              <a:alpha val="8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endParaRPr>
          </a:p>
        </p:txBody>
      </p:sp>
    </p:spTree>
    <p:extLst>
      <p:ext uri="{BB962C8B-B14F-4D97-AF65-F5344CB8AC3E}">
        <p14:creationId xmlns:p14="http://schemas.microsoft.com/office/powerpoint/2010/main" val="3304970876"/>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3 Marcador de contenido"/>
          <p:cNvGraphicFramePr>
            <a:graphicFrameLocks/>
          </p:cNvGraphicFramePr>
          <p:nvPr>
            <p:extLst>
              <p:ext uri="{D42A27DB-BD31-4B8C-83A1-F6EECF244321}">
                <p14:modId xmlns:p14="http://schemas.microsoft.com/office/powerpoint/2010/main" val="1893523354"/>
              </p:ext>
            </p:extLst>
          </p:nvPr>
        </p:nvGraphicFramePr>
        <p:xfrm>
          <a:off x="76199" y="2514600"/>
          <a:ext cx="8961277" cy="1189632"/>
        </p:xfrm>
        <a:graphic>
          <a:graphicData uri="http://schemas.openxmlformats.org/drawingml/2006/table">
            <a:tbl>
              <a:tblPr firstRow="1" bandRow="1">
                <a:tableStyleId>{3B4B98B0-60AC-42C2-AFA5-B58CD77FA1E5}</a:tableStyleId>
              </a:tblPr>
              <a:tblGrid>
                <a:gridCol w="8961277"/>
              </a:tblGrid>
              <a:tr h="1189632">
                <a:tc>
                  <a:txBody>
                    <a:bodyPr/>
                    <a:lstStyle/>
                    <a:p>
                      <a:r>
                        <a:rPr lang="es-DO" sz="1600" b="1" noProof="0" dirty="0" smtClean="0">
                          <a:latin typeface="Tw Cen MT" pitchFamily="34" charset="0"/>
                        </a:rPr>
                        <a:t>Problemática 1/Contexto:</a:t>
                      </a:r>
                    </a:p>
                    <a:p>
                      <a:pPr algn="just"/>
                      <a:r>
                        <a:rPr lang="es-ES" sz="1400" b="0" strike="noStrike" noProof="0" dirty="0" smtClean="0">
                          <a:latin typeface="Tw Cen MT" pitchFamily="34" charset="0"/>
                        </a:rPr>
                        <a:t>Existe una ausencia de sinergia entre el sector público y privado en relación a los planes definidos en el ámbito de cambio climático, específicamente en materias de adaptación y mitigación, según contempla la estrategia del Plan Nacional de Desarrollo.</a:t>
                      </a:r>
                    </a:p>
                  </a:txBody>
                  <a:tcPr/>
                </a:tc>
              </a:tr>
            </a:tbl>
          </a:graphicData>
        </a:graphic>
      </p:graphicFrame>
      <p:graphicFrame>
        <p:nvGraphicFramePr>
          <p:cNvPr id="26" name="3 Marcador de contenido"/>
          <p:cNvGraphicFramePr>
            <a:graphicFrameLocks/>
          </p:cNvGraphicFramePr>
          <p:nvPr>
            <p:extLst>
              <p:ext uri="{D42A27DB-BD31-4B8C-83A1-F6EECF244321}">
                <p14:modId xmlns:p14="http://schemas.microsoft.com/office/powerpoint/2010/main" val="1523237976"/>
              </p:ext>
            </p:extLst>
          </p:nvPr>
        </p:nvGraphicFramePr>
        <p:xfrm>
          <a:off x="76199" y="4000840"/>
          <a:ext cx="3844131" cy="1897040"/>
        </p:xfrm>
        <a:graphic>
          <a:graphicData uri="http://schemas.openxmlformats.org/drawingml/2006/table">
            <a:tbl>
              <a:tblPr bandRow="1">
                <a:tableStyleId>{3B4B98B0-60AC-42C2-AFA5-B58CD77FA1E5}</a:tableStyleId>
              </a:tblPr>
              <a:tblGrid>
                <a:gridCol w="3844131"/>
              </a:tblGrid>
              <a:tr h="1897040">
                <a:tc>
                  <a:txBody>
                    <a:bodyPr/>
                    <a:lstStyle/>
                    <a:p>
                      <a:pPr algn="just"/>
                      <a:r>
                        <a:rPr lang="en-US" sz="1600" b="1" dirty="0" smtClean="0">
                          <a:latin typeface="Tw Cen MT" pitchFamily="34" charset="0"/>
                        </a:rPr>
                        <a:t>Objetivo 1:</a:t>
                      </a:r>
                    </a:p>
                    <a:p>
                      <a:pPr algn="just"/>
                      <a:r>
                        <a:rPr lang="es-ES" sz="1400" noProof="0" dirty="0" smtClean="0">
                          <a:latin typeface="Tw Cen MT" pitchFamily="34" charset="0"/>
                        </a:rPr>
                        <a:t>Desarrollar sinergia y compromiso entre el Estado y el sector privado que faciliten la implementación de las acciones de adaptación y mitigación de cambio climático. </a:t>
                      </a:r>
                    </a:p>
                  </a:txBody>
                  <a:tcPr/>
                </a:tc>
              </a:tr>
            </a:tbl>
          </a:graphicData>
        </a:graphic>
      </p:graphicFrame>
      <p:graphicFrame>
        <p:nvGraphicFramePr>
          <p:cNvPr id="27" name="5 Tabla"/>
          <p:cNvGraphicFramePr>
            <a:graphicFrameLocks noGrp="1"/>
          </p:cNvGraphicFramePr>
          <p:nvPr>
            <p:extLst>
              <p:ext uri="{D42A27DB-BD31-4B8C-83A1-F6EECF244321}">
                <p14:modId xmlns:p14="http://schemas.microsoft.com/office/powerpoint/2010/main" val="3219766259"/>
              </p:ext>
            </p:extLst>
          </p:nvPr>
        </p:nvGraphicFramePr>
        <p:xfrm>
          <a:off x="76199" y="2002808"/>
          <a:ext cx="8961277" cy="370840"/>
        </p:xfrm>
        <a:graphic>
          <a:graphicData uri="http://schemas.openxmlformats.org/drawingml/2006/table">
            <a:tbl>
              <a:tblPr firstRow="1" bandRow="1">
                <a:tableStyleId>{5C22544A-7EE6-4342-B048-85BDC9FD1C3A}</a:tableStyleId>
              </a:tblPr>
              <a:tblGrid>
                <a:gridCol w="1614644"/>
                <a:gridCol w="3229289"/>
                <a:gridCol w="1695377"/>
                <a:gridCol w="2421967"/>
              </a:tblGrid>
              <a:tr h="370840">
                <a:tc>
                  <a:txBody>
                    <a:bodyPr/>
                    <a:lstStyle/>
                    <a:p>
                      <a:pPr algn="r"/>
                      <a:r>
                        <a:rPr lang="en-US" sz="1600" dirty="0" smtClean="0">
                          <a:solidFill>
                            <a:schemeClr val="bg1"/>
                          </a:solidFill>
                          <a:latin typeface="Tw Cen MT" pitchFamily="34" charset="0"/>
                        </a:rPr>
                        <a:t>Líder de </a:t>
                      </a:r>
                      <a:r>
                        <a:rPr lang="en-US" sz="1600" dirty="0" err="1" smtClean="0">
                          <a:solidFill>
                            <a:schemeClr val="bg1"/>
                          </a:solidFill>
                          <a:latin typeface="Tw Cen MT" pitchFamily="34" charset="0"/>
                        </a:rPr>
                        <a:t>Eje</a:t>
                      </a:r>
                      <a:r>
                        <a:rPr lang="en-US" sz="1600" dirty="0" smtClean="0">
                          <a:solidFill>
                            <a:schemeClr val="bg1"/>
                          </a:solidFill>
                          <a:latin typeface="Tw Cen MT" pitchFamily="34" charset="0"/>
                        </a:rPr>
                        <a:t>:</a:t>
                      </a:r>
                      <a:endParaRPr lang="en-US" sz="1600" dirty="0">
                        <a:solidFill>
                          <a:schemeClr val="bg1"/>
                        </a:solidFill>
                        <a:latin typeface="Tw Cen MT" pitchFamily="34" charset="0"/>
                      </a:endParaRPr>
                    </a:p>
                  </a:txBody>
                  <a:tcPr/>
                </a:tc>
                <a:tc>
                  <a:txBody>
                    <a:bodyPr/>
                    <a:lstStyle/>
                    <a:p>
                      <a:r>
                        <a:rPr lang="en-US" sz="1600" dirty="0" smtClean="0">
                          <a:solidFill>
                            <a:schemeClr val="tx1">
                              <a:lumMod val="85000"/>
                              <a:lumOff val="15000"/>
                            </a:schemeClr>
                          </a:solidFill>
                          <a:latin typeface="Tw Cen MT" pitchFamily="34" charset="0"/>
                        </a:rPr>
                        <a:t>Roberto Herrera</a:t>
                      </a:r>
                      <a:endParaRPr lang="en-US" sz="1600" dirty="0">
                        <a:solidFill>
                          <a:schemeClr val="tx1">
                            <a:lumMod val="85000"/>
                            <a:lumOff val="15000"/>
                          </a:schemeClr>
                        </a:solidFill>
                        <a:latin typeface="Tw Cen MT" pitchFamily="34" charset="0"/>
                      </a:endParaRPr>
                    </a:p>
                  </a:txBody>
                  <a:tcPr>
                    <a:solidFill>
                      <a:schemeClr val="bg2"/>
                    </a:solidFill>
                  </a:tcPr>
                </a:tc>
                <a:tc>
                  <a:txBody>
                    <a:bodyPr/>
                    <a:lstStyle/>
                    <a:p>
                      <a:pPr algn="r"/>
                      <a:r>
                        <a:rPr lang="en-US" sz="1600" dirty="0" smtClean="0">
                          <a:solidFill>
                            <a:schemeClr val="bg1"/>
                          </a:solidFill>
                          <a:latin typeface="Tw Cen MT" pitchFamily="34" charset="0"/>
                        </a:rPr>
                        <a:t>Líder de Mesa:</a:t>
                      </a:r>
                      <a:endParaRPr lang="en-US" sz="1600" dirty="0">
                        <a:solidFill>
                          <a:schemeClr val="bg1"/>
                        </a:solidFill>
                        <a:latin typeface="Tw Cen MT" pitchFamily="34" charset="0"/>
                      </a:endParaRPr>
                    </a:p>
                  </a:txBody>
                  <a:tcPr/>
                </a:tc>
                <a:tc>
                  <a:txBody>
                    <a:bodyPr/>
                    <a:lstStyle/>
                    <a:p>
                      <a:r>
                        <a:rPr lang="en-US" sz="1600" dirty="0" smtClean="0">
                          <a:solidFill>
                            <a:schemeClr val="tx1">
                              <a:lumMod val="85000"/>
                              <a:lumOff val="15000"/>
                            </a:schemeClr>
                          </a:solidFill>
                          <a:latin typeface="Tw Cen MT" pitchFamily="34" charset="0"/>
                        </a:rPr>
                        <a:t>Rafael. E. </a:t>
                      </a:r>
                      <a:r>
                        <a:rPr lang="en-US" sz="1600" dirty="0" err="1" smtClean="0">
                          <a:solidFill>
                            <a:schemeClr val="tx1">
                              <a:lumMod val="85000"/>
                              <a:lumOff val="15000"/>
                            </a:schemeClr>
                          </a:solidFill>
                          <a:latin typeface="Tw Cen MT" pitchFamily="34" charset="0"/>
                        </a:rPr>
                        <a:t>Izquierdo</a:t>
                      </a:r>
                      <a:endParaRPr lang="en-US" sz="1600" dirty="0" smtClean="0">
                        <a:solidFill>
                          <a:schemeClr val="tx1">
                            <a:lumMod val="85000"/>
                            <a:lumOff val="15000"/>
                          </a:schemeClr>
                        </a:solidFill>
                        <a:latin typeface="Tw Cen MT" pitchFamily="34" charset="0"/>
                      </a:endParaRPr>
                    </a:p>
                  </a:txBody>
                  <a:tcPr>
                    <a:solidFill>
                      <a:schemeClr val="bg2"/>
                    </a:solidFill>
                  </a:tcPr>
                </a:tc>
              </a:tr>
            </a:tbl>
          </a:graphicData>
        </a:graphic>
      </p:graphicFrame>
      <p:graphicFrame>
        <p:nvGraphicFramePr>
          <p:cNvPr id="28" name="12 Tabla"/>
          <p:cNvGraphicFramePr>
            <a:graphicFrameLocks noGrp="1"/>
          </p:cNvGraphicFramePr>
          <p:nvPr>
            <p:extLst>
              <p:ext uri="{D42A27DB-BD31-4B8C-83A1-F6EECF244321}">
                <p14:modId xmlns:p14="http://schemas.microsoft.com/office/powerpoint/2010/main" val="3768504690"/>
              </p:ext>
            </p:extLst>
          </p:nvPr>
        </p:nvGraphicFramePr>
        <p:xfrm>
          <a:off x="76199" y="1137312"/>
          <a:ext cx="8961277" cy="838200"/>
        </p:xfrm>
        <a:graphic>
          <a:graphicData uri="http://schemas.openxmlformats.org/drawingml/2006/table">
            <a:tbl>
              <a:tblPr firstRow="1" bandRow="1">
                <a:tableStyleId>{5C22544A-7EE6-4342-B048-85BDC9FD1C3A}</a:tableStyleId>
              </a:tblPr>
              <a:tblGrid>
                <a:gridCol w="1614644"/>
                <a:gridCol w="3229289"/>
                <a:gridCol w="1695377"/>
                <a:gridCol w="2421967"/>
              </a:tblGrid>
              <a:tr h="838200">
                <a:tc>
                  <a:txBody>
                    <a:bodyPr/>
                    <a:lstStyle/>
                    <a:p>
                      <a:pPr algn="r"/>
                      <a:r>
                        <a:rPr lang="en-US" sz="1600" dirty="0" err="1" smtClean="0">
                          <a:solidFill>
                            <a:schemeClr val="bg1"/>
                          </a:solidFill>
                          <a:latin typeface="Tw Cen MT" pitchFamily="34" charset="0"/>
                        </a:rPr>
                        <a:t>Eje</a:t>
                      </a:r>
                      <a:r>
                        <a:rPr lang="en-US" sz="1600" dirty="0" smtClean="0">
                          <a:solidFill>
                            <a:schemeClr val="bg1"/>
                          </a:solidFill>
                          <a:latin typeface="Tw Cen MT" pitchFamily="34" charset="0"/>
                        </a:rPr>
                        <a:t>: </a:t>
                      </a:r>
                      <a:endParaRPr lang="en-US" sz="1600" dirty="0">
                        <a:solidFill>
                          <a:schemeClr val="bg1"/>
                        </a:solidFill>
                        <a:latin typeface="Tw Cen MT" pitchFamily="34" charset="0"/>
                      </a:endParaRPr>
                    </a:p>
                  </a:txBody>
                  <a:tcPr/>
                </a:tc>
                <a:tc>
                  <a:txBody>
                    <a:bodyPr/>
                    <a:lstStyle/>
                    <a:p>
                      <a:r>
                        <a:rPr lang="es-ES" sz="1600" b="1" kern="1200" dirty="0" smtClean="0">
                          <a:solidFill>
                            <a:schemeClr val="tx1"/>
                          </a:solidFill>
                          <a:effectLst/>
                          <a:latin typeface="Tw Cen MT" pitchFamily="34" charset="0"/>
                          <a:ea typeface="+mn-ea"/>
                          <a:cs typeface="+mn-cs"/>
                        </a:rPr>
                        <a:t>Maximizar el potencial de los recursos naturales y energéticos del país</a:t>
                      </a:r>
                    </a:p>
                  </a:txBody>
                  <a:tcPr>
                    <a:solidFill>
                      <a:schemeClr val="bg2"/>
                    </a:solidFill>
                  </a:tcPr>
                </a:tc>
                <a:tc>
                  <a:txBody>
                    <a:bodyPr/>
                    <a:lstStyle/>
                    <a:p>
                      <a:pPr algn="r"/>
                      <a:r>
                        <a:rPr lang="en-US" sz="1600" dirty="0" smtClean="0">
                          <a:solidFill>
                            <a:schemeClr val="bg1"/>
                          </a:solidFill>
                          <a:latin typeface="Tw Cen MT" pitchFamily="34" charset="0"/>
                        </a:rPr>
                        <a:t>Tema:</a:t>
                      </a:r>
                      <a:endParaRPr lang="en-US" sz="1600" dirty="0">
                        <a:solidFill>
                          <a:schemeClr val="bg1"/>
                        </a:solidFill>
                        <a:latin typeface="Tw Cen MT"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b="1" kern="1200" dirty="0" smtClean="0">
                          <a:solidFill>
                            <a:schemeClr val="tx1">
                              <a:lumMod val="85000"/>
                              <a:lumOff val="15000"/>
                            </a:schemeClr>
                          </a:solidFill>
                          <a:effectLst/>
                          <a:latin typeface="Tw Cen MT" pitchFamily="34" charset="0"/>
                          <a:ea typeface="+mn-ea"/>
                          <a:cs typeface="+mn-cs"/>
                        </a:rPr>
                        <a:t>Cambio Climático</a:t>
                      </a:r>
                    </a:p>
                  </a:txBody>
                  <a:tcPr>
                    <a:solidFill>
                      <a:schemeClr val="bg2"/>
                    </a:solidFill>
                  </a:tcPr>
                </a:tc>
              </a:tr>
            </a:tbl>
          </a:graphicData>
        </a:graphic>
      </p:graphicFrame>
      <p:graphicFrame>
        <p:nvGraphicFramePr>
          <p:cNvPr id="29" name="3 Marcador de contenido"/>
          <p:cNvGraphicFramePr>
            <a:graphicFrameLocks/>
          </p:cNvGraphicFramePr>
          <p:nvPr>
            <p:extLst>
              <p:ext uri="{D42A27DB-BD31-4B8C-83A1-F6EECF244321}">
                <p14:modId xmlns:p14="http://schemas.microsoft.com/office/powerpoint/2010/main" val="2363973602"/>
              </p:ext>
            </p:extLst>
          </p:nvPr>
        </p:nvGraphicFramePr>
        <p:xfrm>
          <a:off x="4114800" y="4000840"/>
          <a:ext cx="4922676" cy="1897040"/>
        </p:xfrm>
        <a:graphic>
          <a:graphicData uri="http://schemas.openxmlformats.org/drawingml/2006/table">
            <a:tbl>
              <a:tblPr firstRow="1" bandRow="1">
                <a:tableStyleId>{3B4B98B0-60AC-42C2-AFA5-B58CD77FA1E5}</a:tableStyleId>
              </a:tblPr>
              <a:tblGrid>
                <a:gridCol w="4922676"/>
              </a:tblGrid>
              <a:tr h="1897040">
                <a:tc>
                  <a:txBody>
                    <a:bodyPr/>
                    <a:lstStyle/>
                    <a:p>
                      <a:r>
                        <a:rPr lang="es-DO" sz="1600" noProof="0" dirty="0" smtClean="0">
                          <a:latin typeface="Tw Cen MT" pitchFamily="34" charset="0"/>
                        </a:rPr>
                        <a:t>Indicadores: </a:t>
                      </a:r>
                    </a:p>
                    <a:p>
                      <a:pPr marL="342900" indent="-342900">
                        <a:buFont typeface="+mj-lt"/>
                        <a:buAutoNum type="arabicParenR"/>
                      </a:pPr>
                      <a:r>
                        <a:rPr lang="es-ES" sz="1400" b="0" noProof="0" dirty="0" smtClean="0">
                          <a:latin typeface="Tw Cen MT" pitchFamily="34" charset="0"/>
                        </a:rPr>
                        <a:t>Reducción de emisiones GEI por sector productivo del país</a:t>
                      </a:r>
                    </a:p>
                  </a:txBody>
                  <a:tcPr/>
                </a:tc>
              </a:tr>
            </a:tbl>
          </a:graphicData>
        </a:graphic>
      </p:graphicFrame>
      <p:sp>
        <p:nvSpPr>
          <p:cNvPr id="31"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2"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3" name="3 CuadroTexto"/>
          <p:cNvSpPr txBox="1">
            <a:spLocks noChangeArrowheads="1"/>
          </p:cNvSpPr>
          <p:nvPr/>
        </p:nvSpPr>
        <p:spPr bwMode="auto">
          <a:xfrm>
            <a:off x="76200" y="152400"/>
            <a:ext cx="6153351"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smtClean="0">
                <a:solidFill>
                  <a:prstClr val="white"/>
                </a:solidFill>
                <a:latin typeface="Tw Cen MT" pitchFamily="34" charset="0"/>
              </a:rPr>
              <a:t>Resultados Mesas de Trabajo</a:t>
            </a:r>
            <a:endParaRPr lang="en-US" altLang="en-US" sz="4000" dirty="0">
              <a:solidFill>
                <a:prstClr val="white"/>
              </a:solidFill>
              <a:latin typeface="Tw Cen MT" pitchFamily="34" charset="0"/>
            </a:endParaRPr>
          </a:p>
        </p:txBody>
      </p:sp>
      <p:pic>
        <p:nvPicPr>
          <p:cNvPr id="34" name="0 Imagen"/>
          <p:cNvPicPr/>
          <p:nvPr/>
        </p:nvPicPr>
        <p:blipFill>
          <a:blip r:embed="rId2"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spTree>
    <p:extLst>
      <p:ext uri="{BB962C8B-B14F-4D97-AF65-F5344CB8AC3E}">
        <p14:creationId xmlns:p14="http://schemas.microsoft.com/office/powerpoint/2010/main" val="1303755823"/>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3 Marcador de contenido"/>
          <p:cNvGraphicFramePr>
            <a:graphicFrameLocks/>
          </p:cNvGraphicFramePr>
          <p:nvPr>
            <p:extLst>
              <p:ext uri="{D42A27DB-BD31-4B8C-83A1-F6EECF244321}">
                <p14:modId xmlns:p14="http://schemas.microsoft.com/office/powerpoint/2010/main" val="802561368"/>
              </p:ext>
            </p:extLst>
          </p:nvPr>
        </p:nvGraphicFramePr>
        <p:xfrm>
          <a:off x="228600" y="1299931"/>
          <a:ext cx="8610600" cy="5410200"/>
        </p:xfrm>
        <a:graphic>
          <a:graphicData uri="http://schemas.openxmlformats.org/drawingml/2006/table">
            <a:tbl>
              <a:tblPr firstRow="1" bandRow="1">
                <a:tableStyleId>{BC89EF96-8CEA-46FF-86C4-4CE0E7609802}</a:tableStyleId>
              </a:tblPr>
              <a:tblGrid>
                <a:gridCol w="2667000"/>
                <a:gridCol w="2438400"/>
                <a:gridCol w="1828800"/>
                <a:gridCol w="1676400"/>
              </a:tblGrid>
              <a:tr h="381000">
                <a:tc>
                  <a:txBody>
                    <a:bodyPr/>
                    <a:lstStyle/>
                    <a:p>
                      <a:pPr algn="ctr"/>
                      <a:r>
                        <a:rPr lang="es-ES" sz="1600" noProof="0" dirty="0" smtClean="0">
                          <a:latin typeface="Tw Cen MT" pitchFamily="34" charset="0"/>
                        </a:rPr>
                        <a:t>Propuestas de solución</a:t>
                      </a:r>
                      <a:endParaRPr lang="es-ES" sz="1600" noProof="0" dirty="0">
                        <a:latin typeface="Tw Cen MT" pitchFamily="34" charset="0"/>
                      </a:endParaRPr>
                    </a:p>
                  </a:txBody>
                  <a:tcPr anchor="ctr"/>
                </a:tc>
                <a:tc>
                  <a:txBody>
                    <a:bodyPr/>
                    <a:lstStyle/>
                    <a:p>
                      <a:pPr algn="ctr"/>
                      <a:r>
                        <a:rPr lang="es-ES" sz="1600" noProof="0" smtClean="0">
                          <a:latin typeface="Tw Cen MT" pitchFamily="34" charset="0"/>
                        </a:rPr>
                        <a:t>Indicador</a:t>
                      </a:r>
                      <a:endParaRPr lang="es-ES" sz="1600" noProof="0">
                        <a:latin typeface="Tw Cen MT"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600" noProof="0" smtClean="0">
                          <a:latin typeface="Tw Cen MT" pitchFamily="34" charset="0"/>
                        </a:rPr>
                        <a:t>Actores que</a:t>
                      </a:r>
                      <a:r>
                        <a:rPr lang="es-ES" sz="1600" baseline="0" noProof="0" smtClean="0">
                          <a:latin typeface="Tw Cen MT" pitchFamily="34" charset="0"/>
                        </a:rPr>
                        <a:t> intervienen</a:t>
                      </a:r>
                      <a:endParaRPr lang="es-ES" sz="1600" noProof="0" smtClean="0">
                        <a:latin typeface="Tw Cen MT" pitchFamily="34" charset="0"/>
                      </a:endParaRPr>
                    </a:p>
                  </a:txBody>
                  <a:tcPr anchor="ctr"/>
                </a:tc>
                <a:tc>
                  <a:txBody>
                    <a:bodyPr/>
                    <a:lstStyle/>
                    <a:p>
                      <a:pPr algn="ctr"/>
                      <a:r>
                        <a:rPr lang="es-ES" sz="1600" noProof="0" dirty="0" smtClean="0">
                          <a:latin typeface="Tw Cen MT" pitchFamily="34" charset="0"/>
                        </a:rPr>
                        <a:t>Fecha meta</a:t>
                      </a:r>
                    </a:p>
                    <a:p>
                      <a:pPr marL="0" marR="0" indent="0" algn="ctr" defTabSz="457200" rtl="0" eaLnBrk="1" fontAlgn="auto" latinLnBrk="0" hangingPunct="1">
                        <a:lnSpc>
                          <a:spcPct val="100000"/>
                        </a:lnSpc>
                        <a:spcBef>
                          <a:spcPts val="0"/>
                        </a:spcBef>
                        <a:spcAft>
                          <a:spcPts val="0"/>
                        </a:spcAft>
                        <a:buClrTx/>
                        <a:buSzTx/>
                        <a:buFontTx/>
                        <a:buNone/>
                        <a:tabLst/>
                        <a:defRPr/>
                      </a:pPr>
                      <a:r>
                        <a:rPr lang="es-ES" sz="1100" noProof="0" dirty="0" smtClean="0"/>
                        <a:t>(trimestre/año)</a:t>
                      </a:r>
                    </a:p>
                  </a:txBody>
                  <a:tcPr anchor="ctr"/>
                </a:tc>
              </a:tr>
              <a:tr h="883508">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s-ES" sz="1300" noProof="0" dirty="0" smtClean="0">
                          <a:latin typeface="Tw Cen MT" pitchFamily="34" charset="0"/>
                        </a:rPr>
                        <a:t>Creación</a:t>
                      </a:r>
                      <a:r>
                        <a:rPr lang="es-ES" sz="1300" baseline="0" noProof="0" dirty="0" smtClean="0">
                          <a:latin typeface="Tw Cen MT" pitchFamily="34" charset="0"/>
                        </a:rPr>
                        <a:t> de comisión multisectorial de supervisión, implementación y seguimiento de la estrategia país en relación al cambio climático.</a:t>
                      </a:r>
                      <a:endParaRPr lang="es-ES" sz="1300" noProof="0" dirty="0" smtClean="0">
                        <a:latin typeface="Tw Cen MT" pitchFamily="34" charset="0"/>
                      </a:endParaRPr>
                    </a:p>
                  </a:txBody>
                  <a:tcPr/>
                </a:tc>
                <a:tc>
                  <a:txBody>
                    <a:bodyPr/>
                    <a:lstStyle/>
                    <a:p>
                      <a:pPr algn="ctr"/>
                      <a:r>
                        <a:rPr lang="es-ES" sz="1300" noProof="0" dirty="0" smtClean="0">
                          <a:latin typeface="Tw Cen MT" pitchFamily="34" charset="0"/>
                        </a:rPr>
                        <a:t>1. Creación de la mesa</a:t>
                      </a:r>
                    </a:p>
                    <a:p>
                      <a:pPr algn="ctr"/>
                      <a:r>
                        <a:rPr lang="es-ES" sz="1300" noProof="0" dirty="0" smtClean="0">
                          <a:latin typeface="Tw Cen MT" pitchFamily="34" charset="0"/>
                        </a:rPr>
                        <a:t>2. Resultados de</a:t>
                      </a:r>
                      <a:r>
                        <a:rPr lang="es-ES" sz="1300" baseline="0" noProof="0" dirty="0" smtClean="0">
                          <a:latin typeface="Tw Cen MT" pitchFamily="34" charset="0"/>
                        </a:rPr>
                        <a:t> la mesa de trabajo mediante presentaciones trimestrales al Consejo Nacional de Cambio Climático.</a:t>
                      </a:r>
                      <a:endParaRPr lang="es-ES" sz="1300" noProof="0" dirty="0">
                        <a:latin typeface="Tw Cen MT" pitchFamily="34" charset="0"/>
                      </a:endParaRPr>
                    </a:p>
                  </a:txBody>
                  <a:tcPr/>
                </a:tc>
                <a:tc>
                  <a:txBody>
                    <a:bodyPr/>
                    <a:lstStyle/>
                    <a:p>
                      <a:pPr algn="ctr"/>
                      <a:r>
                        <a:rPr lang="es-ES" sz="1300" noProof="0" dirty="0" smtClean="0">
                          <a:latin typeface="Tw Cen MT" pitchFamily="34" charset="0"/>
                        </a:rPr>
                        <a:t>Poder Ejecutivo, Consejo</a:t>
                      </a:r>
                      <a:r>
                        <a:rPr lang="es-ES" sz="1300" baseline="0" noProof="0" dirty="0" smtClean="0">
                          <a:latin typeface="Tw Cen MT" pitchFamily="34" charset="0"/>
                        </a:rPr>
                        <a:t> Nacional de Cambio Climático, COE, MARENA, CONEP, AIRD, ASONAHORES, JAD, MPEYD, ONG, Medios de Comunicación, entre otros.</a:t>
                      </a:r>
                    </a:p>
                  </a:txBody>
                  <a:tcPr/>
                </a:tc>
                <a:tc>
                  <a:txBody>
                    <a:bodyPr/>
                    <a:lstStyle/>
                    <a:p>
                      <a:pPr algn="ctr"/>
                      <a:r>
                        <a:rPr lang="es-ES" sz="1300" noProof="0" dirty="0" smtClean="0">
                          <a:latin typeface="Tw Cen MT" pitchFamily="34" charset="0"/>
                        </a:rPr>
                        <a:t>Cuarto </a:t>
                      </a:r>
                      <a:r>
                        <a:rPr lang="es-ES" sz="1300" baseline="0" noProof="0" dirty="0" smtClean="0">
                          <a:latin typeface="Tw Cen MT" pitchFamily="34" charset="0"/>
                        </a:rPr>
                        <a:t>trimestre </a:t>
                      </a:r>
                      <a:r>
                        <a:rPr lang="es-ES" sz="1300" noProof="0" dirty="0" smtClean="0">
                          <a:latin typeface="Tw Cen MT" pitchFamily="34" charset="0"/>
                        </a:rPr>
                        <a:t>2016</a:t>
                      </a:r>
                      <a:endParaRPr lang="es-ES" sz="1300" noProof="0" dirty="0">
                        <a:latin typeface="Tw Cen MT" pitchFamily="34" charset="0"/>
                      </a:endParaRPr>
                    </a:p>
                  </a:txBody>
                  <a:tcPr/>
                </a:tc>
              </a:tr>
              <a:tr h="670972">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s-ES" sz="1300" noProof="0" dirty="0" smtClean="0">
                          <a:latin typeface="Tw Cen MT" pitchFamily="34" charset="0"/>
                        </a:rPr>
                        <a:t>Complemento del marco legal (</a:t>
                      </a:r>
                      <a:r>
                        <a:rPr lang="es-ES" sz="1300" baseline="0" noProof="0" dirty="0" smtClean="0">
                          <a:latin typeface="Tw Cen MT" pitchFamily="34" charset="0"/>
                        </a:rPr>
                        <a:t>Ley 64-00) en lo que concierne a cambio climático.</a:t>
                      </a:r>
                      <a:endParaRPr lang="es-ES" sz="1300" noProof="0" dirty="0" smtClean="0">
                        <a:latin typeface="Tw Cen MT" pitchFamily="34" charset="0"/>
                      </a:endParaRPr>
                    </a:p>
                  </a:txBody>
                  <a:tcPr/>
                </a:tc>
                <a:tc>
                  <a:txBody>
                    <a:bodyPr/>
                    <a:lstStyle/>
                    <a:p>
                      <a:pPr algn="ctr"/>
                      <a:r>
                        <a:rPr lang="es-ES" sz="1300" baseline="0" noProof="0" dirty="0" smtClean="0">
                          <a:latin typeface="Tw Cen MT" pitchFamily="34" charset="0"/>
                        </a:rPr>
                        <a:t>Promulgación de reglamentos y normativas que aseguren el cumplimiento, supervisión y control</a:t>
                      </a:r>
                      <a:endParaRPr lang="es-ES" sz="1300" noProof="0" dirty="0">
                        <a:latin typeface="Tw Cen MT" pitchFamily="34" charset="0"/>
                      </a:endParaRPr>
                    </a:p>
                  </a:txBody>
                  <a:tcPr/>
                </a:tc>
                <a:tc>
                  <a:txBody>
                    <a:bodyPr/>
                    <a:lstStyle/>
                    <a:p>
                      <a:pPr algn="ctr"/>
                      <a:r>
                        <a:rPr lang="es-ES" sz="1300" noProof="0" dirty="0" smtClean="0">
                          <a:latin typeface="Tw Cen MT" pitchFamily="34" charset="0"/>
                        </a:rPr>
                        <a:t>Poder</a:t>
                      </a:r>
                      <a:r>
                        <a:rPr lang="es-ES" sz="1300" baseline="0" noProof="0" dirty="0" smtClean="0">
                          <a:latin typeface="Tw Cen MT" pitchFamily="34" charset="0"/>
                        </a:rPr>
                        <a:t> Ejecutivo, Legislativo, </a:t>
                      </a:r>
                      <a:r>
                        <a:rPr lang="es-ES" sz="1300" noProof="0" dirty="0" smtClean="0">
                          <a:latin typeface="Tw Cen MT" pitchFamily="34" charset="0"/>
                        </a:rPr>
                        <a:t>Consejo</a:t>
                      </a:r>
                      <a:r>
                        <a:rPr lang="es-ES" sz="1300" baseline="0" noProof="0" dirty="0" smtClean="0">
                          <a:latin typeface="Tw Cen MT" pitchFamily="34" charset="0"/>
                        </a:rPr>
                        <a:t> Nacional de Cambio Climático, MARENA, Ministerio de Industria y Comercio, CONEP, AIRD , ECORED, ONG, </a:t>
                      </a:r>
                      <a:r>
                        <a:rPr lang="es-ES" sz="1300" baseline="0" noProof="0" dirty="0" err="1" smtClean="0">
                          <a:latin typeface="Tw Cen MT" pitchFamily="34" charset="0"/>
                        </a:rPr>
                        <a:t>MIPYMEs</a:t>
                      </a:r>
                      <a:r>
                        <a:rPr lang="es-ES" sz="1300" baseline="0" noProof="0" dirty="0" smtClean="0">
                          <a:latin typeface="Tw Cen MT" pitchFamily="34" charset="0"/>
                        </a:rPr>
                        <a:t>.</a:t>
                      </a:r>
                      <a:endParaRPr lang="es-ES" sz="1300" noProof="0" dirty="0">
                        <a:latin typeface="Tw Cen MT" pitchFamily="34" charset="0"/>
                      </a:endParaRPr>
                    </a:p>
                  </a:txBody>
                  <a:tcPr/>
                </a:tc>
                <a:tc>
                  <a:txBody>
                    <a:bodyPr/>
                    <a:lstStyle/>
                    <a:p>
                      <a:pPr algn="ctr"/>
                      <a:r>
                        <a:rPr lang="es-ES" sz="1300" noProof="0" dirty="0" smtClean="0">
                          <a:latin typeface="Tw Cen MT" pitchFamily="34" charset="0"/>
                        </a:rPr>
                        <a:t>Segundo trimestre 2017</a:t>
                      </a:r>
                      <a:endParaRPr lang="es-ES" sz="1300" noProof="0" dirty="0">
                        <a:latin typeface="Tw Cen MT" pitchFamily="34" charset="0"/>
                      </a:endParaRPr>
                    </a:p>
                  </a:txBody>
                  <a:tcPr/>
                </a:tc>
              </a:tr>
              <a:tr h="955589">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s-ES" sz="1300" noProof="0" dirty="0" smtClean="0">
                          <a:latin typeface="Tw Cen MT" pitchFamily="34" charset="0"/>
                        </a:rPr>
                        <a:t>Fortalecimiento de </a:t>
                      </a:r>
                      <a:r>
                        <a:rPr lang="es-ES" sz="1300" baseline="0" noProof="0" dirty="0" smtClean="0">
                          <a:latin typeface="Tw Cen MT" pitchFamily="34" charset="0"/>
                        </a:rPr>
                        <a:t>esquemas de incentivos para la Producción Más Limpia en el sector privado, en especial  PYMES.</a:t>
                      </a:r>
                      <a:endParaRPr lang="es-ES" sz="1300" noProof="0" dirty="0" smtClean="0">
                        <a:latin typeface="Tw Cen MT" pitchFamily="34" charset="0"/>
                      </a:endParaRPr>
                    </a:p>
                  </a:txBody>
                  <a:tcPr/>
                </a:tc>
                <a:tc>
                  <a:txBody>
                    <a:bodyPr/>
                    <a:lstStyle/>
                    <a:p>
                      <a:pPr marL="228600" indent="-228600" algn="ctr">
                        <a:buAutoNum type="arabicPeriod"/>
                      </a:pPr>
                      <a:r>
                        <a:rPr lang="es-ES" sz="1300" baseline="0" noProof="0" dirty="0" smtClean="0">
                          <a:latin typeface="Tw Cen MT" pitchFamily="34" charset="0"/>
                        </a:rPr>
                        <a:t>Cantidad de empresas  adheridas al incentivo.</a:t>
                      </a:r>
                    </a:p>
                    <a:p>
                      <a:pPr marL="228600" indent="-228600" algn="ctr">
                        <a:buAutoNum type="arabicPeriod"/>
                      </a:pPr>
                      <a:r>
                        <a:rPr lang="es-ES" sz="1300" baseline="0" noProof="0" dirty="0" smtClean="0">
                          <a:latin typeface="Tw Cen MT" pitchFamily="34" charset="0"/>
                        </a:rPr>
                        <a:t>Cantidad de Pymes adheridas al incentivo y al Premio Nacional a la Producción Más Limpia.</a:t>
                      </a:r>
                      <a:endParaRPr lang="es-ES" sz="1300" noProof="0" dirty="0">
                        <a:latin typeface="Tw Cen MT" pitchFamily="34" charset="0"/>
                      </a:endParaRPr>
                    </a:p>
                  </a:txBody>
                  <a:tcPr/>
                </a:tc>
                <a:tc>
                  <a:txBody>
                    <a:bodyPr/>
                    <a:lstStyle/>
                    <a:p>
                      <a:pPr algn="ctr"/>
                      <a:r>
                        <a:rPr lang="es-ES" sz="1300" noProof="0" dirty="0" smtClean="0">
                          <a:latin typeface="Tw Cen MT" pitchFamily="34" charset="0"/>
                        </a:rPr>
                        <a:t>Poder</a:t>
                      </a:r>
                      <a:r>
                        <a:rPr lang="es-ES" sz="1300" baseline="0" noProof="0" dirty="0" smtClean="0">
                          <a:latin typeface="Tw Cen MT" pitchFamily="34" charset="0"/>
                        </a:rPr>
                        <a:t> Ejecutivo, Legislativo, </a:t>
                      </a:r>
                      <a:r>
                        <a:rPr lang="es-ES" sz="1300" noProof="0" dirty="0" smtClean="0">
                          <a:latin typeface="Tw Cen MT" pitchFamily="34" charset="0"/>
                        </a:rPr>
                        <a:t>Consejo</a:t>
                      </a:r>
                      <a:r>
                        <a:rPr lang="es-ES" sz="1300" baseline="0" noProof="0" dirty="0" smtClean="0">
                          <a:latin typeface="Tw Cen MT" pitchFamily="34" charset="0"/>
                        </a:rPr>
                        <a:t> Nacional de Cambio Climático, MARENA, Ministerio de Industria y Comercio, CONEP, AIRD, ONG, ECORED, MEPYD</a:t>
                      </a:r>
                      <a:endParaRPr lang="es-ES" sz="1300" noProof="0" dirty="0">
                        <a:latin typeface="Tw Cen MT" pitchFamily="34" charset="0"/>
                      </a:endParaRPr>
                    </a:p>
                  </a:txBody>
                  <a:tcPr/>
                </a:tc>
                <a:tc>
                  <a:txBody>
                    <a:bodyPr/>
                    <a:lstStyle/>
                    <a:p>
                      <a:pPr algn="ctr"/>
                      <a:r>
                        <a:rPr lang="es-ES" sz="1300" noProof="0" dirty="0" smtClean="0">
                          <a:latin typeface="Tw Cen MT" pitchFamily="34" charset="0"/>
                        </a:rPr>
                        <a:t>Primer </a:t>
                      </a:r>
                      <a:r>
                        <a:rPr lang="es-ES" sz="1300" baseline="0" noProof="0" dirty="0" smtClean="0">
                          <a:latin typeface="Tw Cen MT" pitchFamily="34" charset="0"/>
                        </a:rPr>
                        <a:t>trimestre </a:t>
                      </a:r>
                      <a:r>
                        <a:rPr lang="es-ES" sz="1300" noProof="0" dirty="0" smtClean="0">
                          <a:latin typeface="Tw Cen MT" pitchFamily="34" charset="0"/>
                        </a:rPr>
                        <a:t>2019</a:t>
                      </a:r>
                      <a:endParaRPr lang="es-ES" sz="1300" noProof="0" dirty="0">
                        <a:latin typeface="Tw Cen MT" pitchFamily="34" charset="0"/>
                      </a:endParaRPr>
                    </a:p>
                  </a:txBody>
                  <a:tcPr/>
                </a:tc>
              </a:tr>
            </a:tbl>
          </a:graphicData>
        </a:graphic>
      </p:graphicFrame>
      <p:sp>
        <p:nvSpPr>
          <p:cNvPr id="7"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8"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14" name="3 CuadroTexto"/>
          <p:cNvSpPr txBox="1">
            <a:spLocks noChangeArrowheads="1"/>
          </p:cNvSpPr>
          <p:nvPr/>
        </p:nvSpPr>
        <p:spPr bwMode="auto">
          <a:xfrm>
            <a:off x="76200" y="152400"/>
            <a:ext cx="6153351"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smtClean="0">
                <a:solidFill>
                  <a:prstClr val="white"/>
                </a:solidFill>
                <a:latin typeface="Tw Cen MT" pitchFamily="34" charset="0"/>
              </a:rPr>
              <a:t>Resultados Mesas de Trabajo</a:t>
            </a:r>
            <a:endParaRPr lang="en-US" altLang="en-US" sz="4000" dirty="0">
              <a:solidFill>
                <a:prstClr val="white"/>
              </a:solidFill>
              <a:latin typeface="Tw Cen MT" pitchFamily="34" charset="0"/>
            </a:endParaRPr>
          </a:p>
        </p:txBody>
      </p:sp>
      <p:pic>
        <p:nvPicPr>
          <p:cNvPr id="15" name="0 Imagen"/>
          <p:cNvPicPr/>
          <p:nvPr/>
        </p:nvPicPr>
        <p:blipFill>
          <a:blip r:embed="rId3"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spTree>
    <p:extLst>
      <p:ext uri="{BB962C8B-B14F-4D97-AF65-F5344CB8AC3E}">
        <p14:creationId xmlns:p14="http://schemas.microsoft.com/office/powerpoint/2010/main" val="11510392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3 Marcador de contenido"/>
          <p:cNvGraphicFramePr>
            <a:graphicFrameLocks/>
          </p:cNvGraphicFramePr>
          <p:nvPr>
            <p:extLst>
              <p:ext uri="{D42A27DB-BD31-4B8C-83A1-F6EECF244321}">
                <p14:modId xmlns:p14="http://schemas.microsoft.com/office/powerpoint/2010/main" val="16947540"/>
              </p:ext>
            </p:extLst>
          </p:nvPr>
        </p:nvGraphicFramePr>
        <p:xfrm>
          <a:off x="228600" y="1299931"/>
          <a:ext cx="8610600" cy="5318760"/>
        </p:xfrm>
        <a:graphic>
          <a:graphicData uri="http://schemas.openxmlformats.org/drawingml/2006/table">
            <a:tbl>
              <a:tblPr firstRow="1" bandRow="1">
                <a:tableStyleId>{BC89EF96-8CEA-46FF-86C4-4CE0E7609802}</a:tableStyleId>
              </a:tblPr>
              <a:tblGrid>
                <a:gridCol w="2667000"/>
                <a:gridCol w="2438400"/>
                <a:gridCol w="1828800"/>
                <a:gridCol w="1676400"/>
              </a:tblGrid>
              <a:tr h="381000">
                <a:tc>
                  <a:txBody>
                    <a:bodyPr/>
                    <a:lstStyle/>
                    <a:p>
                      <a:pPr algn="ctr"/>
                      <a:r>
                        <a:rPr lang="es-ES" sz="1600" noProof="0" dirty="0" smtClean="0">
                          <a:latin typeface="Tw Cen MT" pitchFamily="34" charset="0"/>
                        </a:rPr>
                        <a:t>Propuestas de solución</a:t>
                      </a:r>
                      <a:endParaRPr lang="es-ES" sz="1600" noProof="0" dirty="0">
                        <a:latin typeface="Tw Cen MT" pitchFamily="34" charset="0"/>
                      </a:endParaRPr>
                    </a:p>
                  </a:txBody>
                  <a:tcPr anchor="ctr"/>
                </a:tc>
                <a:tc>
                  <a:txBody>
                    <a:bodyPr/>
                    <a:lstStyle/>
                    <a:p>
                      <a:pPr algn="ctr"/>
                      <a:r>
                        <a:rPr lang="es-ES" sz="1600" noProof="0" smtClean="0">
                          <a:latin typeface="Tw Cen MT" pitchFamily="34" charset="0"/>
                        </a:rPr>
                        <a:t>Indicador</a:t>
                      </a:r>
                      <a:endParaRPr lang="es-ES" sz="1600" noProof="0">
                        <a:latin typeface="Tw Cen MT"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600" noProof="0" smtClean="0">
                          <a:latin typeface="Tw Cen MT" pitchFamily="34" charset="0"/>
                        </a:rPr>
                        <a:t>Actores que</a:t>
                      </a:r>
                      <a:r>
                        <a:rPr lang="es-ES" sz="1600" baseline="0" noProof="0" smtClean="0">
                          <a:latin typeface="Tw Cen MT" pitchFamily="34" charset="0"/>
                        </a:rPr>
                        <a:t> intervienen</a:t>
                      </a:r>
                      <a:endParaRPr lang="es-ES" sz="1600" noProof="0" smtClean="0">
                        <a:latin typeface="Tw Cen MT" pitchFamily="34" charset="0"/>
                      </a:endParaRPr>
                    </a:p>
                  </a:txBody>
                  <a:tcPr anchor="ctr"/>
                </a:tc>
                <a:tc>
                  <a:txBody>
                    <a:bodyPr/>
                    <a:lstStyle/>
                    <a:p>
                      <a:pPr algn="ctr"/>
                      <a:r>
                        <a:rPr lang="es-ES" sz="1600" noProof="0" dirty="0" smtClean="0">
                          <a:latin typeface="Tw Cen MT" pitchFamily="34" charset="0"/>
                        </a:rPr>
                        <a:t>Fecha meta</a:t>
                      </a:r>
                    </a:p>
                    <a:p>
                      <a:pPr marL="0" marR="0" indent="0" algn="ctr" defTabSz="457200" rtl="0" eaLnBrk="1" fontAlgn="auto" latinLnBrk="0" hangingPunct="1">
                        <a:lnSpc>
                          <a:spcPct val="100000"/>
                        </a:lnSpc>
                        <a:spcBef>
                          <a:spcPts val="0"/>
                        </a:spcBef>
                        <a:spcAft>
                          <a:spcPts val="0"/>
                        </a:spcAft>
                        <a:buClrTx/>
                        <a:buSzTx/>
                        <a:buFontTx/>
                        <a:buNone/>
                        <a:tabLst/>
                        <a:defRPr/>
                      </a:pPr>
                      <a:r>
                        <a:rPr lang="es-ES" sz="1100" noProof="0" dirty="0" smtClean="0"/>
                        <a:t>(trimestre/año)</a:t>
                      </a:r>
                    </a:p>
                  </a:txBody>
                  <a:tcPr anchor="ctr"/>
                </a:tc>
              </a:tr>
              <a:tr h="883508">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s-ES" sz="1300" noProof="0" dirty="0" smtClean="0">
                          <a:latin typeface="Tw Cen MT" pitchFamily="34" charset="0"/>
                        </a:rPr>
                        <a:t>Implementación de la herramienta  </a:t>
                      </a:r>
                      <a:r>
                        <a:rPr lang="es-ES" sz="1300" baseline="0" noProof="0" dirty="0" smtClean="0">
                          <a:latin typeface="Tw Cen MT" pitchFamily="34" charset="0"/>
                        </a:rPr>
                        <a:t>estandarizada de Medición, Reporte y Verificación de las emisiones generadas por la actividad productiva pública y privada, con reportes públicos.</a:t>
                      </a:r>
                      <a:endParaRPr lang="es-ES" sz="1300" noProof="0" dirty="0" smtClean="0">
                        <a:latin typeface="Tw Cen MT" pitchFamily="34" charset="0"/>
                      </a:endParaRPr>
                    </a:p>
                  </a:txBody>
                  <a:tcPr/>
                </a:tc>
                <a:tc>
                  <a:txBody>
                    <a:bodyPr/>
                    <a:lstStyle/>
                    <a:p>
                      <a:pPr marL="228600" marR="0" lvl="2" indent="-228600" algn="ctr" defTabSz="914400" rtl="0" eaLnBrk="1" fontAlgn="auto" latinLnBrk="0" hangingPunct="1">
                        <a:lnSpc>
                          <a:spcPct val="100000"/>
                        </a:lnSpc>
                        <a:spcBef>
                          <a:spcPts val="0"/>
                        </a:spcBef>
                        <a:spcAft>
                          <a:spcPts val="0"/>
                        </a:spcAft>
                        <a:buClrTx/>
                        <a:buSzTx/>
                        <a:buFontTx/>
                        <a:buAutoNum type="arabicPeriod"/>
                        <a:tabLst/>
                        <a:defRPr/>
                      </a:pPr>
                      <a:r>
                        <a:rPr lang="es-ES" sz="1300" baseline="0" noProof="0" dirty="0" smtClean="0">
                          <a:latin typeface="Tw Cen MT" pitchFamily="34" charset="0"/>
                        </a:rPr>
                        <a:t>Cantidad de empresas por sector productivo que implementen la herramienta.</a:t>
                      </a:r>
                    </a:p>
                    <a:p>
                      <a:pPr marL="228600" marR="0" lvl="2" indent="-228600" algn="ctr" defTabSz="914400" rtl="0" eaLnBrk="1" fontAlgn="auto" latinLnBrk="0" hangingPunct="1">
                        <a:lnSpc>
                          <a:spcPct val="100000"/>
                        </a:lnSpc>
                        <a:spcBef>
                          <a:spcPts val="0"/>
                        </a:spcBef>
                        <a:spcAft>
                          <a:spcPts val="0"/>
                        </a:spcAft>
                        <a:buClrTx/>
                        <a:buSzTx/>
                        <a:buFontTx/>
                        <a:buAutoNum type="arabicPeriod"/>
                        <a:tabLst/>
                        <a:defRPr/>
                      </a:pPr>
                      <a:r>
                        <a:rPr lang="es-ES" sz="1300" baseline="0" noProof="0" dirty="0" smtClean="0">
                          <a:latin typeface="Tw Cen MT" pitchFamily="34" charset="0"/>
                        </a:rPr>
                        <a:t>Cantidad de empresas que publican sus reportes</a:t>
                      </a:r>
                    </a:p>
                    <a:p>
                      <a:pPr marL="228600" marR="0" lvl="2" indent="-228600" algn="ctr" defTabSz="914400" rtl="0" eaLnBrk="1" fontAlgn="auto" latinLnBrk="0" hangingPunct="1">
                        <a:lnSpc>
                          <a:spcPct val="100000"/>
                        </a:lnSpc>
                        <a:spcBef>
                          <a:spcPts val="0"/>
                        </a:spcBef>
                        <a:spcAft>
                          <a:spcPts val="0"/>
                        </a:spcAft>
                        <a:buClrTx/>
                        <a:buSzTx/>
                        <a:buFontTx/>
                        <a:buAutoNum type="arabicPeriod"/>
                        <a:tabLst/>
                        <a:defRPr/>
                      </a:pPr>
                      <a:r>
                        <a:rPr lang="es-ES" sz="1300" baseline="0" noProof="0" dirty="0" smtClean="0">
                          <a:latin typeface="Tw Cen MT" pitchFamily="34" charset="0"/>
                        </a:rPr>
                        <a:t>Cumplimiento de cronograma Inventario  nacional de GEI y calidad de la data.</a:t>
                      </a:r>
                      <a:endParaRPr lang="es-ES" sz="1300" noProof="0" dirty="0" smtClean="0">
                        <a:latin typeface="Tw Cen MT"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300" noProof="0" dirty="0" smtClean="0">
                          <a:latin typeface="Tw Cen MT" pitchFamily="34" charset="0"/>
                        </a:rPr>
                        <a:t>Consejo</a:t>
                      </a:r>
                      <a:r>
                        <a:rPr lang="es-ES" sz="1300" baseline="0" noProof="0" dirty="0" smtClean="0">
                          <a:latin typeface="Tw Cen MT" pitchFamily="34" charset="0"/>
                        </a:rPr>
                        <a:t> Nacional de Cambio Climático, MARENA, Ministerio de Industria y Comercio, CONEP,  ONG, MEPYD, entre otros</a:t>
                      </a:r>
                      <a:endParaRPr lang="es-ES" sz="1300" noProof="0" dirty="0" smtClean="0">
                        <a:latin typeface="Tw Cen MT"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300" noProof="0" dirty="0" smtClean="0">
                          <a:latin typeface="Tw Cen MT" pitchFamily="34" charset="0"/>
                        </a:rPr>
                        <a:t>Segundo trimestre 2017</a:t>
                      </a:r>
                    </a:p>
                  </a:txBody>
                  <a:tcPr/>
                </a:tc>
              </a:tr>
              <a:tr h="670972">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s-ES" sz="1300" noProof="0" dirty="0" smtClean="0">
                          <a:latin typeface="Tw Cen MT" pitchFamily="34" charset="0"/>
                        </a:rPr>
                        <a:t>Fortalecimiento d</a:t>
                      </a:r>
                      <a:r>
                        <a:rPr lang="es-ES" sz="1300" baseline="0" noProof="0" dirty="0" smtClean="0">
                          <a:latin typeface="Tw Cen MT" pitchFamily="34" charset="0"/>
                        </a:rPr>
                        <a:t>el rol del Ministerio de Medio Ambiente como ente de supervisión, seguimiento y fiscalización </a:t>
                      </a:r>
                      <a:endParaRPr lang="es-ES" sz="1300" noProof="0" dirty="0" smtClean="0">
                        <a:latin typeface="Tw Cen MT" pitchFamily="34" charset="0"/>
                      </a:endParaRPr>
                    </a:p>
                  </a:txBody>
                  <a:tcPr/>
                </a:tc>
                <a:tc>
                  <a:txBody>
                    <a:bodyPr/>
                    <a:lstStyle/>
                    <a:p>
                      <a:pPr marL="228600" indent="-228600" algn="ctr">
                        <a:buFont typeface="+mj-lt"/>
                        <a:buAutoNum type="arabicPeriod"/>
                      </a:pPr>
                      <a:r>
                        <a:rPr lang="es-ES" sz="1300" noProof="0" dirty="0" smtClean="0">
                          <a:latin typeface="Tw Cen MT" pitchFamily="34" charset="0"/>
                        </a:rPr>
                        <a:t>Cantidad</a:t>
                      </a:r>
                      <a:r>
                        <a:rPr lang="es-ES" sz="1300" baseline="0" noProof="0" dirty="0" smtClean="0">
                          <a:latin typeface="Tw Cen MT" pitchFamily="34" charset="0"/>
                        </a:rPr>
                        <a:t> de personal técnico capacitado.</a:t>
                      </a:r>
                    </a:p>
                    <a:p>
                      <a:pPr marL="228600" indent="-228600" algn="ctr">
                        <a:buFont typeface="+mj-lt"/>
                        <a:buAutoNum type="arabicPeriod"/>
                      </a:pPr>
                      <a:r>
                        <a:rPr lang="es-ES" sz="1300" baseline="0" noProof="0" dirty="0" smtClean="0">
                          <a:latin typeface="Tw Cen MT" pitchFamily="34" charset="0"/>
                        </a:rPr>
                        <a:t>Número de programas de formación impartidos.</a:t>
                      </a:r>
                    </a:p>
                    <a:p>
                      <a:pPr marL="228600" indent="-228600" algn="ctr">
                        <a:buFont typeface="+mj-lt"/>
                        <a:buAutoNum type="arabicPeriod"/>
                      </a:pPr>
                      <a:r>
                        <a:rPr lang="es-ES" sz="1300" baseline="0" noProof="0" dirty="0" smtClean="0">
                          <a:latin typeface="Tw Cen MT" pitchFamily="34" charset="0"/>
                        </a:rPr>
                        <a:t>Números de empresas incorporadas y capacitadas al programa .</a:t>
                      </a:r>
                    </a:p>
                    <a:p>
                      <a:pPr marL="228600" indent="-228600" algn="ctr">
                        <a:buFont typeface="+mj-lt"/>
                        <a:buAutoNum type="arabicPeriod"/>
                      </a:pPr>
                      <a:r>
                        <a:rPr lang="es-ES" sz="1300" baseline="0" noProof="0" dirty="0" smtClean="0">
                          <a:latin typeface="Tw Cen MT" pitchFamily="34" charset="0"/>
                        </a:rPr>
                        <a:t>Cantidad de permisos ambientales  emitidos.</a:t>
                      </a:r>
                    </a:p>
                    <a:p>
                      <a:pPr marL="228600" indent="-228600" algn="ctr">
                        <a:buFont typeface="+mj-lt"/>
                        <a:buAutoNum type="arabicPeriod"/>
                      </a:pPr>
                      <a:r>
                        <a:rPr lang="es-ES" sz="1300" baseline="0" noProof="0" dirty="0" smtClean="0">
                          <a:latin typeface="Tw Cen MT" pitchFamily="34" charset="0"/>
                        </a:rPr>
                        <a:t>Disponibilidad inventario actualizado por sector productivo.</a:t>
                      </a:r>
                    </a:p>
                    <a:p>
                      <a:pPr marL="228600" indent="-228600" algn="ctr">
                        <a:buFont typeface="+mj-lt"/>
                        <a:buAutoNum type="arabicPeriod"/>
                      </a:pPr>
                      <a:r>
                        <a:rPr lang="es-ES" sz="1300" baseline="0" noProof="0" dirty="0" smtClean="0">
                          <a:latin typeface="Tw Cen MT" pitchFamily="34" charset="0"/>
                        </a:rPr>
                        <a:t>Cantidad de recursos asignados  para supervisión, seguimiento y fiscalización </a:t>
                      </a:r>
                      <a:endParaRPr lang="es-ES" sz="1300" noProof="0" dirty="0" smtClean="0">
                        <a:latin typeface="Tw Cen MT" pitchFamily="34" charset="0"/>
                      </a:endParaRPr>
                    </a:p>
                  </a:txBody>
                  <a:tcPr/>
                </a:tc>
                <a:tc>
                  <a:txBody>
                    <a:bodyPr/>
                    <a:lstStyle/>
                    <a:p>
                      <a:pPr algn="ctr"/>
                      <a:r>
                        <a:rPr lang="es-ES" sz="1300" noProof="0" dirty="0" smtClean="0">
                          <a:latin typeface="Tw Cen MT" pitchFamily="34" charset="0"/>
                        </a:rPr>
                        <a:t>Consejo</a:t>
                      </a:r>
                      <a:r>
                        <a:rPr lang="es-ES" sz="1300" baseline="0" noProof="0" dirty="0" smtClean="0">
                          <a:latin typeface="Tw Cen MT" pitchFamily="34" charset="0"/>
                        </a:rPr>
                        <a:t> Nacional de Cambio Climático, MARENA,MAP, CONEP, ONG, Viceministro de , entre otros, </a:t>
                      </a:r>
                      <a:r>
                        <a:rPr lang="es-ES" sz="1300" baseline="0" noProof="0" dirty="0" err="1" smtClean="0">
                          <a:latin typeface="Tw Cen MT" pitchFamily="34" charset="0"/>
                        </a:rPr>
                        <a:t>MIPYMEs</a:t>
                      </a:r>
                      <a:endParaRPr lang="es-ES" sz="1300" noProof="0" dirty="0">
                        <a:latin typeface="Tw Cen MT" pitchFamily="34" charset="0"/>
                      </a:endParaRPr>
                    </a:p>
                  </a:txBody>
                  <a:tcPr/>
                </a:tc>
                <a:tc>
                  <a:txBody>
                    <a:bodyPr/>
                    <a:lstStyle/>
                    <a:p>
                      <a:pPr algn="ctr"/>
                      <a:r>
                        <a:rPr lang="es-ES" sz="1300" noProof="0" dirty="0" smtClean="0">
                          <a:latin typeface="Tw Cen MT" pitchFamily="34" charset="0"/>
                        </a:rPr>
                        <a:t>Tercer</a:t>
                      </a:r>
                      <a:r>
                        <a:rPr lang="es-ES" sz="1300" baseline="0" noProof="0" dirty="0" smtClean="0">
                          <a:latin typeface="Tw Cen MT" pitchFamily="34" charset="0"/>
                        </a:rPr>
                        <a:t> trimestre 2017</a:t>
                      </a:r>
                      <a:endParaRPr lang="es-ES" sz="1300" noProof="0" dirty="0">
                        <a:latin typeface="Tw Cen MT" pitchFamily="34" charset="0"/>
                      </a:endParaRPr>
                    </a:p>
                  </a:txBody>
                  <a:tcPr/>
                </a:tc>
              </a:tr>
            </a:tbl>
          </a:graphicData>
        </a:graphic>
      </p:graphicFrame>
      <p:sp>
        <p:nvSpPr>
          <p:cNvPr id="7"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8"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14" name="3 CuadroTexto"/>
          <p:cNvSpPr txBox="1">
            <a:spLocks noChangeArrowheads="1"/>
          </p:cNvSpPr>
          <p:nvPr/>
        </p:nvSpPr>
        <p:spPr bwMode="auto">
          <a:xfrm>
            <a:off x="76200" y="152400"/>
            <a:ext cx="6153351"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smtClean="0">
                <a:solidFill>
                  <a:prstClr val="white"/>
                </a:solidFill>
                <a:latin typeface="Tw Cen MT" pitchFamily="34" charset="0"/>
              </a:rPr>
              <a:t>Resultados Mesas de Trabajo</a:t>
            </a:r>
            <a:endParaRPr lang="en-US" altLang="en-US" sz="4000" dirty="0">
              <a:solidFill>
                <a:prstClr val="white"/>
              </a:solidFill>
              <a:latin typeface="Tw Cen MT" pitchFamily="34" charset="0"/>
            </a:endParaRPr>
          </a:p>
        </p:txBody>
      </p:sp>
      <p:pic>
        <p:nvPicPr>
          <p:cNvPr id="15" name="0 Imagen"/>
          <p:cNvPicPr/>
          <p:nvPr/>
        </p:nvPicPr>
        <p:blipFill>
          <a:blip r:embed="rId3"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spTree>
    <p:extLst>
      <p:ext uri="{BB962C8B-B14F-4D97-AF65-F5344CB8AC3E}">
        <p14:creationId xmlns:p14="http://schemas.microsoft.com/office/powerpoint/2010/main" val="10068725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3 Marcador de contenido"/>
          <p:cNvGraphicFramePr>
            <a:graphicFrameLocks/>
          </p:cNvGraphicFramePr>
          <p:nvPr>
            <p:extLst>
              <p:ext uri="{D42A27DB-BD31-4B8C-83A1-F6EECF244321}">
                <p14:modId xmlns:p14="http://schemas.microsoft.com/office/powerpoint/2010/main" val="2460017704"/>
              </p:ext>
            </p:extLst>
          </p:nvPr>
        </p:nvGraphicFramePr>
        <p:xfrm>
          <a:off x="76199" y="2514600"/>
          <a:ext cx="8961277" cy="1189632"/>
        </p:xfrm>
        <a:graphic>
          <a:graphicData uri="http://schemas.openxmlformats.org/drawingml/2006/table">
            <a:tbl>
              <a:tblPr firstRow="1" bandRow="1">
                <a:tableStyleId>{3B4B98B0-60AC-42C2-AFA5-B58CD77FA1E5}</a:tableStyleId>
              </a:tblPr>
              <a:tblGrid>
                <a:gridCol w="8961277"/>
              </a:tblGrid>
              <a:tr h="1189632">
                <a:tc>
                  <a:txBody>
                    <a:bodyPr/>
                    <a:lstStyle/>
                    <a:p>
                      <a:r>
                        <a:rPr lang="es-DO" sz="1600" b="1" noProof="0" dirty="0" smtClean="0">
                          <a:latin typeface="Tw Cen MT" pitchFamily="34" charset="0"/>
                        </a:rPr>
                        <a:t>Problemática 2/Contexto:</a:t>
                      </a:r>
                    </a:p>
                    <a:p>
                      <a:pPr algn="just"/>
                      <a:r>
                        <a:rPr lang="es-ES" sz="1400" b="0" strike="noStrike" noProof="0" dirty="0" smtClean="0">
                          <a:latin typeface="Tw Cen MT" pitchFamily="34" charset="0"/>
                        </a:rPr>
                        <a:t>El Estado carece de un plan integral de educación ambiental, específicamente en acciones prácticas que promuevan la protección y conservación del medio ambiente.</a:t>
                      </a:r>
                    </a:p>
                  </a:txBody>
                  <a:tcPr/>
                </a:tc>
              </a:tr>
            </a:tbl>
          </a:graphicData>
        </a:graphic>
      </p:graphicFrame>
      <p:graphicFrame>
        <p:nvGraphicFramePr>
          <p:cNvPr id="26" name="3 Marcador de contenido"/>
          <p:cNvGraphicFramePr>
            <a:graphicFrameLocks/>
          </p:cNvGraphicFramePr>
          <p:nvPr>
            <p:extLst>
              <p:ext uri="{D42A27DB-BD31-4B8C-83A1-F6EECF244321}">
                <p14:modId xmlns:p14="http://schemas.microsoft.com/office/powerpoint/2010/main" val="2143001315"/>
              </p:ext>
            </p:extLst>
          </p:nvPr>
        </p:nvGraphicFramePr>
        <p:xfrm>
          <a:off x="76199" y="4000840"/>
          <a:ext cx="3844131" cy="1897040"/>
        </p:xfrm>
        <a:graphic>
          <a:graphicData uri="http://schemas.openxmlformats.org/drawingml/2006/table">
            <a:tbl>
              <a:tblPr bandRow="1">
                <a:tableStyleId>{3B4B98B0-60AC-42C2-AFA5-B58CD77FA1E5}</a:tableStyleId>
              </a:tblPr>
              <a:tblGrid>
                <a:gridCol w="3844131"/>
              </a:tblGrid>
              <a:tr h="1897040">
                <a:tc>
                  <a:txBody>
                    <a:bodyPr/>
                    <a:lstStyle/>
                    <a:p>
                      <a:pPr algn="just"/>
                      <a:r>
                        <a:rPr lang="en-US" sz="1600" b="1" dirty="0" smtClean="0">
                          <a:latin typeface="Tw Cen MT" pitchFamily="34" charset="0"/>
                        </a:rPr>
                        <a:t>Objetivo 2:</a:t>
                      </a:r>
                    </a:p>
                    <a:p>
                      <a:pPr algn="just"/>
                      <a:r>
                        <a:rPr lang="es-ES" sz="1400" noProof="0" dirty="0" smtClean="0">
                          <a:latin typeface="Tw Cen MT" pitchFamily="34" charset="0"/>
                        </a:rPr>
                        <a:t>Mejorar la calidad de la información y sensibilización ambiental para generar acciones concretas que contribuyan a la protección y conservación del medio ambiente a nivel nacional en los sectores productivos, sociedad civil  y el sistema educativo</a:t>
                      </a:r>
                    </a:p>
                  </a:txBody>
                  <a:tcPr/>
                </a:tc>
              </a:tr>
            </a:tbl>
          </a:graphicData>
        </a:graphic>
      </p:graphicFrame>
      <p:graphicFrame>
        <p:nvGraphicFramePr>
          <p:cNvPr id="27" name="5 Tabla"/>
          <p:cNvGraphicFramePr>
            <a:graphicFrameLocks noGrp="1"/>
          </p:cNvGraphicFramePr>
          <p:nvPr>
            <p:extLst>
              <p:ext uri="{D42A27DB-BD31-4B8C-83A1-F6EECF244321}">
                <p14:modId xmlns:p14="http://schemas.microsoft.com/office/powerpoint/2010/main" val="2382907515"/>
              </p:ext>
            </p:extLst>
          </p:nvPr>
        </p:nvGraphicFramePr>
        <p:xfrm>
          <a:off x="76199" y="2002808"/>
          <a:ext cx="8961277" cy="370840"/>
        </p:xfrm>
        <a:graphic>
          <a:graphicData uri="http://schemas.openxmlformats.org/drawingml/2006/table">
            <a:tbl>
              <a:tblPr firstRow="1" bandRow="1">
                <a:tableStyleId>{5C22544A-7EE6-4342-B048-85BDC9FD1C3A}</a:tableStyleId>
              </a:tblPr>
              <a:tblGrid>
                <a:gridCol w="1614644"/>
                <a:gridCol w="3229289"/>
                <a:gridCol w="1695377"/>
                <a:gridCol w="2421967"/>
              </a:tblGrid>
              <a:tr h="370840">
                <a:tc>
                  <a:txBody>
                    <a:bodyPr/>
                    <a:lstStyle/>
                    <a:p>
                      <a:pPr algn="r"/>
                      <a:r>
                        <a:rPr lang="en-US" sz="1600" dirty="0" smtClean="0">
                          <a:solidFill>
                            <a:schemeClr val="bg1"/>
                          </a:solidFill>
                          <a:latin typeface="Tw Cen MT" pitchFamily="34" charset="0"/>
                        </a:rPr>
                        <a:t>Líder de </a:t>
                      </a:r>
                      <a:r>
                        <a:rPr lang="en-US" sz="1600" dirty="0" err="1" smtClean="0">
                          <a:solidFill>
                            <a:schemeClr val="bg1"/>
                          </a:solidFill>
                          <a:latin typeface="Tw Cen MT" pitchFamily="34" charset="0"/>
                        </a:rPr>
                        <a:t>Eje</a:t>
                      </a:r>
                      <a:r>
                        <a:rPr lang="en-US" sz="1600" dirty="0" smtClean="0">
                          <a:solidFill>
                            <a:schemeClr val="bg1"/>
                          </a:solidFill>
                          <a:latin typeface="Tw Cen MT" pitchFamily="34" charset="0"/>
                        </a:rPr>
                        <a:t>:</a:t>
                      </a:r>
                      <a:endParaRPr lang="en-US" sz="1600" dirty="0">
                        <a:solidFill>
                          <a:schemeClr val="bg1"/>
                        </a:solidFill>
                        <a:latin typeface="Tw Cen MT" pitchFamily="34" charset="0"/>
                      </a:endParaRPr>
                    </a:p>
                  </a:txBody>
                  <a:tcPr/>
                </a:tc>
                <a:tc>
                  <a:txBody>
                    <a:bodyPr/>
                    <a:lstStyle/>
                    <a:p>
                      <a:r>
                        <a:rPr lang="en-US" sz="1600" dirty="0" smtClean="0">
                          <a:solidFill>
                            <a:schemeClr val="tx1">
                              <a:lumMod val="85000"/>
                              <a:lumOff val="15000"/>
                            </a:schemeClr>
                          </a:solidFill>
                          <a:latin typeface="Tw Cen MT" pitchFamily="34" charset="0"/>
                        </a:rPr>
                        <a:t>Roberto Herrera</a:t>
                      </a:r>
                      <a:endParaRPr lang="en-US" sz="1600" dirty="0">
                        <a:solidFill>
                          <a:schemeClr val="tx1">
                            <a:lumMod val="85000"/>
                            <a:lumOff val="15000"/>
                          </a:schemeClr>
                        </a:solidFill>
                        <a:latin typeface="Tw Cen MT" pitchFamily="34" charset="0"/>
                      </a:endParaRPr>
                    </a:p>
                  </a:txBody>
                  <a:tcPr>
                    <a:solidFill>
                      <a:schemeClr val="bg2"/>
                    </a:solidFill>
                  </a:tcPr>
                </a:tc>
                <a:tc>
                  <a:txBody>
                    <a:bodyPr/>
                    <a:lstStyle/>
                    <a:p>
                      <a:pPr algn="r"/>
                      <a:r>
                        <a:rPr lang="en-US" sz="1600" dirty="0" smtClean="0">
                          <a:solidFill>
                            <a:schemeClr val="bg1"/>
                          </a:solidFill>
                          <a:latin typeface="Tw Cen MT" pitchFamily="34" charset="0"/>
                        </a:rPr>
                        <a:t>Líder de Mesa:</a:t>
                      </a:r>
                      <a:endParaRPr lang="en-US" sz="1600" dirty="0">
                        <a:solidFill>
                          <a:schemeClr val="bg1"/>
                        </a:solidFill>
                        <a:latin typeface="Tw Cen MT" pitchFamily="34" charset="0"/>
                      </a:endParaRPr>
                    </a:p>
                  </a:txBody>
                  <a:tcPr/>
                </a:tc>
                <a:tc>
                  <a:txBody>
                    <a:bodyPr/>
                    <a:lstStyle/>
                    <a:p>
                      <a:r>
                        <a:rPr lang="en-US" sz="1600" dirty="0" smtClean="0">
                          <a:solidFill>
                            <a:schemeClr val="tx1">
                              <a:lumMod val="85000"/>
                              <a:lumOff val="15000"/>
                            </a:schemeClr>
                          </a:solidFill>
                          <a:latin typeface="Tw Cen MT" pitchFamily="34" charset="0"/>
                        </a:rPr>
                        <a:t>Rafael. E. </a:t>
                      </a:r>
                      <a:r>
                        <a:rPr lang="en-US" sz="1600" dirty="0" err="1" smtClean="0">
                          <a:solidFill>
                            <a:schemeClr val="tx1">
                              <a:lumMod val="85000"/>
                              <a:lumOff val="15000"/>
                            </a:schemeClr>
                          </a:solidFill>
                          <a:latin typeface="Tw Cen MT" pitchFamily="34" charset="0"/>
                        </a:rPr>
                        <a:t>Izquierdo</a:t>
                      </a:r>
                      <a:endParaRPr lang="en-US" sz="1600" dirty="0" smtClean="0">
                        <a:solidFill>
                          <a:schemeClr val="tx1">
                            <a:lumMod val="85000"/>
                            <a:lumOff val="15000"/>
                          </a:schemeClr>
                        </a:solidFill>
                        <a:latin typeface="Tw Cen MT" pitchFamily="34" charset="0"/>
                      </a:endParaRPr>
                    </a:p>
                  </a:txBody>
                  <a:tcPr>
                    <a:solidFill>
                      <a:schemeClr val="bg2"/>
                    </a:solidFill>
                  </a:tcPr>
                </a:tc>
              </a:tr>
            </a:tbl>
          </a:graphicData>
        </a:graphic>
      </p:graphicFrame>
      <p:graphicFrame>
        <p:nvGraphicFramePr>
          <p:cNvPr id="28" name="12 Tabla"/>
          <p:cNvGraphicFramePr>
            <a:graphicFrameLocks noGrp="1"/>
          </p:cNvGraphicFramePr>
          <p:nvPr>
            <p:extLst>
              <p:ext uri="{D42A27DB-BD31-4B8C-83A1-F6EECF244321}">
                <p14:modId xmlns:p14="http://schemas.microsoft.com/office/powerpoint/2010/main" val="4236944049"/>
              </p:ext>
            </p:extLst>
          </p:nvPr>
        </p:nvGraphicFramePr>
        <p:xfrm>
          <a:off x="76199" y="1137312"/>
          <a:ext cx="8961277" cy="838200"/>
        </p:xfrm>
        <a:graphic>
          <a:graphicData uri="http://schemas.openxmlformats.org/drawingml/2006/table">
            <a:tbl>
              <a:tblPr firstRow="1" bandRow="1">
                <a:tableStyleId>{5C22544A-7EE6-4342-B048-85BDC9FD1C3A}</a:tableStyleId>
              </a:tblPr>
              <a:tblGrid>
                <a:gridCol w="1614644"/>
                <a:gridCol w="3229289"/>
                <a:gridCol w="1695377"/>
                <a:gridCol w="2421967"/>
              </a:tblGrid>
              <a:tr h="838200">
                <a:tc>
                  <a:txBody>
                    <a:bodyPr/>
                    <a:lstStyle/>
                    <a:p>
                      <a:pPr algn="r"/>
                      <a:r>
                        <a:rPr lang="en-US" sz="1600" dirty="0" err="1" smtClean="0">
                          <a:solidFill>
                            <a:schemeClr val="bg1"/>
                          </a:solidFill>
                          <a:latin typeface="Tw Cen MT" pitchFamily="34" charset="0"/>
                        </a:rPr>
                        <a:t>Eje</a:t>
                      </a:r>
                      <a:r>
                        <a:rPr lang="en-US" sz="1600" dirty="0" smtClean="0">
                          <a:solidFill>
                            <a:schemeClr val="bg1"/>
                          </a:solidFill>
                          <a:latin typeface="Tw Cen MT" pitchFamily="34" charset="0"/>
                        </a:rPr>
                        <a:t>: </a:t>
                      </a:r>
                      <a:endParaRPr lang="en-US" sz="1600" dirty="0">
                        <a:solidFill>
                          <a:schemeClr val="bg1"/>
                        </a:solidFill>
                        <a:latin typeface="Tw Cen MT" pitchFamily="34" charset="0"/>
                      </a:endParaRPr>
                    </a:p>
                  </a:txBody>
                  <a:tcPr/>
                </a:tc>
                <a:tc>
                  <a:txBody>
                    <a:bodyPr/>
                    <a:lstStyle/>
                    <a:p>
                      <a:r>
                        <a:rPr lang="es-ES" sz="1600" b="1" kern="1200" dirty="0" smtClean="0">
                          <a:solidFill>
                            <a:schemeClr val="tx1"/>
                          </a:solidFill>
                          <a:effectLst/>
                          <a:latin typeface="Tw Cen MT" pitchFamily="34" charset="0"/>
                          <a:ea typeface="+mn-ea"/>
                          <a:cs typeface="+mn-cs"/>
                        </a:rPr>
                        <a:t>Maximizar el potencial de los recursos naturales y energéticos del país</a:t>
                      </a:r>
                    </a:p>
                  </a:txBody>
                  <a:tcPr>
                    <a:solidFill>
                      <a:schemeClr val="bg2"/>
                    </a:solidFill>
                  </a:tcPr>
                </a:tc>
                <a:tc>
                  <a:txBody>
                    <a:bodyPr/>
                    <a:lstStyle/>
                    <a:p>
                      <a:pPr algn="r"/>
                      <a:r>
                        <a:rPr lang="en-US" sz="1600" dirty="0" smtClean="0">
                          <a:solidFill>
                            <a:schemeClr val="bg1"/>
                          </a:solidFill>
                          <a:latin typeface="Tw Cen MT" pitchFamily="34" charset="0"/>
                        </a:rPr>
                        <a:t>Tema:</a:t>
                      </a:r>
                      <a:endParaRPr lang="en-US" sz="1600" dirty="0">
                        <a:solidFill>
                          <a:schemeClr val="bg1"/>
                        </a:solidFill>
                        <a:latin typeface="Tw Cen MT"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b="1" kern="1200" dirty="0" smtClean="0">
                          <a:solidFill>
                            <a:schemeClr val="tx1">
                              <a:lumMod val="85000"/>
                              <a:lumOff val="15000"/>
                            </a:schemeClr>
                          </a:solidFill>
                          <a:effectLst/>
                          <a:latin typeface="Tw Cen MT" pitchFamily="34" charset="0"/>
                          <a:ea typeface="+mn-ea"/>
                          <a:cs typeface="+mn-cs"/>
                        </a:rPr>
                        <a:t>Educación Medioambiental</a:t>
                      </a:r>
                    </a:p>
                  </a:txBody>
                  <a:tcPr>
                    <a:solidFill>
                      <a:schemeClr val="bg2"/>
                    </a:solidFill>
                  </a:tcPr>
                </a:tc>
              </a:tr>
            </a:tbl>
          </a:graphicData>
        </a:graphic>
      </p:graphicFrame>
      <p:graphicFrame>
        <p:nvGraphicFramePr>
          <p:cNvPr id="29" name="3 Marcador de contenido"/>
          <p:cNvGraphicFramePr>
            <a:graphicFrameLocks/>
          </p:cNvGraphicFramePr>
          <p:nvPr>
            <p:extLst>
              <p:ext uri="{D42A27DB-BD31-4B8C-83A1-F6EECF244321}">
                <p14:modId xmlns:p14="http://schemas.microsoft.com/office/powerpoint/2010/main" val="3184314316"/>
              </p:ext>
            </p:extLst>
          </p:nvPr>
        </p:nvGraphicFramePr>
        <p:xfrm>
          <a:off x="4114800" y="4000840"/>
          <a:ext cx="4922676" cy="1897040"/>
        </p:xfrm>
        <a:graphic>
          <a:graphicData uri="http://schemas.openxmlformats.org/drawingml/2006/table">
            <a:tbl>
              <a:tblPr firstRow="1" bandRow="1">
                <a:tableStyleId>{3B4B98B0-60AC-42C2-AFA5-B58CD77FA1E5}</a:tableStyleId>
              </a:tblPr>
              <a:tblGrid>
                <a:gridCol w="4922676"/>
              </a:tblGrid>
              <a:tr h="1897040">
                <a:tc>
                  <a:txBody>
                    <a:bodyPr/>
                    <a:lstStyle/>
                    <a:p>
                      <a:r>
                        <a:rPr lang="es-DO" sz="1600" noProof="0" dirty="0" smtClean="0">
                          <a:latin typeface="Tw Cen MT" pitchFamily="34" charset="0"/>
                        </a:rPr>
                        <a:t>Indicadores: </a:t>
                      </a:r>
                    </a:p>
                    <a:p>
                      <a:pPr marL="342900" indent="-342900">
                        <a:buFont typeface="+mj-lt"/>
                        <a:buAutoNum type="arabicParenR"/>
                      </a:pPr>
                      <a:r>
                        <a:rPr lang="es-ES" sz="1400" b="0" noProof="0" dirty="0" smtClean="0">
                          <a:latin typeface="Tw Cen MT" pitchFamily="34" charset="0"/>
                        </a:rPr>
                        <a:t>Nivel de conocimiento medido a través de encuestas línea base versus año 2019.</a:t>
                      </a:r>
                    </a:p>
                  </a:txBody>
                  <a:tcPr/>
                </a:tc>
              </a:tr>
            </a:tbl>
          </a:graphicData>
        </a:graphic>
      </p:graphicFrame>
      <p:sp>
        <p:nvSpPr>
          <p:cNvPr id="31"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2"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3" name="3 CuadroTexto"/>
          <p:cNvSpPr txBox="1">
            <a:spLocks noChangeArrowheads="1"/>
          </p:cNvSpPr>
          <p:nvPr/>
        </p:nvSpPr>
        <p:spPr bwMode="auto">
          <a:xfrm>
            <a:off x="76200" y="152400"/>
            <a:ext cx="6153351"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smtClean="0">
                <a:solidFill>
                  <a:prstClr val="white"/>
                </a:solidFill>
                <a:latin typeface="Tw Cen MT" pitchFamily="34" charset="0"/>
              </a:rPr>
              <a:t>Resultados Mesas de Trabajo</a:t>
            </a:r>
            <a:endParaRPr lang="en-US" altLang="en-US" sz="4000" dirty="0">
              <a:solidFill>
                <a:prstClr val="white"/>
              </a:solidFill>
              <a:latin typeface="Tw Cen MT" pitchFamily="34" charset="0"/>
            </a:endParaRPr>
          </a:p>
        </p:txBody>
      </p:sp>
      <p:pic>
        <p:nvPicPr>
          <p:cNvPr id="34" name="0 Imagen"/>
          <p:cNvPicPr/>
          <p:nvPr/>
        </p:nvPicPr>
        <p:blipFill>
          <a:blip r:embed="rId2"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spTree>
    <p:extLst>
      <p:ext uri="{BB962C8B-B14F-4D97-AF65-F5344CB8AC3E}">
        <p14:creationId xmlns:p14="http://schemas.microsoft.com/office/powerpoint/2010/main" val="197515006"/>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261592" y="1698581"/>
            <a:ext cx="635124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s-DO" sz="2000" b="1" dirty="0">
                <a:solidFill>
                  <a:prstClr val="black"/>
                </a:solidFill>
                <a:latin typeface="Tw Cen MT" pitchFamily="34" charset="0"/>
              </a:rPr>
              <a:t>Definir el Plan Estratégico del sector empresarial para el período 2016-2020</a:t>
            </a:r>
          </a:p>
        </p:txBody>
      </p:sp>
      <p:sp>
        <p:nvSpPr>
          <p:cNvPr id="5" name="3 Rectángulo"/>
          <p:cNvSpPr/>
          <p:nvPr/>
        </p:nvSpPr>
        <p:spPr>
          <a:xfrm>
            <a:off x="2261592" y="3114787"/>
            <a:ext cx="6351240" cy="1323439"/>
          </a:xfrm>
          <a:prstGeom prst="rect">
            <a:avLst/>
          </a:prstGeom>
        </p:spPr>
        <p:txBody>
          <a:bodyPr wrap="square">
            <a:spAutoFit/>
          </a:bodyPr>
          <a:lstStyle/>
          <a:p>
            <a:pPr algn="just"/>
            <a:r>
              <a:rPr lang="es-DO" sz="2000" b="1" dirty="0" smtClean="0">
                <a:solidFill>
                  <a:prstClr val="black"/>
                </a:solidFill>
                <a:latin typeface="Tw Cen MT" pitchFamily="34" charset="0"/>
              </a:rPr>
              <a:t>La 8va </a:t>
            </a:r>
            <a:r>
              <a:rPr lang="es-DO" sz="2000" b="1" dirty="0">
                <a:solidFill>
                  <a:prstClr val="black"/>
                </a:solidFill>
                <a:latin typeface="Tw Cen MT" pitchFamily="34" charset="0"/>
              </a:rPr>
              <a:t>versión de la Gran Convención Empresarial </a:t>
            </a:r>
            <a:r>
              <a:rPr lang="es-DO" sz="2000" b="1" dirty="0" smtClean="0">
                <a:solidFill>
                  <a:prstClr val="black"/>
                </a:solidFill>
                <a:latin typeface="Tw Cen MT" pitchFamily="34" charset="0"/>
              </a:rPr>
              <a:t>se inserta dentro </a:t>
            </a:r>
            <a:r>
              <a:rPr lang="es-DO" sz="2000" b="1" dirty="0">
                <a:solidFill>
                  <a:prstClr val="black"/>
                </a:solidFill>
                <a:latin typeface="Tw Cen MT" pitchFamily="34" charset="0"/>
              </a:rPr>
              <a:t>del contexto de la 2da. Cumbre Empresarial de las Américas y del Diálogo Empresarial </a:t>
            </a:r>
            <a:r>
              <a:rPr lang="es-DO" sz="2000" b="1" dirty="0" smtClean="0">
                <a:solidFill>
                  <a:prstClr val="black"/>
                </a:solidFill>
                <a:latin typeface="Tw Cen MT" pitchFamily="34" charset="0"/>
              </a:rPr>
              <a:t>con la inclusión de los ejes definidos en la misma</a:t>
            </a:r>
            <a:endParaRPr lang="es-DO" sz="2000" b="1" dirty="0">
              <a:solidFill>
                <a:prstClr val="black"/>
              </a:solidFill>
              <a:latin typeface="Tw Cen MT" pitchFamily="34" charset="0"/>
            </a:endParaRPr>
          </a:p>
        </p:txBody>
      </p:sp>
      <p:sp>
        <p:nvSpPr>
          <p:cNvPr id="6" name="4 Rectángulo"/>
          <p:cNvSpPr/>
          <p:nvPr/>
        </p:nvSpPr>
        <p:spPr>
          <a:xfrm>
            <a:off x="2261592" y="4830638"/>
            <a:ext cx="6351240" cy="1015663"/>
          </a:xfrm>
          <a:prstGeom prst="rect">
            <a:avLst/>
          </a:prstGeom>
        </p:spPr>
        <p:txBody>
          <a:bodyPr wrap="square">
            <a:spAutoFit/>
          </a:bodyPr>
          <a:lstStyle/>
          <a:p>
            <a:pPr algn="just"/>
            <a:r>
              <a:rPr lang="es-DO" sz="2000" b="1" dirty="0">
                <a:solidFill>
                  <a:prstClr val="black"/>
                </a:solidFill>
                <a:latin typeface="Tw Cen MT" pitchFamily="34" charset="0"/>
              </a:rPr>
              <a:t>Recomendaciones específicas y precisas cuya implementación pueda ser objeto de medición y evaluación periódica</a:t>
            </a:r>
          </a:p>
        </p:txBody>
      </p:sp>
      <p:sp>
        <p:nvSpPr>
          <p:cNvPr id="7" name="7 Rectángulo redondeado"/>
          <p:cNvSpPr/>
          <p:nvPr/>
        </p:nvSpPr>
        <p:spPr>
          <a:xfrm>
            <a:off x="533400" y="1634704"/>
            <a:ext cx="1584176" cy="771763"/>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DO" dirty="0" smtClean="0">
                <a:solidFill>
                  <a:prstClr val="white"/>
                </a:solidFill>
                <a:effectLst>
                  <a:outerShdw blurRad="38100" dist="38100" dir="2700000" algn="tl">
                    <a:srgbClr val="000000">
                      <a:alpha val="43137"/>
                    </a:srgbClr>
                  </a:outerShdw>
                </a:effectLst>
                <a:latin typeface="Tw Cen MT" pitchFamily="34" charset="0"/>
              </a:rPr>
              <a:t>Propósito de la Convención</a:t>
            </a:r>
            <a:endParaRPr lang="es-DO" dirty="0">
              <a:solidFill>
                <a:prstClr val="white"/>
              </a:solidFill>
              <a:effectLst>
                <a:outerShdw blurRad="38100" dist="38100" dir="2700000" algn="tl">
                  <a:srgbClr val="000000">
                    <a:alpha val="43137"/>
                  </a:srgbClr>
                </a:outerShdw>
              </a:effectLst>
              <a:latin typeface="Tw Cen MT" pitchFamily="34" charset="0"/>
            </a:endParaRPr>
          </a:p>
        </p:txBody>
      </p:sp>
      <p:sp>
        <p:nvSpPr>
          <p:cNvPr id="8" name="9 Rectángulo redondeado"/>
          <p:cNvSpPr/>
          <p:nvPr/>
        </p:nvSpPr>
        <p:spPr>
          <a:xfrm>
            <a:off x="533400" y="3290888"/>
            <a:ext cx="1584176" cy="771763"/>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DO" dirty="0">
                <a:solidFill>
                  <a:prstClr val="white"/>
                </a:solidFill>
                <a:effectLst>
                  <a:outerShdw blurRad="38100" dist="38100" dir="2700000" algn="tl">
                    <a:srgbClr val="000000">
                      <a:alpha val="43137"/>
                    </a:srgbClr>
                  </a:outerShdw>
                </a:effectLst>
                <a:latin typeface="Tw Cen MT" pitchFamily="34" charset="0"/>
              </a:rPr>
              <a:t>Marco Conceptual</a:t>
            </a:r>
          </a:p>
        </p:txBody>
      </p:sp>
      <p:sp>
        <p:nvSpPr>
          <p:cNvPr id="9" name="10 Rectángulo redondeado"/>
          <p:cNvSpPr/>
          <p:nvPr/>
        </p:nvSpPr>
        <p:spPr>
          <a:xfrm>
            <a:off x="533400" y="4875064"/>
            <a:ext cx="1584176" cy="771763"/>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DO" dirty="0">
                <a:solidFill>
                  <a:prstClr val="white"/>
                </a:solidFill>
                <a:effectLst>
                  <a:outerShdw blurRad="38100" dist="38100" dir="2700000" algn="tl">
                    <a:srgbClr val="000000">
                      <a:alpha val="43137"/>
                    </a:srgbClr>
                  </a:outerShdw>
                </a:effectLst>
                <a:latin typeface="Tw Cen MT" pitchFamily="34" charset="0"/>
              </a:rPr>
              <a:t>Expectativas</a:t>
            </a:r>
          </a:p>
        </p:txBody>
      </p:sp>
      <p:cxnSp>
        <p:nvCxnSpPr>
          <p:cNvPr id="10" name="11 Conector recto"/>
          <p:cNvCxnSpPr/>
          <p:nvPr/>
        </p:nvCxnSpPr>
        <p:spPr>
          <a:xfrm>
            <a:off x="2261592" y="1600200"/>
            <a:ext cx="0" cy="7717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13 Conector recto"/>
          <p:cNvCxnSpPr/>
          <p:nvPr/>
        </p:nvCxnSpPr>
        <p:spPr>
          <a:xfrm rot="5400000">
            <a:off x="2647474" y="1991104"/>
            <a:ext cx="0" cy="7717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14 Conector recto"/>
          <p:cNvCxnSpPr/>
          <p:nvPr/>
        </p:nvCxnSpPr>
        <p:spPr>
          <a:xfrm>
            <a:off x="2281916" y="3284211"/>
            <a:ext cx="0" cy="10972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15 Conector recto"/>
          <p:cNvCxnSpPr/>
          <p:nvPr/>
        </p:nvCxnSpPr>
        <p:spPr>
          <a:xfrm rot="5400000">
            <a:off x="2667798" y="3995609"/>
            <a:ext cx="0" cy="7717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16 Conector recto"/>
          <p:cNvCxnSpPr/>
          <p:nvPr/>
        </p:nvCxnSpPr>
        <p:spPr>
          <a:xfrm>
            <a:off x="2281916" y="4967883"/>
            <a:ext cx="0" cy="8229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17 Conector recto"/>
          <p:cNvCxnSpPr/>
          <p:nvPr/>
        </p:nvCxnSpPr>
        <p:spPr>
          <a:xfrm rot="5400000">
            <a:off x="2667798" y="5404961"/>
            <a:ext cx="0" cy="771763"/>
          </a:xfrm>
          <a:prstGeom prst="line">
            <a:avLst/>
          </a:prstGeom>
        </p:spPr>
        <p:style>
          <a:lnRef idx="1">
            <a:schemeClr val="accent1"/>
          </a:lnRef>
          <a:fillRef idx="0">
            <a:schemeClr val="accent1"/>
          </a:fillRef>
          <a:effectRef idx="0">
            <a:schemeClr val="accent1"/>
          </a:effectRef>
          <a:fontRef idx="minor">
            <a:schemeClr val="tx1"/>
          </a:fontRef>
        </p:style>
      </p:cxnSp>
      <p:sp>
        <p:nvSpPr>
          <p:cNvPr id="16"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17"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18" name="3 CuadroTexto"/>
          <p:cNvSpPr txBox="1">
            <a:spLocks noChangeArrowheads="1"/>
          </p:cNvSpPr>
          <p:nvPr/>
        </p:nvSpPr>
        <p:spPr bwMode="auto">
          <a:xfrm>
            <a:off x="76200" y="152400"/>
            <a:ext cx="4235262"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smtClean="0">
                <a:solidFill>
                  <a:prstClr val="white"/>
                </a:solidFill>
                <a:latin typeface="Tw Cen MT" pitchFamily="34" charset="0"/>
              </a:rPr>
              <a:t>Aspectos Generales</a:t>
            </a:r>
            <a:endParaRPr lang="en-US" altLang="en-US" sz="4000" dirty="0">
              <a:solidFill>
                <a:prstClr val="white"/>
              </a:solidFill>
              <a:latin typeface="Tw Cen MT" pitchFamily="34" charset="0"/>
            </a:endParaRPr>
          </a:p>
        </p:txBody>
      </p:sp>
      <p:pic>
        <p:nvPicPr>
          <p:cNvPr id="19" name="0 Imagen"/>
          <p:cNvPicPr/>
          <p:nvPr/>
        </p:nvPicPr>
        <p:blipFill>
          <a:blip r:embed="rId2"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spTree>
    <p:extLst>
      <p:ext uri="{BB962C8B-B14F-4D97-AF65-F5344CB8AC3E}">
        <p14:creationId xmlns:p14="http://schemas.microsoft.com/office/powerpoint/2010/main" val="28823373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3 Marcador de contenido"/>
          <p:cNvGraphicFramePr>
            <a:graphicFrameLocks/>
          </p:cNvGraphicFramePr>
          <p:nvPr>
            <p:extLst>
              <p:ext uri="{D42A27DB-BD31-4B8C-83A1-F6EECF244321}">
                <p14:modId xmlns:p14="http://schemas.microsoft.com/office/powerpoint/2010/main" val="3471286731"/>
              </p:ext>
            </p:extLst>
          </p:nvPr>
        </p:nvGraphicFramePr>
        <p:xfrm>
          <a:off x="304803" y="1315720"/>
          <a:ext cx="8458199" cy="5013234"/>
        </p:xfrm>
        <a:graphic>
          <a:graphicData uri="http://schemas.openxmlformats.org/drawingml/2006/table">
            <a:tbl>
              <a:tblPr firstRow="1" bandRow="1">
                <a:tableStyleId>{BC89EF96-8CEA-46FF-86C4-4CE0E7609802}</a:tableStyleId>
              </a:tblPr>
              <a:tblGrid>
                <a:gridCol w="2895597"/>
                <a:gridCol w="2286003"/>
                <a:gridCol w="1905000"/>
                <a:gridCol w="1371599"/>
              </a:tblGrid>
              <a:tr h="598714">
                <a:tc>
                  <a:txBody>
                    <a:bodyPr/>
                    <a:lstStyle/>
                    <a:p>
                      <a:pPr algn="ctr"/>
                      <a:r>
                        <a:rPr lang="es-ES" sz="1600" noProof="0" dirty="0" smtClean="0">
                          <a:latin typeface="Tw Cen MT" pitchFamily="34" charset="0"/>
                        </a:rPr>
                        <a:t>Propuestas de solución</a:t>
                      </a:r>
                      <a:endParaRPr lang="es-ES" sz="1600" noProof="0" dirty="0">
                        <a:latin typeface="Tw Cen MT" pitchFamily="34" charset="0"/>
                      </a:endParaRPr>
                    </a:p>
                  </a:txBody>
                  <a:tcPr anchor="ctr"/>
                </a:tc>
                <a:tc>
                  <a:txBody>
                    <a:bodyPr/>
                    <a:lstStyle/>
                    <a:p>
                      <a:pPr algn="ctr"/>
                      <a:r>
                        <a:rPr lang="es-ES" sz="1600" noProof="0" smtClean="0">
                          <a:latin typeface="Tw Cen MT" pitchFamily="34" charset="0"/>
                        </a:rPr>
                        <a:t>Indicador</a:t>
                      </a:r>
                      <a:endParaRPr lang="es-ES" sz="1600" noProof="0">
                        <a:latin typeface="Tw Cen MT"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600" noProof="0" smtClean="0">
                          <a:latin typeface="Tw Cen MT" pitchFamily="34" charset="0"/>
                        </a:rPr>
                        <a:t>Actores que</a:t>
                      </a:r>
                      <a:r>
                        <a:rPr lang="es-ES" sz="1600" baseline="0" noProof="0" smtClean="0">
                          <a:latin typeface="Tw Cen MT" pitchFamily="34" charset="0"/>
                        </a:rPr>
                        <a:t> intervienen</a:t>
                      </a:r>
                      <a:endParaRPr lang="es-ES" sz="1600" noProof="0" smtClean="0">
                        <a:latin typeface="Tw Cen MT" pitchFamily="34" charset="0"/>
                      </a:endParaRPr>
                    </a:p>
                  </a:txBody>
                  <a:tcPr anchor="ctr"/>
                </a:tc>
                <a:tc>
                  <a:txBody>
                    <a:bodyPr/>
                    <a:lstStyle/>
                    <a:p>
                      <a:pPr algn="ctr"/>
                      <a:r>
                        <a:rPr lang="es-ES" sz="1600" noProof="0" dirty="0" smtClean="0">
                          <a:latin typeface="Tw Cen MT" pitchFamily="34" charset="0"/>
                        </a:rPr>
                        <a:t>Fecha meta</a:t>
                      </a:r>
                      <a:r>
                        <a:rPr lang="es-ES" sz="1600" baseline="0" noProof="0" dirty="0" smtClean="0">
                          <a:latin typeface="Tw Cen MT" pitchFamily="34" charset="0"/>
                        </a:rPr>
                        <a:t> </a:t>
                      </a:r>
                      <a:r>
                        <a:rPr lang="es-ES" sz="1100" noProof="0" dirty="0" smtClean="0">
                          <a:latin typeface="Tw Cen MT" pitchFamily="34" charset="0"/>
                        </a:rPr>
                        <a:t>(trimestre/año)</a:t>
                      </a:r>
                      <a:endParaRPr lang="es-ES" sz="1100" noProof="0" dirty="0">
                        <a:latin typeface="Tw Cen MT" pitchFamily="34" charset="0"/>
                      </a:endParaRPr>
                    </a:p>
                  </a:txBody>
                  <a:tcPr anchor="ctr"/>
                </a:tc>
              </a:tr>
              <a:tr h="731762">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s-ES" sz="1200" noProof="0" dirty="0" smtClean="0">
                          <a:latin typeface="Tw Cen MT" pitchFamily="34" charset="0"/>
                        </a:rPr>
                        <a:t>Implementación</a:t>
                      </a:r>
                      <a:r>
                        <a:rPr lang="es-ES" sz="1200" baseline="0" noProof="0" dirty="0" smtClean="0">
                          <a:latin typeface="Tw Cen MT" pitchFamily="34" charset="0"/>
                        </a:rPr>
                        <a:t> de campaña de comunicación sobre educación ambiental dirigida a toda la población, con enfoque práctico en medidas.</a:t>
                      </a:r>
                      <a:endParaRPr lang="es-ES" sz="1200" noProof="0" dirty="0" smtClean="0">
                        <a:latin typeface="Tw Cen MT" pitchFamily="34" charset="0"/>
                      </a:endParaRPr>
                    </a:p>
                  </a:txBody>
                  <a:tcPr/>
                </a:tc>
                <a:tc>
                  <a:txBody>
                    <a:bodyPr/>
                    <a:lstStyle/>
                    <a:p>
                      <a:pPr marL="0" indent="0" algn="ctr">
                        <a:buFont typeface="Arial" pitchFamily="34" charset="0"/>
                        <a:buNone/>
                      </a:pPr>
                      <a:r>
                        <a:rPr lang="es-ES" sz="1200" baseline="0" noProof="0" dirty="0" smtClean="0">
                          <a:latin typeface="Tw Cen MT" pitchFamily="34" charset="0"/>
                        </a:rPr>
                        <a:t> Nivel de conocimiento y recordación.</a:t>
                      </a:r>
                    </a:p>
                  </a:txBody>
                  <a:tcPr/>
                </a:tc>
                <a:tc>
                  <a:txBody>
                    <a:bodyPr/>
                    <a:lstStyle/>
                    <a:p>
                      <a:pPr algn="ctr">
                        <a:buFont typeface="Arial" pitchFamily="34" charset="0"/>
                        <a:buNone/>
                      </a:pPr>
                      <a:r>
                        <a:rPr lang="es-ES" sz="1200" noProof="0" dirty="0" smtClean="0">
                          <a:latin typeface="Tw Cen MT" pitchFamily="34" charset="0"/>
                        </a:rPr>
                        <a:t> ONE,</a:t>
                      </a:r>
                      <a:r>
                        <a:rPr lang="es-ES" sz="1200" baseline="0" noProof="0" dirty="0" smtClean="0">
                          <a:latin typeface="Tw Cen MT" pitchFamily="34" charset="0"/>
                        </a:rPr>
                        <a:t> MARENA, Medios de comunicación, Ministerio de Educación, sector privado, telefónicas, gobierno local, entre otros</a:t>
                      </a:r>
                      <a:endParaRPr lang="es-ES" sz="1200" noProof="0" dirty="0">
                        <a:latin typeface="Tw Cen MT" pitchFamily="34" charset="0"/>
                      </a:endParaRPr>
                    </a:p>
                  </a:txBody>
                  <a:tcPr/>
                </a:tc>
                <a:tc>
                  <a:txBody>
                    <a:bodyPr/>
                    <a:lstStyle/>
                    <a:p>
                      <a:pPr marL="0" indent="0" algn="ctr">
                        <a:buFont typeface="Arial" pitchFamily="34" charset="0"/>
                        <a:buNone/>
                      </a:pPr>
                      <a:r>
                        <a:rPr lang="es-ES" sz="1200" noProof="0" dirty="0" smtClean="0">
                          <a:latin typeface="Tw Cen MT" pitchFamily="34" charset="0"/>
                        </a:rPr>
                        <a:t>2018-2019</a:t>
                      </a:r>
                      <a:endParaRPr lang="es-ES" sz="1200" noProof="0" dirty="0">
                        <a:latin typeface="Tw Cen MT" pitchFamily="34" charset="0"/>
                      </a:endParaRPr>
                    </a:p>
                  </a:txBody>
                  <a:tcPr/>
                </a:tc>
              </a:tr>
              <a:tr h="997857">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s-ES" sz="1200" noProof="0" dirty="0" smtClean="0">
                          <a:latin typeface="Tw Cen MT" pitchFamily="34" charset="0"/>
                        </a:rPr>
                        <a:t>Creación de un</a:t>
                      </a:r>
                      <a:r>
                        <a:rPr lang="es-ES" sz="1200" baseline="0" noProof="0" dirty="0" smtClean="0">
                          <a:latin typeface="Tw Cen MT" pitchFamily="34" charset="0"/>
                        </a:rPr>
                        <a:t> premio nacional para los esfuerzos y proyectos de educación ambiental que involucre a la empresa privada y pública.</a:t>
                      </a:r>
                      <a:endParaRPr lang="es-ES" sz="1200" noProof="0" dirty="0" smtClean="0">
                        <a:latin typeface="Tw Cen MT" pitchFamily="34" charset="0"/>
                      </a:endParaRPr>
                    </a:p>
                  </a:txBody>
                  <a:tcPr/>
                </a:tc>
                <a:tc>
                  <a:txBody>
                    <a:bodyPr/>
                    <a:lstStyle/>
                    <a:p>
                      <a:pPr marL="0" indent="0" algn="ctr">
                        <a:buFont typeface="Arial" pitchFamily="34" charset="0"/>
                        <a:buNone/>
                      </a:pPr>
                      <a:r>
                        <a:rPr lang="es-ES" sz="1200" noProof="0" dirty="0" smtClean="0">
                          <a:latin typeface="Tw Cen MT" pitchFamily="34" charset="0"/>
                        </a:rPr>
                        <a:t> Cantidad</a:t>
                      </a:r>
                      <a:r>
                        <a:rPr lang="es-ES" sz="1200" baseline="0" noProof="0" dirty="0" smtClean="0">
                          <a:latin typeface="Tw Cen MT" pitchFamily="34" charset="0"/>
                        </a:rPr>
                        <a:t> de postulaciones por sector</a:t>
                      </a:r>
                    </a:p>
                    <a:p>
                      <a:pPr marL="0" indent="0" algn="ctr">
                        <a:buFont typeface="Arial" pitchFamily="34" charset="0"/>
                        <a:buNone/>
                      </a:pPr>
                      <a:r>
                        <a:rPr lang="es-ES" sz="1200" baseline="0" noProof="0" dirty="0" smtClean="0">
                          <a:latin typeface="Tw Cen MT" pitchFamily="34" charset="0"/>
                        </a:rPr>
                        <a:t>Premios entregados </a:t>
                      </a:r>
                    </a:p>
                    <a:p>
                      <a:pPr marL="0" indent="0" algn="ctr">
                        <a:buFont typeface="Arial" pitchFamily="34" charset="0"/>
                        <a:buNone/>
                      </a:pPr>
                      <a:r>
                        <a:rPr lang="es-ES" sz="1200" baseline="0" noProof="0" dirty="0" smtClean="0">
                          <a:latin typeface="Tw Cen MT" pitchFamily="34" charset="0"/>
                        </a:rPr>
                        <a:t> Empresas públicas y privadas patrocinantes y participantes </a:t>
                      </a:r>
                      <a:endParaRPr lang="es-ES" sz="1200" noProof="0" dirty="0" smtClean="0">
                        <a:latin typeface="Tw Cen MT" pitchFamily="34" charset="0"/>
                      </a:endParaRPr>
                    </a:p>
                  </a:txBody>
                  <a:tcPr/>
                </a:tc>
                <a:tc>
                  <a:txBody>
                    <a:bodyPr/>
                    <a:lstStyle/>
                    <a:p>
                      <a:pPr algn="ctr">
                        <a:buFont typeface="Arial" pitchFamily="34" charset="0"/>
                        <a:buNone/>
                      </a:pPr>
                      <a:r>
                        <a:rPr lang="es-ES" sz="1200" noProof="0" dirty="0" smtClean="0">
                          <a:latin typeface="Tw Cen MT" pitchFamily="34" charset="0"/>
                        </a:rPr>
                        <a:t> CONEP, MINERD,</a:t>
                      </a:r>
                      <a:r>
                        <a:rPr lang="es-ES" sz="1200" baseline="0" noProof="0" dirty="0" smtClean="0">
                          <a:latin typeface="Tw Cen MT" pitchFamily="34" charset="0"/>
                        </a:rPr>
                        <a:t> MARENA, ONG, MEDIOS DE COMUNICACIÓN, CONSEJO CAMBIO CLIMATICO, CENTROS EDUCATIVOS SUPERIOR Y BASICO</a:t>
                      </a:r>
                      <a:endParaRPr lang="es-ES" sz="1200" noProof="0" dirty="0">
                        <a:latin typeface="Tw Cen MT" pitchFamily="34" charset="0"/>
                      </a:endParaRPr>
                    </a:p>
                  </a:txBody>
                  <a:tcPr/>
                </a:tc>
                <a:tc>
                  <a:txBody>
                    <a:bodyPr/>
                    <a:lstStyle/>
                    <a:p>
                      <a:pPr marL="0" indent="0" algn="ctr">
                        <a:buFont typeface="Arial" pitchFamily="34" charset="0"/>
                        <a:buNone/>
                      </a:pPr>
                      <a:r>
                        <a:rPr lang="es-ES" sz="1200" noProof="0" dirty="0" smtClean="0">
                          <a:latin typeface="Tw Cen MT" pitchFamily="34" charset="0"/>
                        </a:rPr>
                        <a:t>2017</a:t>
                      </a:r>
                      <a:endParaRPr lang="es-ES" sz="1200" noProof="0" dirty="0">
                        <a:latin typeface="Tw Cen MT" pitchFamily="34" charset="0"/>
                      </a:endParaRPr>
                    </a:p>
                  </a:txBody>
                  <a:tcPr/>
                </a:tc>
              </a:tr>
              <a:tr h="465667">
                <a:tc rowSpan="2">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es-ES" sz="1200" noProof="0" dirty="0" smtClean="0">
                        <a:latin typeface="Tw Cen MT" pitchFamily="34" charset="0"/>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es-ES" sz="1200" noProof="0" dirty="0" smtClean="0">
                          <a:latin typeface="Tw Cen MT" pitchFamily="34" charset="0"/>
                        </a:rPr>
                        <a:t>Desarrollo</a:t>
                      </a:r>
                      <a:r>
                        <a:rPr lang="es-ES" sz="1200" baseline="0" noProof="0" dirty="0" smtClean="0">
                          <a:latin typeface="Tw Cen MT" pitchFamily="34" charset="0"/>
                        </a:rPr>
                        <a:t> de contenidos programáticos que apunten al cumplimiento de los artículos 56, 57, 58 de la Ley 64-00 en los pensum de educación primaria, secundaria y  universitaria que incluya temas de riesgos  y vulnerabilidades y sus estrategias país para prevenir y mitigar impactos</a:t>
                      </a:r>
                      <a:endParaRPr lang="es-ES" sz="1200" noProof="0" dirty="0" smtClean="0">
                        <a:latin typeface="Tw Cen MT" pitchFamily="34" charset="0"/>
                      </a:endParaRPr>
                    </a:p>
                  </a:txBody>
                  <a:tcPr/>
                </a:tc>
                <a:tc>
                  <a:txBody>
                    <a:bodyPr/>
                    <a:lstStyle/>
                    <a:p>
                      <a:pPr marL="0" indent="0" algn="ctr">
                        <a:buFont typeface="Arial" pitchFamily="34" charset="0"/>
                        <a:buNone/>
                      </a:pPr>
                      <a:r>
                        <a:rPr lang="es-ES" sz="1200" noProof="0" dirty="0" smtClean="0">
                          <a:latin typeface="Tw Cen MT" pitchFamily="34" charset="0"/>
                        </a:rPr>
                        <a:t> Nº de Contenidos Programáticos Aprobados</a:t>
                      </a:r>
                    </a:p>
                  </a:txBody>
                  <a:tcPr/>
                </a:tc>
                <a:tc>
                  <a:txBody>
                    <a:bodyPr/>
                    <a:lstStyle/>
                    <a:p>
                      <a:pPr algn="ctr">
                        <a:buFont typeface="Arial" pitchFamily="34" charset="0"/>
                        <a:buNone/>
                      </a:pPr>
                      <a:r>
                        <a:rPr lang="es-ES" sz="1200" noProof="0" dirty="0" smtClean="0">
                          <a:latin typeface="Tw Cen MT" pitchFamily="34" charset="0"/>
                        </a:rPr>
                        <a:t>MINERD,</a:t>
                      </a:r>
                      <a:r>
                        <a:rPr lang="es-ES" sz="1200" baseline="0" noProof="0" dirty="0" smtClean="0">
                          <a:latin typeface="Tw Cen MT" pitchFamily="34" charset="0"/>
                        </a:rPr>
                        <a:t> MARENA, ONG </a:t>
                      </a:r>
                      <a:r>
                        <a:rPr lang="es-ES" sz="1200" baseline="0" noProof="0" dirty="0" err="1" smtClean="0">
                          <a:latin typeface="Tw Cen MT" pitchFamily="34" charset="0"/>
                        </a:rPr>
                        <a:t>Cons</a:t>
                      </a:r>
                      <a:r>
                        <a:rPr lang="es-ES" sz="1200" baseline="0" noProof="0" dirty="0" smtClean="0">
                          <a:latin typeface="Tw Cen MT" pitchFamily="34" charset="0"/>
                        </a:rPr>
                        <a:t>. Cambio Climático, MESCYT</a:t>
                      </a:r>
                      <a:endParaRPr lang="es-ES" sz="1200" noProof="0" dirty="0">
                        <a:latin typeface="Tw Cen MT" pitchFamily="34" charset="0"/>
                      </a:endParaRPr>
                    </a:p>
                  </a:txBody>
                  <a:tcPr/>
                </a:tc>
                <a:tc>
                  <a:txBody>
                    <a:bodyPr/>
                    <a:lstStyle/>
                    <a:p>
                      <a:pPr marL="0" indent="0" algn="ctr">
                        <a:buFont typeface="Arial" pitchFamily="34" charset="0"/>
                        <a:buNone/>
                      </a:pPr>
                      <a:endParaRPr lang="es-ES" sz="1200" noProof="0" dirty="0" smtClean="0">
                        <a:latin typeface="Tw Cen MT" pitchFamily="34" charset="0"/>
                      </a:endParaRPr>
                    </a:p>
                    <a:p>
                      <a:pPr marL="0" indent="0" algn="ctr">
                        <a:buFont typeface="Arial" pitchFamily="34" charset="0"/>
                        <a:buNone/>
                      </a:pPr>
                      <a:r>
                        <a:rPr lang="es-ES" sz="1200" noProof="0" dirty="0" smtClean="0">
                          <a:latin typeface="Tw Cen MT" pitchFamily="34" charset="0"/>
                        </a:rPr>
                        <a:t>Tercer</a:t>
                      </a:r>
                      <a:r>
                        <a:rPr lang="es-ES" sz="1200" baseline="0" noProof="0" dirty="0" smtClean="0">
                          <a:latin typeface="Tw Cen MT" pitchFamily="34" charset="0"/>
                        </a:rPr>
                        <a:t> cuatrimestre de </a:t>
                      </a:r>
                      <a:r>
                        <a:rPr lang="es-ES" sz="1200" noProof="0" dirty="0" smtClean="0">
                          <a:latin typeface="Tw Cen MT" pitchFamily="34" charset="0"/>
                        </a:rPr>
                        <a:t>2018</a:t>
                      </a:r>
                      <a:endParaRPr lang="es-ES" sz="1200" noProof="0" dirty="0">
                        <a:latin typeface="Tw Cen MT" pitchFamily="34" charset="0"/>
                      </a:endParaRPr>
                    </a:p>
                  </a:txBody>
                  <a:tcPr/>
                </a:tc>
              </a:tr>
              <a:tr h="1397000">
                <a:tc vMerge="1">
                  <a:txBody>
                    <a:bodyPr/>
                    <a:lstStyle/>
                    <a:p>
                      <a:endParaRPr lang="es-ES"/>
                    </a:p>
                  </a:txBody>
                  <a:tcPr/>
                </a:tc>
                <a:tc>
                  <a:txBody>
                    <a:bodyPr/>
                    <a:lstStyle/>
                    <a:p>
                      <a:pPr marL="0" indent="0" algn="ctr">
                        <a:buFont typeface="Arial" pitchFamily="34" charset="0"/>
                        <a:buNone/>
                      </a:pPr>
                      <a:r>
                        <a:rPr lang="es-ES" sz="1200" noProof="0" dirty="0" smtClean="0">
                          <a:latin typeface="Tw Cen MT" pitchFamily="34" charset="0"/>
                        </a:rPr>
                        <a:t>Nº de contenidos programáticos implementados</a:t>
                      </a:r>
                      <a:r>
                        <a:rPr lang="es-ES" sz="1200" baseline="0" noProof="0" dirty="0" smtClean="0">
                          <a:latin typeface="Tw Cen MT" pitchFamily="34" charset="0"/>
                        </a:rPr>
                        <a:t> en  educación</a:t>
                      </a:r>
                    </a:p>
                    <a:p>
                      <a:pPr marL="0" indent="0" algn="ctr">
                        <a:buFont typeface="Arial" pitchFamily="34" charset="0"/>
                        <a:buNone/>
                      </a:pPr>
                      <a:r>
                        <a:rPr lang="es-ES" sz="1200" baseline="0" noProof="0" dirty="0" smtClean="0">
                          <a:latin typeface="Tw Cen MT" pitchFamily="34" charset="0"/>
                        </a:rPr>
                        <a:t>Municipios </a:t>
                      </a:r>
                      <a:r>
                        <a:rPr lang="es-DO" sz="1200" baseline="0" noProof="0" dirty="0" smtClean="0">
                          <a:latin typeface="Tw Cen MT" pitchFamily="34" charset="0"/>
                        </a:rPr>
                        <a:t>que han incorporado nuevos contenidos programáticos dirigidos a incrementar la sensibilización y educación ambiental</a:t>
                      </a:r>
                      <a:endParaRPr lang="es-ES" sz="1200" noProof="0" dirty="0">
                        <a:latin typeface="Tw Cen MT" pitchFamily="34" charset="0"/>
                      </a:endParaRPr>
                    </a:p>
                  </a:txBody>
                  <a:tcP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s-ES" sz="1200" noProof="0" dirty="0" smtClean="0">
                          <a:latin typeface="Tw Cen MT" pitchFamily="34" charset="0"/>
                        </a:rPr>
                        <a:t>MINERD,</a:t>
                      </a:r>
                      <a:r>
                        <a:rPr lang="es-ES" sz="1200" baseline="0" noProof="0" dirty="0" smtClean="0">
                          <a:latin typeface="Tw Cen MT" pitchFamily="34" charset="0"/>
                        </a:rPr>
                        <a:t> MARENA, ONG </a:t>
                      </a:r>
                      <a:r>
                        <a:rPr lang="es-ES" sz="1200" baseline="0" noProof="0" dirty="0" err="1" smtClean="0">
                          <a:latin typeface="Tw Cen MT" pitchFamily="34" charset="0"/>
                        </a:rPr>
                        <a:t>Cons</a:t>
                      </a:r>
                      <a:r>
                        <a:rPr lang="es-ES" sz="1200" baseline="0" noProof="0" dirty="0" smtClean="0">
                          <a:latin typeface="Tw Cen MT" pitchFamily="34" charset="0"/>
                        </a:rPr>
                        <a:t>. Cambio Climático </a:t>
                      </a:r>
                      <a:br>
                        <a:rPr lang="es-ES" sz="1200" baseline="0" noProof="0" dirty="0" smtClean="0">
                          <a:latin typeface="Tw Cen MT" pitchFamily="34" charset="0"/>
                        </a:rPr>
                      </a:br>
                      <a:r>
                        <a:rPr lang="es-ES" sz="1200" baseline="0" noProof="0" dirty="0" smtClean="0">
                          <a:latin typeface="Tw Cen MT" pitchFamily="34" charset="0"/>
                        </a:rPr>
                        <a:t>( CCCML)</a:t>
                      </a:r>
                      <a:endParaRPr lang="es-ES" sz="1200" noProof="0" dirty="0" smtClean="0">
                        <a:latin typeface="Tw Cen MT" pitchFamily="34" charset="0"/>
                      </a:endParaRPr>
                    </a:p>
                    <a:p>
                      <a:pPr marL="0" indent="0" algn="ctr">
                        <a:buFont typeface="Arial" pitchFamily="34" charset="0"/>
                        <a:buNone/>
                      </a:pPr>
                      <a:endParaRPr lang="es-ES" sz="1200" noProof="0" dirty="0">
                        <a:latin typeface="Tw Cen MT" pitchFamily="34" charset="0"/>
                      </a:endParaRPr>
                    </a:p>
                  </a:txBody>
                  <a:tcPr>
                    <a:solidFill>
                      <a:schemeClr val="accent1">
                        <a:lumMod val="20000"/>
                        <a:lumOff val="80000"/>
                      </a:schemeClr>
                    </a:solidFill>
                  </a:tcPr>
                </a:tc>
                <a:tc>
                  <a:txBody>
                    <a:bodyPr/>
                    <a:lstStyle/>
                    <a:p>
                      <a:pPr marL="0" indent="0" algn="ctr">
                        <a:buFont typeface="Arial" pitchFamily="34" charset="0"/>
                        <a:buNone/>
                      </a:pPr>
                      <a:endParaRPr lang="es-ES" sz="1200" noProof="0" dirty="0" smtClean="0">
                        <a:latin typeface="Tw Cen MT" pitchFamily="34" charset="0"/>
                      </a:endParaRPr>
                    </a:p>
                    <a:p>
                      <a:pPr marL="0" indent="0" algn="ctr">
                        <a:buFont typeface="Arial" pitchFamily="34" charset="0"/>
                        <a:buNone/>
                      </a:pPr>
                      <a:endParaRPr lang="es-ES" sz="1200" noProof="0" dirty="0" smtClean="0">
                        <a:latin typeface="Tw Cen MT" pitchFamily="34" charset="0"/>
                      </a:endParaRPr>
                    </a:p>
                    <a:p>
                      <a:pPr marL="0" indent="0" algn="ctr">
                        <a:buFont typeface="Arial" pitchFamily="34" charset="0"/>
                        <a:buNone/>
                      </a:pPr>
                      <a:endParaRPr lang="es-ES" sz="1200" noProof="0" dirty="0" smtClean="0">
                        <a:latin typeface="Tw Cen MT" pitchFamily="34" charset="0"/>
                      </a:endParaRPr>
                    </a:p>
                    <a:p>
                      <a:pPr marL="0" indent="0" algn="ctr">
                        <a:buFont typeface="Arial" pitchFamily="34" charset="0"/>
                        <a:buNone/>
                      </a:pPr>
                      <a:r>
                        <a:rPr lang="es-ES" sz="1200" noProof="0" dirty="0" smtClean="0">
                          <a:latin typeface="Tw Cen MT" pitchFamily="34" charset="0"/>
                        </a:rPr>
                        <a:t>Tercer</a:t>
                      </a:r>
                      <a:r>
                        <a:rPr lang="es-ES" sz="1200" baseline="0" noProof="0" dirty="0" smtClean="0">
                          <a:latin typeface="Tw Cen MT" pitchFamily="34" charset="0"/>
                        </a:rPr>
                        <a:t> cuatrimestre de </a:t>
                      </a:r>
                      <a:r>
                        <a:rPr lang="es-ES" sz="1200" noProof="0" dirty="0" smtClean="0">
                          <a:latin typeface="Tw Cen MT" pitchFamily="34" charset="0"/>
                        </a:rPr>
                        <a:t>2018</a:t>
                      </a:r>
                      <a:endParaRPr lang="es-ES" sz="1200" noProof="0" dirty="0">
                        <a:latin typeface="Tw Cen MT" pitchFamily="34" charset="0"/>
                      </a:endParaRPr>
                    </a:p>
                  </a:txBody>
                  <a:tcPr>
                    <a:solidFill>
                      <a:schemeClr val="accent1">
                        <a:lumMod val="20000"/>
                        <a:lumOff val="80000"/>
                      </a:schemeClr>
                    </a:solidFill>
                  </a:tcPr>
                </a:tc>
              </a:tr>
            </a:tbl>
          </a:graphicData>
        </a:graphic>
      </p:graphicFrame>
      <p:sp>
        <p:nvSpPr>
          <p:cNvPr id="7"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8"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14" name="3 CuadroTexto"/>
          <p:cNvSpPr txBox="1">
            <a:spLocks noChangeArrowheads="1"/>
          </p:cNvSpPr>
          <p:nvPr/>
        </p:nvSpPr>
        <p:spPr bwMode="auto">
          <a:xfrm>
            <a:off x="76200" y="152400"/>
            <a:ext cx="6153351"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smtClean="0">
                <a:solidFill>
                  <a:prstClr val="white"/>
                </a:solidFill>
                <a:latin typeface="Tw Cen MT" pitchFamily="34" charset="0"/>
              </a:rPr>
              <a:t>Resultados Mesas de Trabajo</a:t>
            </a:r>
            <a:endParaRPr lang="en-US" altLang="en-US" sz="4000" dirty="0">
              <a:solidFill>
                <a:prstClr val="white"/>
              </a:solidFill>
              <a:latin typeface="Tw Cen MT" pitchFamily="34" charset="0"/>
            </a:endParaRPr>
          </a:p>
        </p:txBody>
      </p:sp>
      <p:pic>
        <p:nvPicPr>
          <p:cNvPr id="15" name="0 Imagen"/>
          <p:cNvPicPr/>
          <p:nvPr/>
        </p:nvPicPr>
        <p:blipFill>
          <a:blip r:embed="rId3"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spTree>
    <p:extLst>
      <p:ext uri="{BB962C8B-B14F-4D97-AF65-F5344CB8AC3E}">
        <p14:creationId xmlns:p14="http://schemas.microsoft.com/office/powerpoint/2010/main" val="16464728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3 Marcador de contenido"/>
          <p:cNvGraphicFramePr>
            <a:graphicFrameLocks/>
          </p:cNvGraphicFramePr>
          <p:nvPr>
            <p:extLst>
              <p:ext uri="{D42A27DB-BD31-4B8C-83A1-F6EECF244321}">
                <p14:modId xmlns:p14="http://schemas.microsoft.com/office/powerpoint/2010/main" val="3029902285"/>
              </p:ext>
            </p:extLst>
          </p:nvPr>
        </p:nvGraphicFramePr>
        <p:xfrm>
          <a:off x="304803" y="1263015"/>
          <a:ext cx="8458199" cy="4267200"/>
        </p:xfrm>
        <a:graphic>
          <a:graphicData uri="http://schemas.openxmlformats.org/drawingml/2006/table">
            <a:tbl>
              <a:tblPr firstRow="1" bandRow="1">
                <a:tableStyleId>{BC89EF96-8CEA-46FF-86C4-4CE0E7609802}</a:tableStyleId>
              </a:tblPr>
              <a:tblGrid>
                <a:gridCol w="3276600"/>
                <a:gridCol w="1905000"/>
                <a:gridCol w="1905000"/>
                <a:gridCol w="1371599"/>
              </a:tblGrid>
              <a:tr h="430427">
                <a:tc>
                  <a:txBody>
                    <a:bodyPr/>
                    <a:lstStyle/>
                    <a:p>
                      <a:pPr algn="ctr"/>
                      <a:r>
                        <a:rPr lang="es-ES" sz="1600" noProof="0" dirty="0" smtClean="0">
                          <a:latin typeface="Tw Cen MT" pitchFamily="34" charset="0"/>
                        </a:rPr>
                        <a:t>Propuestas de solución</a:t>
                      </a:r>
                      <a:endParaRPr lang="es-ES" sz="1600" noProof="0" dirty="0">
                        <a:latin typeface="Tw Cen MT" pitchFamily="34" charset="0"/>
                      </a:endParaRPr>
                    </a:p>
                  </a:txBody>
                  <a:tcPr anchor="ctr"/>
                </a:tc>
                <a:tc>
                  <a:txBody>
                    <a:bodyPr/>
                    <a:lstStyle/>
                    <a:p>
                      <a:pPr algn="ctr"/>
                      <a:r>
                        <a:rPr lang="es-ES" sz="1600" noProof="0" smtClean="0">
                          <a:latin typeface="Tw Cen MT" pitchFamily="34" charset="0"/>
                        </a:rPr>
                        <a:t>Indicador</a:t>
                      </a:r>
                      <a:endParaRPr lang="es-ES" sz="1600" noProof="0">
                        <a:latin typeface="Tw Cen MT"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600" noProof="0" smtClean="0">
                          <a:latin typeface="Tw Cen MT" pitchFamily="34" charset="0"/>
                        </a:rPr>
                        <a:t>Actores que</a:t>
                      </a:r>
                      <a:r>
                        <a:rPr lang="es-ES" sz="1600" baseline="0" noProof="0" smtClean="0">
                          <a:latin typeface="Tw Cen MT" pitchFamily="34" charset="0"/>
                        </a:rPr>
                        <a:t> intervienen</a:t>
                      </a:r>
                      <a:endParaRPr lang="es-ES" sz="1600" noProof="0" smtClean="0">
                        <a:latin typeface="Tw Cen MT" pitchFamily="34" charset="0"/>
                      </a:endParaRPr>
                    </a:p>
                  </a:txBody>
                  <a:tcPr anchor="ctr"/>
                </a:tc>
                <a:tc>
                  <a:txBody>
                    <a:bodyPr/>
                    <a:lstStyle/>
                    <a:p>
                      <a:pPr algn="ctr"/>
                      <a:r>
                        <a:rPr lang="es-ES" sz="1600" noProof="0" dirty="0" smtClean="0">
                          <a:latin typeface="Tw Cen MT" pitchFamily="34" charset="0"/>
                        </a:rPr>
                        <a:t>Fecha meta</a:t>
                      </a:r>
                      <a:r>
                        <a:rPr lang="es-ES" sz="1600" baseline="0" noProof="0" dirty="0" smtClean="0">
                          <a:latin typeface="Tw Cen MT" pitchFamily="34" charset="0"/>
                        </a:rPr>
                        <a:t> </a:t>
                      </a:r>
                      <a:r>
                        <a:rPr lang="es-ES" sz="1100" noProof="0" dirty="0" smtClean="0">
                          <a:latin typeface="Tw Cen MT" pitchFamily="34" charset="0"/>
                        </a:rPr>
                        <a:t>(trimestre/año)</a:t>
                      </a:r>
                      <a:endParaRPr lang="es-ES" sz="1100" noProof="0" dirty="0">
                        <a:latin typeface="Tw Cen MT" pitchFamily="34" charset="0"/>
                      </a:endParaRPr>
                    </a:p>
                  </a:txBody>
                  <a:tcPr anchor="ctr"/>
                </a:tc>
              </a:tr>
              <a:tr h="931545">
                <a:tc rowSpan="2">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s-ES" sz="1400" noProof="0" dirty="0" smtClean="0">
                          <a:latin typeface="Tw Cen MT" pitchFamily="34" charset="0"/>
                        </a:rPr>
                        <a:t>Creación de un programa de formación docente para fortalecer</a:t>
                      </a:r>
                      <a:r>
                        <a:rPr lang="es-ES" sz="1400" baseline="0" noProof="0" dirty="0" smtClean="0">
                          <a:latin typeface="Tw Cen MT" pitchFamily="34" charset="0"/>
                        </a:rPr>
                        <a:t> las capacidades de los profesores y maestros para asumir los nuevos contenidos programáticos en temas medioambientales.</a:t>
                      </a:r>
                      <a:endParaRPr lang="es-ES" sz="1400" noProof="0" dirty="0" smtClean="0">
                        <a:latin typeface="Tw Cen MT" pitchFamily="34" charset="0"/>
                      </a:endParaRPr>
                    </a:p>
                  </a:txBody>
                  <a:tcPr/>
                </a:tc>
                <a:tc>
                  <a:txBody>
                    <a:bodyPr/>
                    <a:lstStyle/>
                    <a:p>
                      <a:pPr algn="ctr">
                        <a:buFont typeface="Arial" pitchFamily="34" charset="0"/>
                        <a:buChar char="•"/>
                      </a:pPr>
                      <a:r>
                        <a:rPr lang="es-ES" sz="1400" noProof="0" dirty="0" smtClean="0">
                          <a:latin typeface="Tw Cen MT" pitchFamily="34" charset="0"/>
                        </a:rPr>
                        <a:t>Contenidos programáticos aprobados para la formación docente en temas ambientales</a:t>
                      </a:r>
                    </a:p>
                  </a:txBody>
                  <a:tcPr/>
                </a:tc>
                <a:tc>
                  <a:txBody>
                    <a:bodyPr/>
                    <a:lstStyle/>
                    <a:p>
                      <a:pPr algn="ctr">
                        <a:buFont typeface="Arial" pitchFamily="34" charset="0"/>
                        <a:buChar char="•"/>
                      </a:pPr>
                      <a:r>
                        <a:rPr lang="es-ES" sz="1400" noProof="0" dirty="0" smtClean="0">
                          <a:latin typeface="Tw Cen MT" pitchFamily="34" charset="0"/>
                        </a:rPr>
                        <a:t>ADP, MINERD,</a:t>
                      </a:r>
                      <a:r>
                        <a:rPr lang="es-ES" sz="1400" baseline="0" noProof="0" dirty="0" smtClean="0">
                          <a:latin typeface="Tw Cen MT" pitchFamily="34" charset="0"/>
                        </a:rPr>
                        <a:t> MARENA, CCCML (Agentes multinacionales de desarrollo BM y BID)</a:t>
                      </a:r>
                      <a:endParaRPr lang="es-ES" sz="1400" noProof="0" dirty="0">
                        <a:latin typeface="Tw Cen MT" pitchFamily="34" charset="0"/>
                      </a:endParaRPr>
                    </a:p>
                  </a:txBody>
                  <a:tcPr/>
                </a:tc>
                <a:tc>
                  <a:txBody>
                    <a:bodyPr/>
                    <a:lstStyle/>
                    <a:p>
                      <a:pPr algn="ctr"/>
                      <a:endParaRPr lang="es-ES" sz="1400" noProof="0" dirty="0" smtClean="0">
                        <a:latin typeface="Tw Cen MT" pitchFamily="34" charset="0"/>
                      </a:endParaRPr>
                    </a:p>
                    <a:p>
                      <a:pPr algn="ctr"/>
                      <a:endParaRPr lang="es-ES" sz="1400" noProof="0" dirty="0" smtClean="0">
                        <a:latin typeface="Tw Cen MT"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ES" sz="1400" noProof="0" dirty="0" smtClean="0">
                          <a:latin typeface="Tw Cen MT" pitchFamily="34" charset="0"/>
                        </a:rPr>
                        <a:t>Finales del 2017</a:t>
                      </a:r>
                    </a:p>
                    <a:p>
                      <a:pPr algn="ctr"/>
                      <a:endParaRPr lang="es-ES" sz="1400" noProof="0" dirty="0">
                        <a:latin typeface="Tw Cen MT" pitchFamily="34" charset="0"/>
                      </a:endParaRPr>
                    </a:p>
                  </a:txBody>
                  <a:tcPr/>
                </a:tc>
              </a:tr>
              <a:tr h="1036320">
                <a:tc vMerge="1">
                  <a:txBody>
                    <a:bodyPr/>
                    <a:lstStyle/>
                    <a:p>
                      <a:endParaRPr lang="es-ES"/>
                    </a:p>
                  </a:txBody>
                  <a:tcPr/>
                </a:tc>
                <a:tc>
                  <a:txBody>
                    <a:bodyPr/>
                    <a:lstStyle/>
                    <a:p>
                      <a:pPr algn="ctr">
                        <a:buFont typeface="Arial" pitchFamily="34" charset="0"/>
                        <a:buChar char="•"/>
                      </a:pPr>
                      <a:r>
                        <a:rPr lang="es-ES" sz="1400" noProof="0" dirty="0" smtClean="0">
                          <a:latin typeface="Tw Cen MT" pitchFamily="34" charset="0"/>
                        </a:rPr>
                        <a:t>Nº de educadores formados con los nuevos contenidos programáticos</a:t>
                      </a:r>
                    </a:p>
                    <a:p>
                      <a:pPr algn="ctr">
                        <a:buFont typeface="Arial" pitchFamily="34" charset="0"/>
                        <a:buChar char="•"/>
                      </a:pPr>
                      <a:r>
                        <a:rPr lang="es-ES" sz="1400" noProof="0" dirty="0" smtClean="0">
                          <a:latin typeface="Tw Cen MT" pitchFamily="34" charset="0"/>
                        </a:rPr>
                        <a:t>Nº</a:t>
                      </a:r>
                      <a:r>
                        <a:rPr lang="es-ES" sz="1400" baseline="0" noProof="0" dirty="0" smtClean="0">
                          <a:latin typeface="Tw Cen MT" pitchFamily="34" charset="0"/>
                        </a:rPr>
                        <a:t> de municipios que formaron educadores</a:t>
                      </a:r>
                      <a:endParaRPr lang="es-ES" sz="1400" noProof="0" dirty="0" smtClean="0">
                        <a:latin typeface="Tw Cen MT" pitchFamily="34" charset="0"/>
                      </a:endParaRPr>
                    </a:p>
                  </a:txBody>
                  <a:tcPr>
                    <a:solidFill>
                      <a:schemeClr val="accent1">
                        <a:lumMod val="20000"/>
                        <a:lumOff val="80000"/>
                      </a:schemeClr>
                    </a:solidFill>
                  </a:tcPr>
                </a:tc>
                <a:tc>
                  <a:txBody>
                    <a:bodyPr/>
                    <a:lstStyle/>
                    <a:p>
                      <a:pPr algn="ctr">
                        <a:buFont typeface="Arial" pitchFamily="34" charset="0"/>
                        <a:buChar char="•"/>
                      </a:pPr>
                      <a:r>
                        <a:rPr lang="es-ES" sz="1400" noProof="0" dirty="0" smtClean="0">
                          <a:latin typeface="Tw Cen MT" pitchFamily="34" charset="0"/>
                        </a:rPr>
                        <a:t>Educadores</a:t>
                      </a:r>
                      <a:r>
                        <a:rPr lang="es-ES" sz="1400" baseline="0" noProof="0" dirty="0" smtClean="0">
                          <a:latin typeface="Tw Cen MT" pitchFamily="34" charset="0"/>
                        </a:rPr>
                        <a:t> activos</a:t>
                      </a:r>
                    </a:p>
                    <a:p>
                      <a:pPr algn="ctr">
                        <a:buFont typeface="Arial" pitchFamily="34" charset="0"/>
                        <a:buChar char="•"/>
                      </a:pPr>
                      <a:r>
                        <a:rPr lang="es-ES" sz="1400" baseline="0" noProof="0" dirty="0" smtClean="0">
                          <a:latin typeface="Tw Cen MT" pitchFamily="34" charset="0"/>
                        </a:rPr>
                        <a:t>Estudiantes de educación</a:t>
                      </a:r>
                    </a:p>
                    <a:p>
                      <a:pPr algn="ctr">
                        <a:buFont typeface="Arial" pitchFamily="34" charset="0"/>
                        <a:buChar char="•"/>
                      </a:pPr>
                      <a:r>
                        <a:rPr lang="es-ES" sz="1400" baseline="0" noProof="0" dirty="0" smtClean="0">
                          <a:latin typeface="Tw Cen MT" pitchFamily="34" charset="0"/>
                        </a:rPr>
                        <a:t>MINERD</a:t>
                      </a:r>
                      <a:endParaRPr lang="es-ES" sz="1400" noProof="0" dirty="0">
                        <a:latin typeface="Tw Cen MT" pitchFamily="34" charset="0"/>
                      </a:endParaRPr>
                    </a:p>
                  </a:txBody>
                  <a:tcPr>
                    <a:solidFill>
                      <a:schemeClr val="accent1">
                        <a:lumMod val="20000"/>
                        <a:lumOff val="80000"/>
                      </a:schemeClr>
                    </a:solidFill>
                  </a:tcPr>
                </a:tc>
                <a:tc>
                  <a:txBody>
                    <a:bodyPr/>
                    <a:lstStyle/>
                    <a:p>
                      <a:pPr algn="ctr"/>
                      <a:endParaRPr lang="es-ES" sz="1400" noProof="0" dirty="0" smtClean="0">
                        <a:latin typeface="Tw Cen MT"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ES" sz="1400" noProof="0" dirty="0" smtClean="0">
                          <a:latin typeface="Tw Cen MT" pitchFamily="34" charset="0"/>
                        </a:rPr>
                        <a:t>Finales del 2019</a:t>
                      </a:r>
                    </a:p>
                    <a:p>
                      <a:pPr algn="ctr"/>
                      <a:endParaRPr lang="es-ES" sz="1400" noProof="0" dirty="0">
                        <a:latin typeface="Tw Cen MT" pitchFamily="34" charset="0"/>
                      </a:endParaRPr>
                    </a:p>
                  </a:txBody>
                  <a:tcPr>
                    <a:solidFill>
                      <a:schemeClr val="accent1">
                        <a:lumMod val="20000"/>
                        <a:lumOff val="80000"/>
                      </a:schemeClr>
                    </a:solidFill>
                  </a:tcPr>
                </a:tc>
              </a:tr>
              <a:tr h="1036320">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s-ES" sz="1400" baseline="0" noProof="0" dirty="0" smtClean="0">
                          <a:latin typeface="Tw Cen MT" pitchFamily="34" charset="0"/>
                        </a:rPr>
                        <a:t>Fortalecimiento de los programas de las instituciones de asistencias técnicas y capacitación con enfoque ambiental de buenas prácticas para las PYMES por sectores productivos. </a:t>
                      </a:r>
                      <a:endParaRPr lang="es-ES" sz="1400" noProof="0" dirty="0" smtClean="0">
                        <a:latin typeface="Tw Cen MT" pitchFamily="34" charset="0"/>
                      </a:endParaRPr>
                    </a:p>
                  </a:txBody>
                  <a:tcPr>
                    <a:solidFill>
                      <a:schemeClr val="bg1">
                        <a:alpha val="20000"/>
                      </a:schemeClr>
                    </a:solidFill>
                  </a:tcPr>
                </a:tc>
                <a:tc>
                  <a:txBody>
                    <a:bodyPr/>
                    <a:lstStyle/>
                    <a:p>
                      <a:pPr algn="ctr">
                        <a:buFont typeface="Arial" pitchFamily="34" charset="0"/>
                        <a:buChar char="•"/>
                      </a:pPr>
                      <a:r>
                        <a:rPr lang="es-ES" sz="1400" noProof="0" dirty="0" smtClean="0">
                          <a:latin typeface="Tw Cen MT" pitchFamily="34" charset="0"/>
                        </a:rPr>
                        <a:t> Número</a:t>
                      </a:r>
                      <a:r>
                        <a:rPr lang="es-ES" sz="1400" baseline="0" noProof="0" dirty="0" smtClean="0">
                          <a:latin typeface="Tw Cen MT" pitchFamily="34" charset="0"/>
                        </a:rPr>
                        <a:t> de programas implementados </a:t>
                      </a:r>
                    </a:p>
                    <a:p>
                      <a:pPr algn="ctr">
                        <a:buFont typeface="Arial" pitchFamily="34" charset="0"/>
                        <a:buChar char="•"/>
                      </a:pPr>
                      <a:r>
                        <a:rPr lang="es-ES" sz="1400" baseline="0" noProof="0" dirty="0" smtClean="0">
                          <a:latin typeface="Tw Cen MT" pitchFamily="34" charset="0"/>
                        </a:rPr>
                        <a:t> Número de PYMES participantes versus convocadas</a:t>
                      </a:r>
                      <a:endParaRPr lang="es-ES" sz="1400" noProof="0" dirty="0" smtClean="0">
                        <a:latin typeface="Tw Cen MT" pitchFamily="34" charset="0"/>
                      </a:endParaRPr>
                    </a:p>
                  </a:txBody>
                  <a:tcPr>
                    <a:solidFill>
                      <a:schemeClr val="bg1">
                        <a:alpha val="20000"/>
                      </a:schemeClr>
                    </a:solidFill>
                  </a:tcPr>
                </a:tc>
                <a:tc>
                  <a:txBody>
                    <a:bodyPr/>
                    <a:lstStyle/>
                    <a:p>
                      <a:pPr algn="ctr">
                        <a:buFont typeface="Arial" pitchFamily="34" charset="0"/>
                        <a:buChar char="•"/>
                      </a:pPr>
                      <a:r>
                        <a:rPr lang="es-ES" sz="1400" noProof="0" dirty="0" smtClean="0">
                          <a:latin typeface="Tw Cen MT" pitchFamily="34" charset="0"/>
                        </a:rPr>
                        <a:t>INFOTEP. MARENA, MESCYT,</a:t>
                      </a:r>
                      <a:r>
                        <a:rPr lang="es-ES" sz="1400" baseline="0" noProof="0" dirty="0" smtClean="0">
                          <a:latin typeface="Tw Cen MT" pitchFamily="34" charset="0"/>
                        </a:rPr>
                        <a:t> ONG, CONEP, </a:t>
                      </a:r>
                      <a:endParaRPr lang="es-ES" sz="1400" noProof="0" dirty="0">
                        <a:latin typeface="Tw Cen MT" pitchFamily="34" charset="0"/>
                      </a:endParaRPr>
                    </a:p>
                  </a:txBody>
                  <a:tcPr>
                    <a:solidFill>
                      <a:schemeClr val="bg1">
                        <a:alpha val="2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400" noProof="0" dirty="0" smtClean="0">
                          <a:latin typeface="Tw Cen MT" pitchFamily="34" charset="0"/>
                        </a:rPr>
                        <a:t>Finales del 2017</a:t>
                      </a:r>
                    </a:p>
                    <a:p>
                      <a:pPr algn="ctr"/>
                      <a:endParaRPr lang="es-ES" sz="1400" noProof="0" dirty="0">
                        <a:latin typeface="Tw Cen MT" pitchFamily="34" charset="0"/>
                      </a:endParaRPr>
                    </a:p>
                  </a:txBody>
                  <a:tcPr>
                    <a:solidFill>
                      <a:schemeClr val="bg1">
                        <a:alpha val="20000"/>
                      </a:schemeClr>
                    </a:solidFill>
                  </a:tcPr>
                </a:tc>
              </a:tr>
            </a:tbl>
          </a:graphicData>
        </a:graphic>
      </p:graphicFrame>
      <p:sp>
        <p:nvSpPr>
          <p:cNvPr id="7"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8"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14" name="3 CuadroTexto"/>
          <p:cNvSpPr txBox="1">
            <a:spLocks noChangeArrowheads="1"/>
          </p:cNvSpPr>
          <p:nvPr/>
        </p:nvSpPr>
        <p:spPr bwMode="auto">
          <a:xfrm>
            <a:off x="76200" y="152400"/>
            <a:ext cx="6153351"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smtClean="0">
                <a:solidFill>
                  <a:prstClr val="white"/>
                </a:solidFill>
                <a:latin typeface="Tw Cen MT" pitchFamily="34" charset="0"/>
              </a:rPr>
              <a:t>Resultados Mesas de Trabajo</a:t>
            </a:r>
            <a:endParaRPr lang="en-US" altLang="en-US" sz="4000" dirty="0">
              <a:solidFill>
                <a:prstClr val="white"/>
              </a:solidFill>
              <a:latin typeface="Tw Cen MT" pitchFamily="34" charset="0"/>
            </a:endParaRPr>
          </a:p>
        </p:txBody>
      </p:sp>
      <p:pic>
        <p:nvPicPr>
          <p:cNvPr id="15" name="0 Imagen"/>
          <p:cNvPicPr/>
          <p:nvPr/>
        </p:nvPicPr>
        <p:blipFill>
          <a:blip r:embed="rId3"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spTree>
    <p:extLst>
      <p:ext uri="{BB962C8B-B14F-4D97-AF65-F5344CB8AC3E}">
        <p14:creationId xmlns:p14="http://schemas.microsoft.com/office/powerpoint/2010/main" val="35761152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3 Marcador de contenido"/>
          <p:cNvGraphicFramePr>
            <a:graphicFrameLocks/>
          </p:cNvGraphicFramePr>
          <p:nvPr>
            <p:extLst>
              <p:ext uri="{D42A27DB-BD31-4B8C-83A1-F6EECF244321}">
                <p14:modId xmlns:p14="http://schemas.microsoft.com/office/powerpoint/2010/main" val="3399628459"/>
              </p:ext>
            </p:extLst>
          </p:nvPr>
        </p:nvGraphicFramePr>
        <p:xfrm>
          <a:off x="76199" y="2514600"/>
          <a:ext cx="8961277" cy="1189632"/>
        </p:xfrm>
        <a:graphic>
          <a:graphicData uri="http://schemas.openxmlformats.org/drawingml/2006/table">
            <a:tbl>
              <a:tblPr firstRow="1" bandRow="1">
                <a:tableStyleId>{3B4B98B0-60AC-42C2-AFA5-B58CD77FA1E5}</a:tableStyleId>
              </a:tblPr>
              <a:tblGrid>
                <a:gridCol w="8961277"/>
              </a:tblGrid>
              <a:tr h="1189632">
                <a:tc>
                  <a:txBody>
                    <a:bodyPr/>
                    <a:lstStyle/>
                    <a:p>
                      <a:r>
                        <a:rPr lang="es-DO" sz="1600" b="1" noProof="0" dirty="0" smtClean="0">
                          <a:latin typeface="Tw Cen MT" pitchFamily="34" charset="0"/>
                        </a:rPr>
                        <a:t>Problemática 3/Contexto:</a:t>
                      </a:r>
                    </a:p>
                    <a:p>
                      <a:pPr algn="just"/>
                      <a:r>
                        <a:rPr lang="es-ES" sz="1400" b="0" strike="noStrike" noProof="0" dirty="0" smtClean="0">
                          <a:latin typeface="Tw Cen MT" pitchFamily="34" charset="0"/>
                        </a:rPr>
                        <a:t>La inadecuada gestión de los recursos hídricos y las cuencas hidrográficas amenazan la disponibilidad y calidad del agua.</a:t>
                      </a:r>
                    </a:p>
                  </a:txBody>
                  <a:tcPr/>
                </a:tc>
              </a:tr>
            </a:tbl>
          </a:graphicData>
        </a:graphic>
      </p:graphicFrame>
      <p:graphicFrame>
        <p:nvGraphicFramePr>
          <p:cNvPr id="26" name="3 Marcador de contenido"/>
          <p:cNvGraphicFramePr>
            <a:graphicFrameLocks/>
          </p:cNvGraphicFramePr>
          <p:nvPr>
            <p:extLst>
              <p:ext uri="{D42A27DB-BD31-4B8C-83A1-F6EECF244321}">
                <p14:modId xmlns:p14="http://schemas.microsoft.com/office/powerpoint/2010/main" val="1959635845"/>
              </p:ext>
            </p:extLst>
          </p:nvPr>
        </p:nvGraphicFramePr>
        <p:xfrm>
          <a:off x="76199" y="4000840"/>
          <a:ext cx="3844131" cy="1897040"/>
        </p:xfrm>
        <a:graphic>
          <a:graphicData uri="http://schemas.openxmlformats.org/drawingml/2006/table">
            <a:tbl>
              <a:tblPr bandRow="1">
                <a:tableStyleId>{3B4B98B0-60AC-42C2-AFA5-B58CD77FA1E5}</a:tableStyleId>
              </a:tblPr>
              <a:tblGrid>
                <a:gridCol w="3844131"/>
              </a:tblGrid>
              <a:tr h="1897040">
                <a:tc>
                  <a:txBody>
                    <a:bodyPr/>
                    <a:lstStyle/>
                    <a:p>
                      <a:pPr algn="just"/>
                      <a:r>
                        <a:rPr lang="en-US" sz="1600" b="1" dirty="0" smtClean="0">
                          <a:latin typeface="Tw Cen MT" pitchFamily="34" charset="0"/>
                        </a:rPr>
                        <a:t>Objetivo 3:</a:t>
                      </a:r>
                    </a:p>
                    <a:p>
                      <a:pPr algn="just"/>
                      <a:r>
                        <a:rPr lang="es-ES" sz="1400" noProof="0" dirty="0" smtClean="0">
                          <a:latin typeface="Tw Cen MT" pitchFamily="34" charset="0"/>
                        </a:rPr>
                        <a:t>Fortalecer la gestión del recurso agua desde su captación hasta su disposición final.</a:t>
                      </a:r>
                    </a:p>
                  </a:txBody>
                  <a:tcPr/>
                </a:tc>
              </a:tr>
            </a:tbl>
          </a:graphicData>
        </a:graphic>
      </p:graphicFrame>
      <p:graphicFrame>
        <p:nvGraphicFramePr>
          <p:cNvPr id="27" name="5 Tabla"/>
          <p:cNvGraphicFramePr>
            <a:graphicFrameLocks noGrp="1"/>
          </p:cNvGraphicFramePr>
          <p:nvPr>
            <p:extLst>
              <p:ext uri="{D42A27DB-BD31-4B8C-83A1-F6EECF244321}">
                <p14:modId xmlns:p14="http://schemas.microsoft.com/office/powerpoint/2010/main" val="3188408192"/>
              </p:ext>
            </p:extLst>
          </p:nvPr>
        </p:nvGraphicFramePr>
        <p:xfrm>
          <a:off x="76199" y="2002808"/>
          <a:ext cx="8961277" cy="370840"/>
        </p:xfrm>
        <a:graphic>
          <a:graphicData uri="http://schemas.openxmlformats.org/drawingml/2006/table">
            <a:tbl>
              <a:tblPr firstRow="1" bandRow="1">
                <a:tableStyleId>{5C22544A-7EE6-4342-B048-85BDC9FD1C3A}</a:tableStyleId>
              </a:tblPr>
              <a:tblGrid>
                <a:gridCol w="1614644"/>
                <a:gridCol w="3229289"/>
                <a:gridCol w="1695377"/>
                <a:gridCol w="2421967"/>
              </a:tblGrid>
              <a:tr h="370840">
                <a:tc>
                  <a:txBody>
                    <a:bodyPr/>
                    <a:lstStyle/>
                    <a:p>
                      <a:pPr algn="r"/>
                      <a:r>
                        <a:rPr lang="en-US" sz="1600" dirty="0" smtClean="0">
                          <a:solidFill>
                            <a:schemeClr val="bg1"/>
                          </a:solidFill>
                          <a:latin typeface="Tw Cen MT" pitchFamily="34" charset="0"/>
                        </a:rPr>
                        <a:t>Líder de </a:t>
                      </a:r>
                      <a:r>
                        <a:rPr lang="en-US" sz="1600" dirty="0" err="1" smtClean="0">
                          <a:solidFill>
                            <a:schemeClr val="bg1"/>
                          </a:solidFill>
                          <a:latin typeface="Tw Cen MT" pitchFamily="34" charset="0"/>
                        </a:rPr>
                        <a:t>Eje</a:t>
                      </a:r>
                      <a:r>
                        <a:rPr lang="en-US" sz="1600" dirty="0" smtClean="0">
                          <a:solidFill>
                            <a:schemeClr val="bg1"/>
                          </a:solidFill>
                          <a:latin typeface="Tw Cen MT" pitchFamily="34" charset="0"/>
                        </a:rPr>
                        <a:t>:</a:t>
                      </a:r>
                      <a:endParaRPr lang="en-US" sz="1600" dirty="0">
                        <a:solidFill>
                          <a:schemeClr val="bg1"/>
                        </a:solidFill>
                        <a:latin typeface="Tw Cen MT" pitchFamily="34" charset="0"/>
                      </a:endParaRPr>
                    </a:p>
                  </a:txBody>
                  <a:tcPr/>
                </a:tc>
                <a:tc>
                  <a:txBody>
                    <a:bodyPr/>
                    <a:lstStyle/>
                    <a:p>
                      <a:r>
                        <a:rPr lang="en-US" sz="1600" dirty="0" smtClean="0">
                          <a:solidFill>
                            <a:schemeClr val="tx1">
                              <a:lumMod val="85000"/>
                              <a:lumOff val="15000"/>
                            </a:schemeClr>
                          </a:solidFill>
                          <a:latin typeface="Tw Cen MT" pitchFamily="34" charset="0"/>
                        </a:rPr>
                        <a:t>Roberto Herrera</a:t>
                      </a:r>
                      <a:endParaRPr lang="en-US" sz="1600" dirty="0">
                        <a:solidFill>
                          <a:schemeClr val="tx1">
                            <a:lumMod val="85000"/>
                            <a:lumOff val="15000"/>
                          </a:schemeClr>
                        </a:solidFill>
                        <a:latin typeface="Tw Cen MT" pitchFamily="34" charset="0"/>
                      </a:endParaRPr>
                    </a:p>
                  </a:txBody>
                  <a:tcPr>
                    <a:solidFill>
                      <a:schemeClr val="bg2"/>
                    </a:solidFill>
                  </a:tcPr>
                </a:tc>
                <a:tc>
                  <a:txBody>
                    <a:bodyPr/>
                    <a:lstStyle/>
                    <a:p>
                      <a:pPr algn="r"/>
                      <a:r>
                        <a:rPr lang="en-US" sz="1600" dirty="0" smtClean="0">
                          <a:solidFill>
                            <a:schemeClr val="bg1"/>
                          </a:solidFill>
                          <a:latin typeface="Tw Cen MT" pitchFamily="34" charset="0"/>
                        </a:rPr>
                        <a:t>Líder de Mesa:</a:t>
                      </a:r>
                      <a:endParaRPr lang="en-US" sz="1600" dirty="0">
                        <a:solidFill>
                          <a:schemeClr val="bg1"/>
                        </a:solidFill>
                        <a:latin typeface="Tw Cen MT" pitchFamily="34" charset="0"/>
                      </a:endParaRPr>
                    </a:p>
                  </a:txBody>
                  <a:tcPr/>
                </a:tc>
                <a:tc>
                  <a:txBody>
                    <a:bodyPr/>
                    <a:lstStyle/>
                    <a:p>
                      <a:r>
                        <a:rPr lang="en-US" sz="1600" dirty="0" smtClean="0">
                          <a:solidFill>
                            <a:schemeClr val="tx1">
                              <a:lumMod val="85000"/>
                              <a:lumOff val="15000"/>
                            </a:schemeClr>
                          </a:solidFill>
                          <a:latin typeface="Tw Cen MT" pitchFamily="34" charset="0"/>
                        </a:rPr>
                        <a:t>Rafael. E. </a:t>
                      </a:r>
                      <a:r>
                        <a:rPr lang="en-US" sz="1600" dirty="0" err="1" smtClean="0">
                          <a:solidFill>
                            <a:schemeClr val="tx1">
                              <a:lumMod val="85000"/>
                              <a:lumOff val="15000"/>
                            </a:schemeClr>
                          </a:solidFill>
                          <a:latin typeface="Tw Cen MT" pitchFamily="34" charset="0"/>
                        </a:rPr>
                        <a:t>Izquierdo</a:t>
                      </a:r>
                      <a:endParaRPr lang="en-US" sz="1600" dirty="0" smtClean="0">
                        <a:solidFill>
                          <a:schemeClr val="tx1">
                            <a:lumMod val="85000"/>
                            <a:lumOff val="15000"/>
                          </a:schemeClr>
                        </a:solidFill>
                        <a:latin typeface="Tw Cen MT" pitchFamily="34" charset="0"/>
                      </a:endParaRPr>
                    </a:p>
                  </a:txBody>
                  <a:tcPr>
                    <a:solidFill>
                      <a:schemeClr val="bg2"/>
                    </a:solidFill>
                  </a:tcPr>
                </a:tc>
              </a:tr>
            </a:tbl>
          </a:graphicData>
        </a:graphic>
      </p:graphicFrame>
      <p:graphicFrame>
        <p:nvGraphicFramePr>
          <p:cNvPr id="28" name="12 Tabla"/>
          <p:cNvGraphicFramePr>
            <a:graphicFrameLocks noGrp="1"/>
          </p:cNvGraphicFramePr>
          <p:nvPr>
            <p:extLst>
              <p:ext uri="{D42A27DB-BD31-4B8C-83A1-F6EECF244321}">
                <p14:modId xmlns:p14="http://schemas.microsoft.com/office/powerpoint/2010/main" val="2203502536"/>
              </p:ext>
            </p:extLst>
          </p:nvPr>
        </p:nvGraphicFramePr>
        <p:xfrm>
          <a:off x="76199" y="1137312"/>
          <a:ext cx="8961277" cy="838200"/>
        </p:xfrm>
        <a:graphic>
          <a:graphicData uri="http://schemas.openxmlformats.org/drawingml/2006/table">
            <a:tbl>
              <a:tblPr firstRow="1" bandRow="1">
                <a:tableStyleId>{5C22544A-7EE6-4342-B048-85BDC9FD1C3A}</a:tableStyleId>
              </a:tblPr>
              <a:tblGrid>
                <a:gridCol w="1614644"/>
                <a:gridCol w="3229289"/>
                <a:gridCol w="1695377"/>
                <a:gridCol w="2421967"/>
              </a:tblGrid>
              <a:tr h="838200">
                <a:tc>
                  <a:txBody>
                    <a:bodyPr/>
                    <a:lstStyle/>
                    <a:p>
                      <a:pPr algn="r"/>
                      <a:r>
                        <a:rPr lang="en-US" sz="1600" dirty="0" err="1" smtClean="0">
                          <a:solidFill>
                            <a:schemeClr val="bg1"/>
                          </a:solidFill>
                          <a:latin typeface="Tw Cen MT" pitchFamily="34" charset="0"/>
                        </a:rPr>
                        <a:t>Eje</a:t>
                      </a:r>
                      <a:r>
                        <a:rPr lang="en-US" sz="1600" dirty="0" smtClean="0">
                          <a:solidFill>
                            <a:schemeClr val="bg1"/>
                          </a:solidFill>
                          <a:latin typeface="Tw Cen MT" pitchFamily="34" charset="0"/>
                        </a:rPr>
                        <a:t>: </a:t>
                      </a:r>
                      <a:endParaRPr lang="en-US" sz="1600" dirty="0">
                        <a:solidFill>
                          <a:schemeClr val="bg1"/>
                        </a:solidFill>
                        <a:latin typeface="Tw Cen MT" pitchFamily="34" charset="0"/>
                      </a:endParaRPr>
                    </a:p>
                  </a:txBody>
                  <a:tcPr/>
                </a:tc>
                <a:tc>
                  <a:txBody>
                    <a:bodyPr/>
                    <a:lstStyle/>
                    <a:p>
                      <a:r>
                        <a:rPr lang="es-ES" sz="1600" b="1" kern="1200" dirty="0" smtClean="0">
                          <a:solidFill>
                            <a:schemeClr val="tx1"/>
                          </a:solidFill>
                          <a:effectLst/>
                          <a:latin typeface="Tw Cen MT" pitchFamily="34" charset="0"/>
                          <a:ea typeface="+mn-ea"/>
                          <a:cs typeface="+mn-cs"/>
                        </a:rPr>
                        <a:t>Maximizar el potencial de los recursos naturales y energéticos del país</a:t>
                      </a:r>
                    </a:p>
                  </a:txBody>
                  <a:tcPr>
                    <a:solidFill>
                      <a:schemeClr val="bg2"/>
                    </a:solidFill>
                  </a:tcPr>
                </a:tc>
                <a:tc>
                  <a:txBody>
                    <a:bodyPr/>
                    <a:lstStyle/>
                    <a:p>
                      <a:pPr algn="r"/>
                      <a:r>
                        <a:rPr lang="en-US" sz="1600" dirty="0" smtClean="0">
                          <a:solidFill>
                            <a:schemeClr val="bg1"/>
                          </a:solidFill>
                          <a:latin typeface="Tw Cen MT" pitchFamily="34" charset="0"/>
                        </a:rPr>
                        <a:t>Tema:</a:t>
                      </a:r>
                      <a:endParaRPr lang="en-US" sz="1600" dirty="0">
                        <a:solidFill>
                          <a:schemeClr val="bg1"/>
                        </a:solidFill>
                        <a:latin typeface="Tw Cen MT"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b="1" kern="1200" dirty="0" smtClean="0">
                          <a:solidFill>
                            <a:schemeClr val="tx1">
                              <a:lumMod val="85000"/>
                              <a:lumOff val="15000"/>
                            </a:schemeClr>
                          </a:solidFill>
                          <a:effectLst/>
                          <a:latin typeface="Tw Cen MT" pitchFamily="34" charset="0"/>
                          <a:ea typeface="+mn-ea"/>
                          <a:cs typeface="+mn-cs"/>
                        </a:rPr>
                        <a:t>Disponibilidad y calidad del agua</a:t>
                      </a:r>
                    </a:p>
                  </a:txBody>
                  <a:tcPr>
                    <a:solidFill>
                      <a:schemeClr val="bg2"/>
                    </a:solidFill>
                  </a:tcPr>
                </a:tc>
              </a:tr>
            </a:tbl>
          </a:graphicData>
        </a:graphic>
      </p:graphicFrame>
      <p:graphicFrame>
        <p:nvGraphicFramePr>
          <p:cNvPr id="29" name="3 Marcador de contenido"/>
          <p:cNvGraphicFramePr>
            <a:graphicFrameLocks/>
          </p:cNvGraphicFramePr>
          <p:nvPr>
            <p:extLst>
              <p:ext uri="{D42A27DB-BD31-4B8C-83A1-F6EECF244321}">
                <p14:modId xmlns:p14="http://schemas.microsoft.com/office/powerpoint/2010/main" val="631041906"/>
              </p:ext>
            </p:extLst>
          </p:nvPr>
        </p:nvGraphicFramePr>
        <p:xfrm>
          <a:off x="4114800" y="4000840"/>
          <a:ext cx="4922676" cy="1897040"/>
        </p:xfrm>
        <a:graphic>
          <a:graphicData uri="http://schemas.openxmlformats.org/drawingml/2006/table">
            <a:tbl>
              <a:tblPr firstRow="1" bandRow="1">
                <a:tableStyleId>{3B4B98B0-60AC-42C2-AFA5-B58CD77FA1E5}</a:tableStyleId>
              </a:tblPr>
              <a:tblGrid>
                <a:gridCol w="4922676"/>
              </a:tblGrid>
              <a:tr h="1897040">
                <a:tc>
                  <a:txBody>
                    <a:bodyPr/>
                    <a:lstStyle/>
                    <a:p>
                      <a:r>
                        <a:rPr lang="es-DO" sz="1600" noProof="0" dirty="0" smtClean="0">
                          <a:latin typeface="Tw Cen MT" pitchFamily="34" charset="0"/>
                        </a:rPr>
                        <a:t>Indicadores: </a:t>
                      </a:r>
                    </a:p>
                    <a:p>
                      <a:pPr marL="342900" indent="-342900">
                        <a:buFont typeface="+mj-lt"/>
                        <a:buAutoNum type="arabicParenR"/>
                      </a:pPr>
                      <a:r>
                        <a:rPr lang="es-ES" sz="1400" b="0" noProof="0" dirty="0" smtClean="0">
                          <a:latin typeface="Tw Cen MT" pitchFamily="34" charset="0"/>
                        </a:rPr>
                        <a:t>Parámetros de calidad de aguas subterráneas y superficiales. </a:t>
                      </a:r>
                    </a:p>
                    <a:p>
                      <a:pPr marL="342900" indent="-342900">
                        <a:buFont typeface="+mj-lt"/>
                        <a:buAutoNum type="arabicParenR"/>
                      </a:pPr>
                      <a:r>
                        <a:rPr lang="es-ES" sz="1400" b="0" noProof="0" dirty="0" smtClean="0">
                          <a:latin typeface="Tw Cen MT" pitchFamily="34" charset="0"/>
                        </a:rPr>
                        <a:t>Caudal de aguas superficiales sobre valores de precipitación.</a:t>
                      </a:r>
                    </a:p>
                    <a:p>
                      <a:pPr marL="342900" indent="-342900">
                        <a:buFont typeface="+mj-lt"/>
                        <a:buAutoNum type="arabicParenR"/>
                      </a:pPr>
                      <a:r>
                        <a:rPr lang="es-ES" sz="1400" b="0" noProof="0" dirty="0" smtClean="0">
                          <a:latin typeface="Tw Cen MT" pitchFamily="34" charset="0"/>
                        </a:rPr>
                        <a:t>Cobertura boscosa.</a:t>
                      </a:r>
                    </a:p>
                  </a:txBody>
                  <a:tcPr/>
                </a:tc>
              </a:tr>
            </a:tbl>
          </a:graphicData>
        </a:graphic>
      </p:graphicFrame>
      <p:sp>
        <p:nvSpPr>
          <p:cNvPr id="31"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2"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3" name="3 CuadroTexto"/>
          <p:cNvSpPr txBox="1">
            <a:spLocks noChangeArrowheads="1"/>
          </p:cNvSpPr>
          <p:nvPr/>
        </p:nvSpPr>
        <p:spPr bwMode="auto">
          <a:xfrm>
            <a:off x="76200" y="152400"/>
            <a:ext cx="6153351"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smtClean="0">
                <a:solidFill>
                  <a:prstClr val="white"/>
                </a:solidFill>
                <a:latin typeface="Tw Cen MT" pitchFamily="34" charset="0"/>
              </a:rPr>
              <a:t>Resultados Mesas de Trabajo</a:t>
            </a:r>
            <a:endParaRPr lang="en-US" altLang="en-US" sz="4000" dirty="0">
              <a:solidFill>
                <a:prstClr val="white"/>
              </a:solidFill>
              <a:latin typeface="Tw Cen MT" pitchFamily="34" charset="0"/>
            </a:endParaRPr>
          </a:p>
        </p:txBody>
      </p:sp>
      <p:pic>
        <p:nvPicPr>
          <p:cNvPr id="34" name="0 Imagen"/>
          <p:cNvPicPr/>
          <p:nvPr/>
        </p:nvPicPr>
        <p:blipFill>
          <a:blip r:embed="rId2"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spTree>
    <p:extLst>
      <p:ext uri="{BB962C8B-B14F-4D97-AF65-F5344CB8AC3E}">
        <p14:creationId xmlns:p14="http://schemas.microsoft.com/office/powerpoint/2010/main" val="2856257950"/>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3 Marcador de contenido"/>
          <p:cNvGraphicFramePr>
            <a:graphicFrameLocks/>
          </p:cNvGraphicFramePr>
          <p:nvPr>
            <p:extLst>
              <p:ext uri="{D42A27DB-BD31-4B8C-83A1-F6EECF244321}">
                <p14:modId xmlns:p14="http://schemas.microsoft.com/office/powerpoint/2010/main" val="1969205085"/>
              </p:ext>
            </p:extLst>
          </p:nvPr>
        </p:nvGraphicFramePr>
        <p:xfrm>
          <a:off x="381003" y="1229909"/>
          <a:ext cx="8458199" cy="5323291"/>
        </p:xfrm>
        <a:graphic>
          <a:graphicData uri="http://schemas.openxmlformats.org/drawingml/2006/table">
            <a:tbl>
              <a:tblPr firstRow="1" bandRow="1">
                <a:tableStyleId>{BC89EF96-8CEA-46FF-86C4-4CE0E7609802}</a:tableStyleId>
              </a:tblPr>
              <a:tblGrid>
                <a:gridCol w="3276600"/>
                <a:gridCol w="1752600"/>
                <a:gridCol w="1905000"/>
                <a:gridCol w="1523999"/>
              </a:tblGrid>
              <a:tr h="430427">
                <a:tc>
                  <a:txBody>
                    <a:bodyPr/>
                    <a:lstStyle/>
                    <a:p>
                      <a:pPr algn="ctr"/>
                      <a:r>
                        <a:rPr lang="es-ES" sz="1600" noProof="0" dirty="0" smtClean="0">
                          <a:latin typeface="Tw Cen MT" pitchFamily="34" charset="0"/>
                        </a:rPr>
                        <a:t>Propuestas de solución</a:t>
                      </a:r>
                      <a:endParaRPr lang="es-ES" sz="1600" noProof="0" dirty="0">
                        <a:latin typeface="Tw Cen MT" pitchFamily="34" charset="0"/>
                      </a:endParaRPr>
                    </a:p>
                  </a:txBody>
                  <a:tcPr anchor="ctr"/>
                </a:tc>
                <a:tc>
                  <a:txBody>
                    <a:bodyPr/>
                    <a:lstStyle/>
                    <a:p>
                      <a:pPr algn="ctr"/>
                      <a:r>
                        <a:rPr lang="es-ES" sz="1600" noProof="0" smtClean="0">
                          <a:latin typeface="Tw Cen MT" pitchFamily="34" charset="0"/>
                        </a:rPr>
                        <a:t>Indicador</a:t>
                      </a:r>
                      <a:endParaRPr lang="es-ES" sz="1600" noProof="0">
                        <a:latin typeface="Tw Cen MT"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600" noProof="0" dirty="0" smtClean="0">
                          <a:latin typeface="Tw Cen MT" pitchFamily="34" charset="0"/>
                        </a:rPr>
                        <a:t>Actores que</a:t>
                      </a:r>
                      <a:r>
                        <a:rPr lang="es-ES" sz="1600" baseline="0" noProof="0" dirty="0" smtClean="0">
                          <a:latin typeface="Tw Cen MT" pitchFamily="34" charset="0"/>
                        </a:rPr>
                        <a:t> intervienen</a:t>
                      </a:r>
                      <a:endParaRPr lang="es-ES" sz="1600" noProof="0" dirty="0" smtClean="0">
                        <a:latin typeface="Tw Cen MT" pitchFamily="34" charset="0"/>
                      </a:endParaRPr>
                    </a:p>
                  </a:txBody>
                  <a:tcPr anchor="ctr"/>
                </a:tc>
                <a:tc>
                  <a:txBody>
                    <a:bodyPr/>
                    <a:lstStyle/>
                    <a:p>
                      <a:pPr algn="ctr"/>
                      <a:r>
                        <a:rPr lang="es-ES" sz="1600" noProof="0" dirty="0" smtClean="0">
                          <a:latin typeface="Tw Cen MT" pitchFamily="34" charset="0"/>
                        </a:rPr>
                        <a:t>Fecha meta</a:t>
                      </a:r>
                      <a:r>
                        <a:rPr lang="es-ES" sz="1600" baseline="0" noProof="0" dirty="0" smtClean="0">
                          <a:latin typeface="Tw Cen MT" pitchFamily="34" charset="0"/>
                        </a:rPr>
                        <a:t> </a:t>
                      </a:r>
                      <a:r>
                        <a:rPr lang="es-ES" sz="1100" noProof="0" dirty="0" smtClean="0">
                          <a:latin typeface="Tw Cen MT" pitchFamily="34" charset="0"/>
                        </a:rPr>
                        <a:t>(trimestre/año)</a:t>
                      </a:r>
                      <a:endParaRPr lang="es-ES" sz="1100" noProof="0" dirty="0">
                        <a:latin typeface="Tw Cen MT" pitchFamily="34" charset="0"/>
                      </a:endParaRPr>
                    </a:p>
                  </a:txBody>
                  <a:tcPr anchor="ctr"/>
                </a:tc>
              </a:tr>
              <a:tr h="883508">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s-ES" sz="1200" noProof="0" dirty="0" smtClean="0">
                          <a:latin typeface="Tw Cen MT" pitchFamily="34" charset="0"/>
                        </a:rPr>
                        <a:t>Elaboración</a:t>
                      </a:r>
                      <a:r>
                        <a:rPr lang="es-ES" sz="1200" baseline="0" noProof="0" dirty="0" smtClean="0">
                          <a:latin typeface="Tw Cen MT" pitchFamily="34" charset="0"/>
                        </a:rPr>
                        <a:t> y/o implementación de los instrumentos legales que garanticen la conservación  de  los bosques y la  reforestación de  las cuencas.</a:t>
                      </a:r>
                      <a:endParaRPr lang="es-ES" sz="1200" noProof="0" dirty="0" smtClean="0">
                        <a:latin typeface="Tw Cen MT" pitchFamily="34" charset="0"/>
                      </a:endParaRPr>
                    </a:p>
                  </a:txBody>
                  <a:tcPr/>
                </a:tc>
                <a:tc>
                  <a:txBody>
                    <a:bodyPr/>
                    <a:lstStyle/>
                    <a:p>
                      <a:pPr algn="ctr">
                        <a:buFont typeface="Arial" pitchFamily="34" charset="0"/>
                        <a:buNone/>
                      </a:pPr>
                      <a:r>
                        <a:rPr lang="es-ES" sz="1200" noProof="0" dirty="0" smtClean="0">
                          <a:latin typeface="Tw Cen MT" pitchFamily="34" charset="0"/>
                        </a:rPr>
                        <a:t> % </a:t>
                      </a:r>
                      <a:r>
                        <a:rPr lang="es-ES" sz="1200" baseline="0" noProof="0" dirty="0" smtClean="0">
                          <a:latin typeface="Tw Cen MT" pitchFamily="34" charset="0"/>
                        </a:rPr>
                        <a:t>c</a:t>
                      </a:r>
                      <a:r>
                        <a:rPr lang="es-ES" sz="1200" noProof="0" dirty="0" smtClean="0">
                          <a:latin typeface="Tw Cen MT" pitchFamily="34" charset="0"/>
                        </a:rPr>
                        <a:t>obertura</a:t>
                      </a:r>
                      <a:r>
                        <a:rPr lang="es-ES" sz="1200" baseline="0" noProof="0" dirty="0" smtClean="0">
                          <a:latin typeface="Tw Cen MT" pitchFamily="34" charset="0"/>
                        </a:rPr>
                        <a:t> boscosa conservada y de bosque secundario versus línea base 2012</a:t>
                      </a:r>
                    </a:p>
                    <a:p>
                      <a:pPr algn="ctr">
                        <a:buFont typeface="Arial" pitchFamily="34" charset="0"/>
                        <a:buNone/>
                      </a:pPr>
                      <a:r>
                        <a:rPr lang="es-ES" sz="1200" baseline="0" noProof="0" dirty="0" smtClean="0">
                          <a:latin typeface="Tw Cen MT" pitchFamily="34" charset="0"/>
                        </a:rPr>
                        <a:t>  Cantidad de áreas reforestadas y mantenidas por año.</a:t>
                      </a:r>
                      <a:endParaRPr lang="es-ES" sz="1200" noProof="0" dirty="0">
                        <a:latin typeface="Tw Cen MT" pitchFamily="34" charset="0"/>
                      </a:endParaRPr>
                    </a:p>
                  </a:txBody>
                  <a:tcPr/>
                </a:tc>
                <a:tc>
                  <a:txBody>
                    <a:bodyPr/>
                    <a:lstStyle/>
                    <a:p>
                      <a:pPr algn="ctr"/>
                      <a:r>
                        <a:rPr lang="es-ES" sz="1200" noProof="0" dirty="0" smtClean="0">
                          <a:latin typeface="Tw Cen MT" pitchFamily="34" charset="0"/>
                        </a:rPr>
                        <a:t>MARENA/ Sector Privado/ </a:t>
                      </a:r>
                      <a:r>
                        <a:rPr lang="es-ES" sz="1200" noProof="0" dirty="0" err="1" smtClean="0">
                          <a:latin typeface="Tw Cen MT" pitchFamily="34" charset="0"/>
                        </a:rPr>
                        <a:t>ONG’s</a:t>
                      </a:r>
                      <a:endParaRPr lang="es-ES" sz="1200" noProof="0" dirty="0">
                        <a:latin typeface="Tw Cen MT" pitchFamily="34" charset="0"/>
                      </a:endParaRPr>
                    </a:p>
                  </a:txBody>
                  <a:tcPr/>
                </a:tc>
                <a:tc>
                  <a:txBody>
                    <a:bodyPr/>
                    <a:lstStyle/>
                    <a:p>
                      <a:pPr algn="ctr"/>
                      <a:r>
                        <a:rPr lang="es-ES" sz="1200" noProof="0" dirty="0" smtClean="0">
                          <a:latin typeface="Tw Cen MT" pitchFamily="34" charset="0"/>
                        </a:rPr>
                        <a:t>2019</a:t>
                      </a:r>
                      <a:endParaRPr lang="es-ES" sz="1200" noProof="0" dirty="0">
                        <a:latin typeface="Tw Cen MT" pitchFamily="34" charset="0"/>
                      </a:endParaRPr>
                    </a:p>
                  </a:txBody>
                  <a:tcPr/>
                </a:tc>
              </a:tr>
              <a:tr h="747172">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s-ES" sz="1200" noProof="0" dirty="0" smtClean="0">
                          <a:latin typeface="Tw Cen MT" pitchFamily="34" charset="0"/>
                        </a:rPr>
                        <a:t>Implementación programas</a:t>
                      </a:r>
                      <a:r>
                        <a:rPr lang="es-ES" sz="1200" baseline="0" noProof="0" dirty="0" smtClean="0">
                          <a:latin typeface="Tw Cen MT" pitchFamily="34" charset="0"/>
                        </a:rPr>
                        <a:t> que </a:t>
                      </a:r>
                      <a:r>
                        <a:rPr lang="es-ES" sz="1200" noProof="0" dirty="0" smtClean="0">
                          <a:latin typeface="Tw Cen MT" pitchFamily="34" charset="0"/>
                        </a:rPr>
                        <a:t>incentiven</a:t>
                      </a:r>
                      <a:r>
                        <a:rPr lang="es-ES" sz="1200" baseline="0" noProof="0" dirty="0" smtClean="0">
                          <a:latin typeface="Tw Cen MT" pitchFamily="34" charset="0"/>
                        </a:rPr>
                        <a:t> la explotación de agregados  de cantera  seca vs  agregados extraídos de los lechos de ríos y aluvión.</a:t>
                      </a:r>
                      <a:endParaRPr lang="es-ES" sz="1200" noProof="0" dirty="0" smtClean="0">
                        <a:latin typeface="Tw Cen MT" pitchFamily="34" charset="0"/>
                      </a:endParaRPr>
                    </a:p>
                  </a:txBody>
                  <a:tcPr/>
                </a:tc>
                <a:tc>
                  <a:txBody>
                    <a:bodyPr/>
                    <a:lstStyle/>
                    <a:p>
                      <a:pPr algn="ctr">
                        <a:buFont typeface="Arial" pitchFamily="34" charset="0"/>
                        <a:buNone/>
                      </a:pPr>
                      <a:r>
                        <a:rPr lang="es-ES" sz="1200" noProof="0" dirty="0" smtClean="0">
                          <a:latin typeface="Tw Cen MT" pitchFamily="34" charset="0"/>
                        </a:rPr>
                        <a:t> Toneladas</a:t>
                      </a:r>
                      <a:r>
                        <a:rPr lang="es-ES" sz="1200" baseline="0" noProof="0" dirty="0" smtClean="0">
                          <a:latin typeface="Tw Cen MT" pitchFamily="34" charset="0"/>
                        </a:rPr>
                        <a:t> de </a:t>
                      </a:r>
                      <a:r>
                        <a:rPr lang="es-ES" sz="1200" noProof="0" dirty="0" smtClean="0">
                          <a:latin typeface="Tw Cen MT" pitchFamily="34" charset="0"/>
                        </a:rPr>
                        <a:t>agregados de cantera utilizado </a:t>
                      </a:r>
                    </a:p>
                    <a:p>
                      <a:pPr algn="ctr">
                        <a:buFont typeface="Arial" pitchFamily="34" charset="0"/>
                        <a:buNone/>
                      </a:pPr>
                      <a:r>
                        <a:rPr lang="es-ES" sz="1200" noProof="0" dirty="0" smtClean="0">
                          <a:latin typeface="Tw Cen MT" pitchFamily="34" charset="0"/>
                        </a:rPr>
                        <a:t> Casos procesados</a:t>
                      </a:r>
                      <a:r>
                        <a:rPr lang="es-ES" sz="1200" baseline="0" noProof="0" dirty="0" smtClean="0">
                          <a:latin typeface="Tw Cen MT" pitchFamily="34" charset="0"/>
                        </a:rPr>
                        <a:t> por extracción</a:t>
                      </a:r>
                      <a:r>
                        <a:rPr lang="es-ES" sz="1200" noProof="0" dirty="0" smtClean="0">
                          <a:latin typeface="Tw Cen MT" pitchFamily="34" charset="0"/>
                        </a:rPr>
                        <a:t> de agregado  de ríos </a:t>
                      </a:r>
                      <a:r>
                        <a:rPr lang="es-ES" sz="1200" baseline="0" noProof="0" dirty="0" smtClean="0">
                          <a:latin typeface="Tw Cen MT" pitchFamily="34" charset="0"/>
                        </a:rPr>
                        <a:t> o</a:t>
                      </a:r>
                      <a:r>
                        <a:rPr lang="es-ES" sz="1200" noProof="0" dirty="0" smtClean="0">
                          <a:latin typeface="Tw Cen MT" pitchFamily="34" charset="0"/>
                        </a:rPr>
                        <a:t> aluvión</a:t>
                      </a:r>
                      <a:r>
                        <a:rPr lang="es-ES" sz="1200" baseline="0" noProof="0" dirty="0" smtClean="0">
                          <a:latin typeface="Tw Cen MT" pitchFamily="34" charset="0"/>
                        </a:rPr>
                        <a:t> </a:t>
                      </a:r>
                      <a:endParaRPr lang="es-ES" sz="1200" noProof="0" dirty="0">
                        <a:latin typeface="Tw Cen MT" pitchFamily="34" charset="0"/>
                      </a:endParaRPr>
                    </a:p>
                  </a:txBody>
                  <a:tcPr/>
                </a:tc>
                <a:tc>
                  <a:txBody>
                    <a:bodyPr/>
                    <a:lstStyle/>
                    <a:p>
                      <a:pPr algn="ctr"/>
                      <a:r>
                        <a:rPr lang="es-ES" sz="1200" noProof="0" dirty="0" smtClean="0">
                          <a:latin typeface="Tw Cen MT" pitchFamily="34" charset="0"/>
                        </a:rPr>
                        <a:t>MARENA, Ministerio de Energía y Minas, Sector  Privado, Medio</a:t>
                      </a:r>
                      <a:r>
                        <a:rPr lang="es-ES" sz="1200" baseline="0" noProof="0" dirty="0" smtClean="0">
                          <a:latin typeface="Tw Cen MT" pitchFamily="34" charset="0"/>
                        </a:rPr>
                        <a:t>s de Comunicación y PGRD</a:t>
                      </a:r>
                      <a:endParaRPr lang="es-ES" sz="1200" noProof="0" dirty="0">
                        <a:latin typeface="Tw Cen MT" pitchFamily="34" charset="0"/>
                      </a:endParaRPr>
                    </a:p>
                  </a:txBody>
                  <a:tcPr/>
                </a:tc>
                <a:tc>
                  <a:txBody>
                    <a:bodyPr/>
                    <a:lstStyle/>
                    <a:p>
                      <a:pPr algn="ctr"/>
                      <a:r>
                        <a:rPr lang="es-ES" sz="1200" noProof="0" dirty="0" smtClean="0">
                          <a:latin typeface="Tw Cen MT" pitchFamily="34" charset="0"/>
                        </a:rPr>
                        <a:t>2019</a:t>
                      </a:r>
                      <a:endParaRPr lang="es-ES" sz="1200" noProof="0" dirty="0">
                        <a:latin typeface="Tw Cen MT" pitchFamily="34" charset="0"/>
                      </a:endParaRPr>
                    </a:p>
                  </a:txBody>
                  <a:tcPr/>
                </a:tc>
              </a:tr>
              <a:tr h="1178011">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s-ES" sz="1200" noProof="0" dirty="0" smtClean="0">
                          <a:latin typeface="Tw Cen MT" pitchFamily="34" charset="0"/>
                        </a:rPr>
                        <a:t>Conclusión de </a:t>
                      </a:r>
                      <a:r>
                        <a:rPr lang="es-ES" sz="1200" baseline="0" noProof="0" dirty="0" smtClean="0">
                          <a:latin typeface="Tw Cen MT" pitchFamily="34" charset="0"/>
                        </a:rPr>
                        <a:t>la elaboración revisada de la  Ley de Ordenamiento Territorial e iniciar su aplicación en lo relativo a actividades que impactan cuencas hidrográficas.</a:t>
                      </a:r>
                      <a:endParaRPr lang="es-ES" sz="1200" noProof="0" dirty="0" smtClean="0">
                        <a:latin typeface="Tw Cen MT" pitchFamily="34" charset="0"/>
                      </a:endParaRPr>
                    </a:p>
                  </a:txBody>
                  <a:tcPr/>
                </a:tc>
                <a:tc>
                  <a:txBody>
                    <a:bodyPr/>
                    <a:lstStyle/>
                    <a:p>
                      <a:pPr algn="ctr">
                        <a:buFont typeface="Arial" pitchFamily="34" charset="0"/>
                        <a:buNone/>
                      </a:pPr>
                      <a:r>
                        <a:rPr lang="es-ES" sz="1200" noProof="0" dirty="0" smtClean="0">
                          <a:latin typeface="Tw Cen MT" pitchFamily="34" charset="0"/>
                        </a:rPr>
                        <a:t>Ley promulgada y</a:t>
                      </a:r>
                      <a:r>
                        <a:rPr lang="es-ES" sz="1200" baseline="0" noProof="0" dirty="0" smtClean="0">
                          <a:latin typeface="Tw Cen MT" pitchFamily="34" charset="0"/>
                        </a:rPr>
                        <a:t> en implementación.</a:t>
                      </a:r>
                      <a:endParaRPr lang="es-ES" sz="1200" noProof="0" dirty="0">
                        <a:latin typeface="Tw Cen MT" pitchFamily="34" charset="0"/>
                      </a:endParaRPr>
                    </a:p>
                  </a:txBody>
                  <a:tcPr/>
                </a:tc>
                <a:tc>
                  <a:txBody>
                    <a:bodyPr/>
                    <a:lstStyle/>
                    <a:p>
                      <a:pPr algn="ctr"/>
                      <a:r>
                        <a:rPr lang="es-ES" sz="1200" noProof="0" dirty="0" smtClean="0">
                          <a:latin typeface="Tw Cen MT" pitchFamily="34" charset="0"/>
                        </a:rPr>
                        <a:t>Poder Ejecutivo y Legislativo, MEPYD, MARENA, sector publico, sociedad civil,</a:t>
                      </a:r>
                      <a:r>
                        <a:rPr lang="es-ES" sz="1200" baseline="0" noProof="0" dirty="0" smtClean="0">
                          <a:latin typeface="Tw Cen MT" pitchFamily="34" charset="0"/>
                        </a:rPr>
                        <a:t> Gobierno Local y otras instituciones</a:t>
                      </a:r>
                      <a:endParaRPr lang="es-ES" sz="1200" noProof="0" dirty="0">
                        <a:latin typeface="Tw Cen MT" pitchFamily="34" charset="0"/>
                      </a:endParaRPr>
                    </a:p>
                  </a:txBody>
                  <a:tcPr/>
                </a:tc>
                <a:tc>
                  <a:txBody>
                    <a:bodyPr/>
                    <a:lstStyle/>
                    <a:p>
                      <a:pPr algn="ctr"/>
                      <a:r>
                        <a:rPr lang="es-ES" sz="1200" noProof="0" dirty="0" smtClean="0">
                          <a:latin typeface="Tw Cen MT" pitchFamily="34" charset="0"/>
                        </a:rPr>
                        <a:t>2019</a:t>
                      </a:r>
                      <a:endParaRPr lang="es-ES" sz="1200" noProof="0" dirty="0">
                        <a:latin typeface="Tw Cen MT" pitchFamily="34" charset="0"/>
                      </a:endParaRPr>
                    </a:p>
                  </a:txBody>
                  <a:tcPr/>
                </a:tc>
              </a:tr>
              <a:tr h="1178011">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s-ES" sz="1200" noProof="0" dirty="0" smtClean="0">
                          <a:latin typeface="Tw Cen MT" pitchFamily="34" charset="0"/>
                        </a:rPr>
                        <a:t>Fortalecimiento de las actividades de control y fiscalización de </a:t>
                      </a:r>
                      <a:r>
                        <a:rPr lang="es-ES" sz="1200" baseline="0" noProof="0" dirty="0" smtClean="0">
                          <a:latin typeface="Tw Cen MT" pitchFamily="34" charset="0"/>
                        </a:rPr>
                        <a:t>permiso ambiental obligatorio y sancionar a las empresas que incumplan (artículos 40 y 45 Ley 64-00), priorizando en las actividades productivas que impactan las cuencas hidrográficas.</a:t>
                      </a:r>
                      <a:endParaRPr lang="es-ES" sz="1200" noProof="0" dirty="0" smtClean="0">
                        <a:latin typeface="Tw Cen MT" pitchFamily="34" charset="0"/>
                      </a:endParaRPr>
                    </a:p>
                  </a:txBody>
                  <a:tcPr/>
                </a:tc>
                <a:tc>
                  <a:txBody>
                    <a:bodyPr/>
                    <a:lstStyle/>
                    <a:p>
                      <a:pPr algn="ctr">
                        <a:buFont typeface="Arial" pitchFamily="34" charset="0"/>
                        <a:buNone/>
                      </a:pPr>
                      <a:r>
                        <a:rPr lang="es-ES" sz="1200" noProof="0" dirty="0" smtClean="0">
                          <a:latin typeface="Tw Cen MT" pitchFamily="34" charset="0"/>
                        </a:rPr>
                        <a:t> Número de días de gestión</a:t>
                      </a:r>
                      <a:r>
                        <a:rPr lang="es-ES" sz="1200" baseline="0" noProof="0" dirty="0" smtClean="0">
                          <a:latin typeface="Tw Cen MT" pitchFamily="34" charset="0"/>
                        </a:rPr>
                        <a:t> de</a:t>
                      </a:r>
                      <a:r>
                        <a:rPr lang="es-ES" sz="1200" noProof="0" dirty="0" smtClean="0">
                          <a:latin typeface="Tw Cen MT" pitchFamily="34" charset="0"/>
                        </a:rPr>
                        <a:t> permisos ambientales emitidos</a:t>
                      </a:r>
                    </a:p>
                    <a:p>
                      <a:pPr algn="ctr">
                        <a:buFont typeface="Arial" pitchFamily="34" charset="0"/>
                        <a:buNone/>
                      </a:pPr>
                      <a:r>
                        <a:rPr lang="es-ES" sz="1200" noProof="0" dirty="0" smtClean="0">
                          <a:latin typeface="Tw Cen MT" pitchFamily="34" charset="0"/>
                        </a:rPr>
                        <a:t> Cantidad de demandas en el sistema judicial </a:t>
                      </a:r>
                    </a:p>
                    <a:p>
                      <a:pPr algn="ctr">
                        <a:buFont typeface="Arial" pitchFamily="34" charset="0"/>
                        <a:buNone/>
                      </a:pPr>
                      <a:endParaRPr lang="es-ES" sz="1200" noProof="0" dirty="0" smtClean="0">
                        <a:latin typeface="Tw Cen MT" pitchFamily="34" charset="0"/>
                      </a:endParaRPr>
                    </a:p>
                  </a:txBody>
                  <a:tcPr/>
                </a:tc>
                <a:tc>
                  <a:txBody>
                    <a:bodyPr/>
                    <a:lstStyle/>
                    <a:p>
                      <a:pPr algn="ctr"/>
                      <a:r>
                        <a:rPr lang="es-ES" sz="1200" noProof="0" dirty="0" smtClean="0">
                          <a:latin typeface="Tw Cen MT" pitchFamily="34" charset="0"/>
                        </a:rPr>
                        <a:t>Ministerio de Medio Ambiente, Gobiernos Locales, Sector Privado, entre otros </a:t>
                      </a:r>
                      <a:endParaRPr lang="es-ES" sz="1200" noProof="0" dirty="0">
                        <a:latin typeface="Tw Cen MT" pitchFamily="34" charset="0"/>
                      </a:endParaRPr>
                    </a:p>
                  </a:txBody>
                  <a:tcPr/>
                </a:tc>
                <a:tc>
                  <a:txBody>
                    <a:bodyPr/>
                    <a:lstStyle/>
                    <a:p>
                      <a:pPr algn="ctr"/>
                      <a:r>
                        <a:rPr lang="es-ES" sz="1200" noProof="0" dirty="0" smtClean="0">
                          <a:latin typeface="Tw Cen MT" pitchFamily="34" charset="0"/>
                        </a:rPr>
                        <a:t>2019</a:t>
                      </a:r>
                      <a:endParaRPr lang="es-ES" sz="1200" noProof="0" dirty="0">
                        <a:latin typeface="Tw Cen MT" pitchFamily="34" charset="0"/>
                      </a:endParaRPr>
                    </a:p>
                  </a:txBody>
                  <a:tcPr/>
                </a:tc>
              </a:tr>
            </a:tbl>
          </a:graphicData>
        </a:graphic>
      </p:graphicFrame>
      <p:sp>
        <p:nvSpPr>
          <p:cNvPr id="7"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8"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14" name="3 CuadroTexto"/>
          <p:cNvSpPr txBox="1">
            <a:spLocks noChangeArrowheads="1"/>
          </p:cNvSpPr>
          <p:nvPr/>
        </p:nvSpPr>
        <p:spPr bwMode="auto">
          <a:xfrm>
            <a:off x="76200" y="152400"/>
            <a:ext cx="6153351"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smtClean="0">
                <a:solidFill>
                  <a:prstClr val="white"/>
                </a:solidFill>
                <a:latin typeface="Tw Cen MT" pitchFamily="34" charset="0"/>
              </a:rPr>
              <a:t>Resultados Mesas de Trabajo</a:t>
            </a:r>
            <a:endParaRPr lang="en-US" altLang="en-US" sz="4000" dirty="0">
              <a:solidFill>
                <a:prstClr val="white"/>
              </a:solidFill>
              <a:latin typeface="Tw Cen MT" pitchFamily="34" charset="0"/>
            </a:endParaRPr>
          </a:p>
        </p:txBody>
      </p:sp>
      <p:pic>
        <p:nvPicPr>
          <p:cNvPr id="15" name="0 Imagen"/>
          <p:cNvPicPr/>
          <p:nvPr/>
        </p:nvPicPr>
        <p:blipFill>
          <a:blip r:embed="rId3"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spTree>
    <p:extLst>
      <p:ext uri="{BB962C8B-B14F-4D97-AF65-F5344CB8AC3E}">
        <p14:creationId xmlns:p14="http://schemas.microsoft.com/office/powerpoint/2010/main" val="339188948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3 Marcador de contenido"/>
          <p:cNvGraphicFramePr>
            <a:graphicFrameLocks/>
          </p:cNvGraphicFramePr>
          <p:nvPr>
            <p:extLst>
              <p:ext uri="{D42A27DB-BD31-4B8C-83A1-F6EECF244321}">
                <p14:modId xmlns:p14="http://schemas.microsoft.com/office/powerpoint/2010/main" val="4153974441"/>
              </p:ext>
            </p:extLst>
          </p:nvPr>
        </p:nvGraphicFramePr>
        <p:xfrm>
          <a:off x="381003" y="1229909"/>
          <a:ext cx="8458199" cy="3870960"/>
        </p:xfrm>
        <a:graphic>
          <a:graphicData uri="http://schemas.openxmlformats.org/drawingml/2006/table">
            <a:tbl>
              <a:tblPr firstRow="1" bandRow="1">
                <a:tableStyleId>{BC89EF96-8CEA-46FF-86C4-4CE0E7609802}</a:tableStyleId>
              </a:tblPr>
              <a:tblGrid>
                <a:gridCol w="3276600"/>
                <a:gridCol w="1752600"/>
                <a:gridCol w="1905000"/>
                <a:gridCol w="1523999"/>
              </a:tblGrid>
              <a:tr h="430427">
                <a:tc>
                  <a:txBody>
                    <a:bodyPr/>
                    <a:lstStyle/>
                    <a:p>
                      <a:pPr algn="ctr"/>
                      <a:r>
                        <a:rPr lang="es-ES" sz="1600" noProof="0" dirty="0" smtClean="0">
                          <a:latin typeface="Tw Cen MT" pitchFamily="34" charset="0"/>
                        </a:rPr>
                        <a:t>Propuestas de solución</a:t>
                      </a:r>
                      <a:endParaRPr lang="es-ES" sz="1600" noProof="0" dirty="0">
                        <a:latin typeface="Tw Cen MT" pitchFamily="34" charset="0"/>
                      </a:endParaRPr>
                    </a:p>
                  </a:txBody>
                  <a:tcPr anchor="ctr"/>
                </a:tc>
                <a:tc>
                  <a:txBody>
                    <a:bodyPr/>
                    <a:lstStyle/>
                    <a:p>
                      <a:pPr algn="ctr"/>
                      <a:r>
                        <a:rPr lang="es-ES" sz="1600" noProof="0" smtClean="0">
                          <a:latin typeface="Tw Cen MT" pitchFamily="34" charset="0"/>
                        </a:rPr>
                        <a:t>Indicador</a:t>
                      </a:r>
                      <a:endParaRPr lang="es-ES" sz="1600" noProof="0">
                        <a:latin typeface="Tw Cen MT"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600" noProof="0" dirty="0" smtClean="0">
                          <a:latin typeface="Tw Cen MT" pitchFamily="34" charset="0"/>
                        </a:rPr>
                        <a:t>Actores que</a:t>
                      </a:r>
                      <a:r>
                        <a:rPr lang="es-ES" sz="1600" baseline="0" noProof="0" dirty="0" smtClean="0">
                          <a:latin typeface="Tw Cen MT" pitchFamily="34" charset="0"/>
                        </a:rPr>
                        <a:t> intervienen</a:t>
                      </a:r>
                      <a:endParaRPr lang="es-ES" sz="1600" noProof="0" dirty="0" smtClean="0">
                        <a:latin typeface="Tw Cen MT" pitchFamily="34" charset="0"/>
                      </a:endParaRPr>
                    </a:p>
                  </a:txBody>
                  <a:tcPr anchor="ctr"/>
                </a:tc>
                <a:tc>
                  <a:txBody>
                    <a:bodyPr/>
                    <a:lstStyle/>
                    <a:p>
                      <a:pPr algn="ctr"/>
                      <a:r>
                        <a:rPr lang="es-ES" sz="1600" noProof="0" dirty="0" smtClean="0">
                          <a:latin typeface="Tw Cen MT" pitchFamily="34" charset="0"/>
                        </a:rPr>
                        <a:t>Fecha meta</a:t>
                      </a:r>
                      <a:r>
                        <a:rPr lang="es-ES" sz="1600" baseline="0" noProof="0" dirty="0" smtClean="0">
                          <a:latin typeface="Tw Cen MT" pitchFamily="34" charset="0"/>
                        </a:rPr>
                        <a:t> </a:t>
                      </a:r>
                      <a:r>
                        <a:rPr lang="es-ES" sz="1100" noProof="0" dirty="0" smtClean="0">
                          <a:latin typeface="Tw Cen MT" pitchFamily="34" charset="0"/>
                        </a:rPr>
                        <a:t>(trimestre/año)</a:t>
                      </a:r>
                      <a:endParaRPr lang="es-ES" sz="1100" noProof="0" dirty="0">
                        <a:latin typeface="Tw Cen MT" pitchFamily="34" charset="0"/>
                      </a:endParaRPr>
                    </a:p>
                  </a:txBody>
                  <a:tcPr anchor="ctr"/>
                </a:tc>
              </a:tr>
              <a:tr h="883508">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s-ES" sz="1400" baseline="0" noProof="0" dirty="0" smtClean="0">
                          <a:latin typeface="Tw Cen MT" pitchFamily="34" charset="0"/>
                        </a:rPr>
                        <a:t>Aumento de la cobertura de tratamiento de aguas residuales  municipales, (nuevas plantas) así como mantener en operación las plantas existentes</a:t>
                      </a:r>
                      <a:endParaRPr lang="es-ES" sz="1400" noProof="0" dirty="0" smtClean="0">
                        <a:latin typeface="Tw Cen MT" pitchFamily="34" charset="0"/>
                      </a:endParaRPr>
                    </a:p>
                  </a:txBody>
                  <a:tcPr/>
                </a:tc>
                <a:tc>
                  <a:txBody>
                    <a:bodyPr/>
                    <a:lstStyle/>
                    <a:p>
                      <a:pPr algn="ctr">
                        <a:buFont typeface="Arial" pitchFamily="34" charset="0"/>
                        <a:buNone/>
                      </a:pPr>
                      <a:r>
                        <a:rPr lang="es-ES" sz="1400" baseline="0" noProof="0" dirty="0" smtClean="0">
                          <a:latin typeface="Tw Cen MT" pitchFamily="34" charset="0"/>
                        </a:rPr>
                        <a:t> Volumen de efluentes generados versus efluentes domésticos tratados. </a:t>
                      </a:r>
                    </a:p>
                    <a:p>
                      <a:pPr algn="ctr">
                        <a:buFont typeface="Arial" pitchFamily="34" charset="0"/>
                        <a:buNone/>
                      </a:pPr>
                      <a:endParaRPr lang="es-ES" sz="1400" baseline="0" noProof="0" dirty="0" smtClean="0">
                        <a:latin typeface="Tw Cen MT" pitchFamily="34" charset="0"/>
                      </a:endParaRPr>
                    </a:p>
                    <a:p>
                      <a:pPr algn="ctr">
                        <a:buFont typeface="Arial" pitchFamily="34" charset="0"/>
                        <a:buNone/>
                      </a:pPr>
                      <a:r>
                        <a:rPr lang="es-ES" sz="1400" baseline="0" noProof="0" dirty="0" smtClean="0">
                          <a:latin typeface="Tw Cen MT" pitchFamily="34" charset="0"/>
                        </a:rPr>
                        <a:t>Número de plantas operativas sobre el número de plantas tratamientos construidas</a:t>
                      </a:r>
                    </a:p>
                    <a:p>
                      <a:pPr algn="ctr">
                        <a:buFont typeface="Arial" pitchFamily="34" charset="0"/>
                        <a:buNone/>
                      </a:pPr>
                      <a:r>
                        <a:rPr lang="es-ES" sz="1400" baseline="0" noProof="0" dirty="0" smtClean="0">
                          <a:latin typeface="Tw Cen MT" pitchFamily="34" charset="0"/>
                        </a:rPr>
                        <a:t> </a:t>
                      </a:r>
                      <a:endParaRPr lang="es-ES" sz="1400" noProof="0" dirty="0" smtClean="0">
                        <a:latin typeface="Tw Cen MT" pitchFamily="34" charset="0"/>
                      </a:endParaRPr>
                    </a:p>
                    <a:p>
                      <a:pPr algn="ctr">
                        <a:buFont typeface="Arial" pitchFamily="34" charset="0"/>
                        <a:buNone/>
                      </a:pPr>
                      <a:r>
                        <a:rPr lang="es-ES" sz="1400" baseline="0" noProof="0" dirty="0" smtClean="0">
                          <a:latin typeface="Tw Cen MT" pitchFamily="34" charset="0"/>
                        </a:rPr>
                        <a:t> Parámetros de calidad de aguas subterráneas y superficiales.  </a:t>
                      </a:r>
                      <a:endParaRPr lang="es-ES" sz="1400" noProof="0" dirty="0" smtClean="0">
                        <a:latin typeface="Tw Cen MT" pitchFamily="34" charset="0"/>
                      </a:endParaRPr>
                    </a:p>
                  </a:txBody>
                  <a:tcPr/>
                </a:tc>
                <a:tc>
                  <a:txBody>
                    <a:bodyPr/>
                    <a:lstStyle/>
                    <a:p>
                      <a:pPr algn="ctr"/>
                      <a:r>
                        <a:rPr lang="es-ES" sz="1400" noProof="0" dirty="0" smtClean="0">
                          <a:latin typeface="Tw Cen MT" pitchFamily="34" charset="0"/>
                        </a:rPr>
                        <a:t>Ministerio</a:t>
                      </a:r>
                      <a:r>
                        <a:rPr lang="es-ES" sz="1400" baseline="0" noProof="0" dirty="0" smtClean="0">
                          <a:latin typeface="Tw Cen MT" pitchFamily="34" charset="0"/>
                        </a:rPr>
                        <a:t> de Medio Ambiente, Ayuntamientos, Sector Privado</a:t>
                      </a:r>
                      <a:endParaRPr lang="es-ES" sz="1400" noProof="0" dirty="0">
                        <a:latin typeface="Tw Cen MT" pitchFamily="34" charset="0"/>
                      </a:endParaRPr>
                    </a:p>
                  </a:txBody>
                  <a:tcPr/>
                </a:tc>
                <a:tc>
                  <a:txBody>
                    <a:bodyPr/>
                    <a:lstStyle/>
                    <a:p>
                      <a:pPr algn="ctr"/>
                      <a:r>
                        <a:rPr lang="es-ES" sz="1400" noProof="0" dirty="0" smtClean="0">
                          <a:latin typeface="Tw Cen MT" pitchFamily="34" charset="0"/>
                        </a:rPr>
                        <a:t>2018</a:t>
                      </a:r>
                      <a:endParaRPr lang="es-ES" sz="1400" noProof="0" dirty="0">
                        <a:latin typeface="Tw Cen MT" pitchFamily="34" charset="0"/>
                      </a:endParaRPr>
                    </a:p>
                  </a:txBody>
                  <a:tcPr/>
                </a:tc>
              </a:tr>
            </a:tbl>
          </a:graphicData>
        </a:graphic>
      </p:graphicFrame>
      <p:sp>
        <p:nvSpPr>
          <p:cNvPr id="7"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8"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14" name="3 CuadroTexto"/>
          <p:cNvSpPr txBox="1">
            <a:spLocks noChangeArrowheads="1"/>
          </p:cNvSpPr>
          <p:nvPr/>
        </p:nvSpPr>
        <p:spPr bwMode="auto">
          <a:xfrm>
            <a:off x="76200" y="152400"/>
            <a:ext cx="6153351"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smtClean="0">
                <a:solidFill>
                  <a:prstClr val="white"/>
                </a:solidFill>
                <a:latin typeface="Tw Cen MT" pitchFamily="34" charset="0"/>
              </a:rPr>
              <a:t>Resultados Mesas de Trabajo</a:t>
            </a:r>
            <a:endParaRPr lang="en-US" altLang="en-US" sz="4000" dirty="0">
              <a:solidFill>
                <a:prstClr val="white"/>
              </a:solidFill>
              <a:latin typeface="Tw Cen MT" pitchFamily="34" charset="0"/>
            </a:endParaRPr>
          </a:p>
        </p:txBody>
      </p:sp>
      <p:pic>
        <p:nvPicPr>
          <p:cNvPr id="15" name="0 Imagen"/>
          <p:cNvPicPr/>
          <p:nvPr/>
        </p:nvPicPr>
        <p:blipFill>
          <a:blip r:embed="rId3"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spTree>
    <p:extLst>
      <p:ext uri="{BB962C8B-B14F-4D97-AF65-F5344CB8AC3E}">
        <p14:creationId xmlns:p14="http://schemas.microsoft.com/office/powerpoint/2010/main" val="118929399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3920330" y="1752599"/>
            <a:ext cx="4690269" cy="1295401"/>
          </a:xfrm>
          <a:prstGeom prst="roundRect">
            <a:avLst>
              <a:gd name="adj" fmla="val 10939"/>
            </a:avLst>
          </a:prstGeom>
          <a:solidFill>
            <a:schemeClr val="bg1">
              <a:lumMod val="95000"/>
            </a:schemeClr>
          </a:solidFill>
          <a:ln>
            <a:solidFill>
              <a:schemeClr val="bg1">
                <a:lumMod val="6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prstClr val="black"/>
              </a:solidFill>
              <a:latin typeface="Tw Cen MT" pitchFamily="34" charset="0"/>
            </a:endParaRPr>
          </a:p>
        </p:txBody>
      </p:sp>
      <p:sp>
        <p:nvSpPr>
          <p:cNvPr id="31"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2"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3" name="3 CuadroTexto"/>
          <p:cNvSpPr txBox="1">
            <a:spLocks noChangeArrowheads="1"/>
          </p:cNvSpPr>
          <p:nvPr/>
        </p:nvSpPr>
        <p:spPr bwMode="auto">
          <a:xfrm>
            <a:off x="76200" y="152400"/>
            <a:ext cx="4941737"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a:solidFill>
                  <a:prstClr val="white"/>
                </a:solidFill>
                <a:latin typeface="Tw Cen MT" pitchFamily="34" charset="0"/>
              </a:rPr>
              <a:t>Proceso de Priorización</a:t>
            </a:r>
            <a:endParaRPr lang="en-US" altLang="en-US" sz="4000" dirty="0">
              <a:solidFill>
                <a:prstClr val="white"/>
              </a:solidFill>
              <a:latin typeface="Tw Cen MT" pitchFamily="34" charset="0"/>
            </a:endParaRPr>
          </a:p>
        </p:txBody>
      </p:sp>
      <p:pic>
        <p:nvPicPr>
          <p:cNvPr id="34" name="0 Imagen"/>
          <p:cNvPicPr/>
          <p:nvPr/>
        </p:nvPicPr>
        <p:blipFill>
          <a:blip r:embed="rId2"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sp>
        <p:nvSpPr>
          <p:cNvPr id="4" name="Content Placeholder 3"/>
          <p:cNvSpPr>
            <a:spLocks noGrp="1"/>
          </p:cNvSpPr>
          <p:nvPr>
            <p:ph idx="1"/>
          </p:nvPr>
        </p:nvSpPr>
        <p:spPr>
          <a:xfrm>
            <a:off x="304800" y="1580271"/>
            <a:ext cx="3124200" cy="4724401"/>
          </a:xfrm>
        </p:spPr>
        <p:txBody>
          <a:bodyPr>
            <a:noAutofit/>
          </a:bodyPr>
          <a:lstStyle/>
          <a:p>
            <a:pPr marL="280988" indent="-280988">
              <a:spcAft>
                <a:spcPts val="600"/>
              </a:spcAft>
              <a:buClr>
                <a:schemeClr val="accent5">
                  <a:lumMod val="75000"/>
                </a:schemeClr>
              </a:buClr>
              <a:buFont typeface="+mj-lt"/>
              <a:buAutoNum type="arabicPeriod"/>
            </a:pPr>
            <a:r>
              <a:rPr lang="es-DO" sz="1600" dirty="0" smtClean="0">
                <a:latin typeface="Tw Cen MT" pitchFamily="34" charset="0"/>
              </a:rPr>
              <a:t>Mediante un sistema de votación electrónica la audiencia seleccionará en una </a:t>
            </a:r>
            <a:r>
              <a:rPr lang="es-DO" sz="1600" b="1" dirty="0" smtClean="0">
                <a:latin typeface="Tw Cen MT" pitchFamily="34" charset="0"/>
              </a:rPr>
              <a:t>primera ronda </a:t>
            </a:r>
            <a:r>
              <a:rPr lang="es-DO" sz="1600" dirty="0" smtClean="0">
                <a:latin typeface="Tw Cen MT" pitchFamily="34" charset="0"/>
              </a:rPr>
              <a:t>el </a:t>
            </a:r>
            <a:r>
              <a:rPr lang="es-DO" sz="1600" b="1" dirty="0" smtClean="0">
                <a:latin typeface="Tw Cen MT" pitchFamily="34" charset="0"/>
              </a:rPr>
              <a:t>objetivo</a:t>
            </a:r>
            <a:r>
              <a:rPr lang="es-DO" sz="1600" dirty="0" smtClean="0">
                <a:latin typeface="Tw Cen MT" pitchFamily="34" charset="0"/>
              </a:rPr>
              <a:t> </a:t>
            </a:r>
            <a:r>
              <a:rPr lang="es-DO" sz="1600" b="1" dirty="0" smtClean="0">
                <a:latin typeface="Tw Cen MT" pitchFamily="34" charset="0"/>
              </a:rPr>
              <a:t>de mayor prioridad </a:t>
            </a:r>
            <a:r>
              <a:rPr lang="es-DO" sz="1600" dirty="0" smtClean="0">
                <a:latin typeface="Tw Cen MT" pitchFamily="34" charset="0"/>
              </a:rPr>
              <a:t>dentro de cada mesa de trabajo.</a:t>
            </a:r>
          </a:p>
          <a:p>
            <a:pPr marL="280988" indent="-280988">
              <a:spcAft>
                <a:spcPts val="600"/>
              </a:spcAft>
              <a:buClr>
                <a:schemeClr val="accent5">
                  <a:lumMod val="75000"/>
                </a:schemeClr>
              </a:buClr>
              <a:buFont typeface="+mj-lt"/>
              <a:buAutoNum type="arabicPeriod"/>
            </a:pPr>
            <a:endParaRPr lang="es-DO" sz="800" dirty="0" smtClean="0">
              <a:latin typeface="Tw Cen MT" pitchFamily="34" charset="0"/>
            </a:endParaRPr>
          </a:p>
          <a:p>
            <a:pPr marL="280988" indent="-280988">
              <a:spcAft>
                <a:spcPts val="600"/>
              </a:spcAft>
              <a:buClr>
                <a:schemeClr val="accent5">
                  <a:lumMod val="75000"/>
                </a:schemeClr>
              </a:buClr>
              <a:buFont typeface="+mj-lt"/>
              <a:buAutoNum type="arabicPeriod" startAt="2"/>
            </a:pPr>
            <a:r>
              <a:rPr lang="es-DO" sz="1600" dirty="0" smtClean="0">
                <a:latin typeface="Tw Cen MT" pitchFamily="34" charset="0"/>
              </a:rPr>
              <a:t>Luego, en una </a:t>
            </a:r>
            <a:r>
              <a:rPr lang="es-DO" sz="1600" b="1" dirty="0" smtClean="0">
                <a:latin typeface="Tw Cen MT" pitchFamily="34" charset="0"/>
              </a:rPr>
              <a:t>segunda ronda</a:t>
            </a:r>
            <a:r>
              <a:rPr lang="es-DO" sz="1600" dirty="0" smtClean="0">
                <a:latin typeface="Tw Cen MT" pitchFamily="34" charset="0"/>
              </a:rPr>
              <a:t>, </a:t>
            </a:r>
            <a:r>
              <a:rPr lang="es-DO" sz="1600" b="1" dirty="0" smtClean="0">
                <a:latin typeface="Tw Cen MT" pitchFamily="34" charset="0"/>
              </a:rPr>
              <a:t>de los 3 objetivos seleccionados</a:t>
            </a:r>
            <a:r>
              <a:rPr lang="es-DO" sz="1600" dirty="0" smtClean="0">
                <a:latin typeface="Tw Cen MT" pitchFamily="34" charset="0"/>
              </a:rPr>
              <a:t>, se votará </a:t>
            </a:r>
            <a:r>
              <a:rPr lang="es-DO" sz="1600" b="1" dirty="0" smtClean="0">
                <a:latin typeface="Tw Cen MT" pitchFamily="34" charset="0"/>
              </a:rPr>
              <a:t>por el más prioritario</a:t>
            </a:r>
            <a:r>
              <a:rPr lang="es-DO" sz="1600" dirty="0" smtClean="0">
                <a:latin typeface="Tw Cen MT" pitchFamily="34" charset="0"/>
              </a:rPr>
              <a:t>, obteniendo así el número 1 dentro de cada eje.</a:t>
            </a:r>
            <a:endParaRPr lang="es-DO" sz="800" dirty="0" smtClean="0">
              <a:latin typeface="Tw Cen MT" pitchFamily="34" charset="0"/>
            </a:endParaRPr>
          </a:p>
        </p:txBody>
      </p:sp>
      <p:sp>
        <p:nvSpPr>
          <p:cNvPr id="2" name="Rectangle 1"/>
          <p:cNvSpPr/>
          <p:nvPr/>
        </p:nvSpPr>
        <p:spPr>
          <a:xfrm>
            <a:off x="4388794" y="1922918"/>
            <a:ext cx="990600" cy="32925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solidFill>
                  <a:prstClr val="black"/>
                </a:solidFill>
                <a:latin typeface="Tw Cen MT" pitchFamily="34" charset="0"/>
              </a:rPr>
              <a:t>Mesa 1</a:t>
            </a:r>
          </a:p>
        </p:txBody>
      </p:sp>
      <p:sp>
        <p:nvSpPr>
          <p:cNvPr id="18" name="Rectangle 17"/>
          <p:cNvSpPr/>
          <p:nvPr/>
        </p:nvSpPr>
        <p:spPr>
          <a:xfrm>
            <a:off x="5787231" y="1922918"/>
            <a:ext cx="990600" cy="3292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latin typeface="Tw Cen MT" pitchFamily="34" charset="0"/>
              </a:rPr>
              <a:t>Mesa 2</a:t>
            </a:r>
          </a:p>
        </p:txBody>
      </p:sp>
      <p:sp>
        <p:nvSpPr>
          <p:cNvPr id="19" name="Rectangle 18"/>
          <p:cNvSpPr/>
          <p:nvPr/>
        </p:nvSpPr>
        <p:spPr>
          <a:xfrm>
            <a:off x="7208194" y="1922918"/>
            <a:ext cx="990600" cy="32925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solidFill>
                  <a:prstClr val="black"/>
                </a:solidFill>
                <a:latin typeface="Tw Cen MT" pitchFamily="34" charset="0"/>
              </a:rPr>
              <a:t>Mesa 3</a:t>
            </a:r>
          </a:p>
        </p:txBody>
      </p:sp>
      <p:sp>
        <p:nvSpPr>
          <p:cNvPr id="6" name="TextBox 5"/>
          <p:cNvSpPr txBox="1"/>
          <p:nvPr/>
        </p:nvSpPr>
        <p:spPr>
          <a:xfrm>
            <a:off x="4388794" y="2289599"/>
            <a:ext cx="1097606" cy="646331"/>
          </a:xfrm>
          <a:prstGeom prst="rect">
            <a:avLst/>
          </a:prstGeom>
          <a:noFill/>
        </p:spPr>
        <p:txBody>
          <a:bodyPr wrap="square" rtlCol="0">
            <a:spAutoFit/>
          </a:bodyPr>
          <a:lstStyle/>
          <a:p>
            <a:pPr algn="ctr"/>
            <a:r>
              <a:rPr lang="en-US" sz="1200" dirty="0">
                <a:solidFill>
                  <a:prstClr val="black"/>
                </a:solidFill>
                <a:latin typeface="Tw Cen MT" pitchFamily="34" charset="0"/>
              </a:rPr>
              <a:t>Objetivo 1</a:t>
            </a:r>
          </a:p>
          <a:p>
            <a:pPr algn="ctr"/>
            <a:r>
              <a:rPr lang="en-US" sz="1200" b="1" dirty="0">
                <a:solidFill>
                  <a:prstClr val="black"/>
                </a:solidFill>
                <a:latin typeface="Tw Cen MT" pitchFamily="34" charset="0"/>
              </a:rPr>
              <a:t>Objetivo 2</a:t>
            </a:r>
          </a:p>
          <a:p>
            <a:pPr algn="ctr"/>
            <a:r>
              <a:rPr lang="en-US" sz="1200" dirty="0">
                <a:solidFill>
                  <a:prstClr val="black"/>
                </a:solidFill>
                <a:latin typeface="Tw Cen MT" pitchFamily="34" charset="0"/>
              </a:rPr>
              <a:t>Objetivo 3</a:t>
            </a:r>
          </a:p>
        </p:txBody>
      </p:sp>
      <p:sp>
        <p:nvSpPr>
          <p:cNvPr id="23" name="TextBox 22"/>
          <p:cNvSpPr txBox="1"/>
          <p:nvPr/>
        </p:nvSpPr>
        <p:spPr>
          <a:xfrm>
            <a:off x="5733728" y="2289598"/>
            <a:ext cx="1097606" cy="646331"/>
          </a:xfrm>
          <a:prstGeom prst="rect">
            <a:avLst/>
          </a:prstGeom>
          <a:noFill/>
        </p:spPr>
        <p:txBody>
          <a:bodyPr wrap="square" rtlCol="0">
            <a:spAutoFit/>
          </a:bodyPr>
          <a:lstStyle/>
          <a:p>
            <a:pPr algn="ctr"/>
            <a:r>
              <a:rPr lang="en-US" sz="1200" dirty="0">
                <a:solidFill>
                  <a:prstClr val="black"/>
                </a:solidFill>
                <a:latin typeface="Tw Cen MT" pitchFamily="34" charset="0"/>
              </a:rPr>
              <a:t>Objetivo 1</a:t>
            </a:r>
          </a:p>
          <a:p>
            <a:pPr algn="ctr"/>
            <a:r>
              <a:rPr lang="en-US" sz="1200" b="1" dirty="0">
                <a:solidFill>
                  <a:prstClr val="black"/>
                </a:solidFill>
                <a:latin typeface="Tw Cen MT" pitchFamily="34" charset="0"/>
              </a:rPr>
              <a:t>Objetivo 2</a:t>
            </a:r>
          </a:p>
          <a:p>
            <a:pPr algn="ctr"/>
            <a:r>
              <a:rPr lang="en-US" sz="1200" dirty="0">
                <a:solidFill>
                  <a:prstClr val="black"/>
                </a:solidFill>
                <a:latin typeface="Tw Cen MT" pitchFamily="34" charset="0"/>
              </a:rPr>
              <a:t>Objetivo 3</a:t>
            </a:r>
          </a:p>
        </p:txBody>
      </p:sp>
      <p:sp>
        <p:nvSpPr>
          <p:cNvPr id="24" name="TextBox 23"/>
          <p:cNvSpPr txBox="1"/>
          <p:nvPr/>
        </p:nvSpPr>
        <p:spPr>
          <a:xfrm>
            <a:off x="7208194" y="2289597"/>
            <a:ext cx="1097606" cy="646331"/>
          </a:xfrm>
          <a:prstGeom prst="rect">
            <a:avLst/>
          </a:prstGeom>
          <a:noFill/>
        </p:spPr>
        <p:txBody>
          <a:bodyPr wrap="square" rtlCol="0">
            <a:spAutoFit/>
          </a:bodyPr>
          <a:lstStyle/>
          <a:p>
            <a:pPr algn="ctr"/>
            <a:r>
              <a:rPr lang="en-US" sz="1200" b="1" dirty="0">
                <a:solidFill>
                  <a:prstClr val="black"/>
                </a:solidFill>
                <a:latin typeface="Tw Cen MT" pitchFamily="34" charset="0"/>
              </a:rPr>
              <a:t>Objetivo 1</a:t>
            </a:r>
          </a:p>
          <a:p>
            <a:pPr algn="ctr"/>
            <a:r>
              <a:rPr lang="en-US" sz="1200" dirty="0">
                <a:solidFill>
                  <a:prstClr val="black"/>
                </a:solidFill>
                <a:latin typeface="Tw Cen MT" pitchFamily="34" charset="0"/>
              </a:rPr>
              <a:t>Objetivo 2</a:t>
            </a:r>
          </a:p>
          <a:p>
            <a:pPr algn="ctr"/>
            <a:r>
              <a:rPr lang="en-US" sz="1200" dirty="0">
                <a:solidFill>
                  <a:prstClr val="black"/>
                </a:solidFill>
                <a:latin typeface="Tw Cen MT" pitchFamily="34" charset="0"/>
              </a:rPr>
              <a:t>Objetivo 3</a:t>
            </a:r>
          </a:p>
        </p:txBody>
      </p:sp>
      <p:sp>
        <p:nvSpPr>
          <p:cNvPr id="17" name="TextBox 16"/>
          <p:cNvSpPr txBox="1"/>
          <p:nvPr/>
        </p:nvSpPr>
        <p:spPr>
          <a:xfrm>
            <a:off x="7712746" y="1383267"/>
            <a:ext cx="990600" cy="369332"/>
          </a:xfrm>
          <a:prstGeom prst="rect">
            <a:avLst/>
          </a:prstGeom>
          <a:noFill/>
        </p:spPr>
        <p:txBody>
          <a:bodyPr wrap="square" rtlCol="0">
            <a:spAutoFit/>
          </a:bodyPr>
          <a:lstStyle/>
          <a:p>
            <a:r>
              <a:rPr lang="en-US" b="1" dirty="0">
                <a:solidFill>
                  <a:prstClr val="black"/>
                </a:solidFill>
                <a:latin typeface="Tw Cen MT" pitchFamily="34" charset="0"/>
              </a:rPr>
              <a:t>EJE 3</a:t>
            </a:r>
          </a:p>
        </p:txBody>
      </p:sp>
      <p:sp>
        <p:nvSpPr>
          <p:cNvPr id="27" name="Rounded Rectangle 26"/>
          <p:cNvSpPr/>
          <p:nvPr/>
        </p:nvSpPr>
        <p:spPr>
          <a:xfrm>
            <a:off x="3931920" y="3798332"/>
            <a:ext cx="4690269" cy="1002268"/>
          </a:xfrm>
          <a:prstGeom prst="roundRect">
            <a:avLst>
              <a:gd name="adj" fmla="val 10939"/>
            </a:avLst>
          </a:prstGeom>
          <a:solidFill>
            <a:schemeClr val="bg1">
              <a:lumMod val="95000"/>
            </a:schemeClr>
          </a:solidFill>
          <a:ln>
            <a:solidFill>
              <a:schemeClr val="bg1">
                <a:lumMod val="6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prstClr val="black"/>
              </a:solidFill>
              <a:latin typeface="Tw Cen MT" pitchFamily="34" charset="0"/>
            </a:endParaRPr>
          </a:p>
        </p:txBody>
      </p:sp>
      <p:sp>
        <p:nvSpPr>
          <p:cNvPr id="28" name="Rectangle 27"/>
          <p:cNvSpPr/>
          <p:nvPr/>
        </p:nvSpPr>
        <p:spPr>
          <a:xfrm>
            <a:off x="4400384" y="3968650"/>
            <a:ext cx="990600" cy="32925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solidFill>
                  <a:prstClr val="black"/>
                </a:solidFill>
                <a:latin typeface="Tw Cen MT" pitchFamily="34" charset="0"/>
              </a:rPr>
              <a:t>Mesa 1</a:t>
            </a:r>
          </a:p>
        </p:txBody>
      </p:sp>
      <p:sp>
        <p:nvSpPr>
          <p:cNvPr id="29" name="Rectangle 28"/>
          <p:cNvSpPr/>
          <p:nvPr/>
        </p:nvSpPr>
        <p:spPr>
          <a:xfrm>
            <a:off x="5798821" y="3968650"/>
            <a:ext cx="990600" cy="3292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latin typeface="Tw Cen MT" pitchFamily="34" charset="0"/>
              </a:rPr>
              <a:t>Mesa 2</a:t>
            </a:r>
          </a:p>
        </p:txBody>
      </p:sp>
      <p:sp>
        <p:nvSpPr>
          <p:cNvPr id="30" name="Rectangle 29"/>
          <p:cNvSpPr/>
          <p:nvPr/>
        </p:nvSpPr>
        <p:spPr>
          <a:xfrm>
            <a:off x="7219784" y="3968650"/>
            <a:ext cx="990600" cy="32925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solidFill>
                  <a:prstClr val="black"/>
                </a:solidFill>
                <a:latin typeface="Tw Cen MT" pitchFamily="34" charset="0"/>
              </a:rPr>
              <a:t>Mesa 3</a:t>
            </a:r>
          </a:p>
        </p:txBody>
      </p:sp>
      <p:sp>
        <p:nvSpPr>
          <p:cNvPr id="35" name="TextBox 34"/>
          <p:cNvSpPr txBox="1"/>
          <p:nvPr/>
        </p:nvSpPr>
        <p:spPr>
          <a:xfrm>
            <a:off x="4400384" y="4335331"/>
            <a:ext cx="1097606" cy="276999"/>
          </a:xfrm>
          <a:prstGeom prst="rect">
            <a:avLst/>
          </a:prstGeom>
          <a:noFill/>
        </p:spPr>
        <p:txBody>
          <a:bodyPr wrap="square" rtlCol="0">
            <a:spAutoFit/>
          </a:bodyPr>
          <a:lstStyle/>
          <a:p>
            <a:pPr algn="ctr"/>
            <a:r>
              <a:rPr lang="en-US" sz="1200" dirty="0">
                <a:solidFill>
                  <a:prstClr val="black"/>
                </a:solidFill>
                <a:latin typeface="Tw Cen MT" pitchFamily="34" charset="0"/>
              </a:rPr>
              <a:t>Objetivo 2</a:t>
            </a:r>
          </a:p>
        </p:txBody>
      </p:sp>
      <p:sp>
        <p:nvSpPr>
          <p:cNvPr id="36" name="TextBox 35"/>
          <p:cNvSpPr txBox="1"/>
          <p:nvPr/>
        </p:nvSpPr>
        <p:spPr>
          <a:xfrm>
            <a:off x="5745318" y="4335330"/>
            <a:ext cx="1097606" cy="276999"/>
          </a:xfrm>
          <a:prstGeom prst="rect">
            <a:avLst/>
          </a:prstGeom>
          <a:noFill/>
        </p:spPr>
        <p:txBody>
          <a:bodyPr wrap="square" rtlCol="0">
            <a:spAutoFit/>
          </a:bodyPr>
          <a:lstStyle/>
          <a:p>
            <a:pPr algn="ctr"/>
            <a:r>
              <a:rPr lang="en-US" sz="1200" b="1" dirty="0">
                <a:solidFill>
                  <a:prstClr val="black"/>
                </a:solidFill>
                <a:latin typeface="Tw Cen MT" pitchFamily="34" charset="0"/>
              </a:rPr>
              <a:t>Objetivo 2</a:t>
            </a:r>
          </a:p>
        </p:txBody>
      </p:sp>
      <p:sp>
        <p:nvSpPr>
          <p:cNvPr id="37" name="TextBox 36"/>
          <p:cNvSpPr txBox="1"/>
          <p:nvPr/>
        </p:nvSpPr>
        <p:spPr>
          <a:xfrm>
            <a:off x="7219784" y="4335329"/>
            <a:ext cx="1097606" cy="276999"/>
          </a:xfrm>
          <a:prstGeom prst="rect">
            <a:avLst/>
          </a:prstGeom>
          <a:noFill/>
        </p:spPr>
        <p:txBody>
          <a:bodyPr wrap="square" rtlCol="0">
            <a:spAutoFit/>
          </a:bodyPr>
          <a:lstStyle/>
          <a:p>
            <a:pPr algn="ctr"/>
            <a:r>
              <a:rPr lang="en-US" sz="1200" dirty="0">
                <a:solidFill>
                  <a:prstClr val="black"/>
                </a:solidFill>
                <a:latin typeface="Tw Cen MT" pitchFamily="34" charset="0"/>
              </a:rPr>
              <a:t>Objetivo 1</a:t>
            </a:r>
          </a:p>
        </p:txBody>
      </p:sp>
      <p:sp>
        <p:nvSpPr>
          <p:cNvPr id="38" name="TextBox 37"/>
          <p:cNvSpPr txBox="1"/>
          <p:nvPr/>
        </p:nvSpPr>
        <p:spPr>
          <a:xfrm>
            <a:off x="7724336" y="3428999"/>
            <a:ext cx="990600" cy="369332"/>
          </a:xfrm>
          <a:prstGeom prst="rect">
            <a:avLst/>
          </a:prstGeom>
          <a:noFill/>
        </p:spPr>
        <p:txBody>
          <a:bodyPr wrap="square" rtlCol="0">
            <a:spAutoFit/>
          </a:bodyPr>
          <a:lstStyle/>
          <a:p>
            <a:r>
              <a:rPr lang="en-US" b="1" dirty="0">
                <a:solidFill>
                  <a:prstClr val="black"/>
                </a:solidFill>
                <a:latin typeface="Tw Cen MT" pitchFamily="34" charset="0"/>
              </a:rPr>
              <a:t>EJE 3</a:t>
            </a:r>
          </a:p>
        </p:txBody>
      </p:sp>
      <p:sp>
        <p:nvSpPr>
          <p:cNvPr id="20" name="Flowchart: Terminator 19"/>
          <p:cNvSpPr/>
          <p:nvPr/>
        </p:nvSpPr>
        <p:spPr>
          <a:xfrm>
            <a:off x="4495800" y="2528929"/>
            <a:ext cx="883594" cy="182880"/>
          </a:xfrm>
          <a:prstGeom prst="flowChartTermina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w Cen MT" pitchFamily="34" charset="0"/>
            </a:endParaRPr>
          </a:p>
        </p:txBody>
      </p:sp>
      <p:sp>
        <p:nvSpPr>
          <p:cNvPr id="47" name="Flowchart: Terminator 46"/>
          <p:cNvSpPr/>
          <p:nvPr/>
        </p:nvSpPr>
        <p:spPr>
          <a:xfrm>
            <a:off x="5832819" y="2514600"/>
            <a:ext cx="883594" cy="182880"/>
          </a:xfrm>
          <a:prstGeom prst="flowChartTermina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prstClr val="white"/>
              </a:solidFill>
              <a:latin typeface="Tw Cen MT" pitchFamily="34" charset="0"/>
            </a:endParaRPr>
          </a:p>
        </p:txBody>
      </p:sp>
      <p:sp>
        <p:nvSpPr>
          <p:cNvPr id="48" name="Flowchart: Terminator 47"/>
          <p:cNvSpPr/>
          <p:nvPr/>
        </p:nvSpPr>
        <p:spPr>
          <a:xfrm>
            <a:off x="7313019" y="2346049"/>
            <a:ext cx="883594" cy="182880"/>
          </a:xfrm>
          <a:prstGeom prst="flowChartTermina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w Cen MT" pitchFamily="34" charset="0"/>
            </a:endParaRPr>
          </a:p>
        </p:txBody>
      </p:sp>
      <p:sp>
        <p:nvSpPr>
          <p:cNvPr id="49" name="Flowchart: Terminator 48"/>
          <p:cNvSpPr/>
          <p:nvPr/>
        </p:nvSpPr>
        <p:spPr>
          <a:xfrm>
            <a:off x="5882804" y="4382390"/>
            <a:ext cx="883594" cy="182880"/>
          </a:xfrm>
          <a:prstGeom prst="flowChartTermina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w Cen MT" pitchFamily="34" charset="0"/>
            </a:endParaRPr>
          </a:p>
        </p:txBody>
      </p:sp>
      <p:sp>
        <p:nvSpPr>
          <p:cNvPr id="21" name="Right Brace 20"/>
          <p:cNvSpPr/>
          <p:nvPr/>
        </p:nvSpPr>
        <p:spPr>
          <a:xfrm rot="5400000">
            <a:off x="5597053" y="2519137"/>
            <a:ext cx="1378894" cy="510540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Tw Cen MT" pitchFamily="34" charset="0"/>
            </a:endParaRPr>
          </a:p>
        </p:txBody>
      </p:sp>
      <p:sp>
        <p:nvSpPr>
          <p:cNvPr id="22" name="Rounded Rectangle 21"/>
          <p:cNvSpPr/>
          <p:nvPr/>
        </p:nvSpPr>
        <p:spPr>
          <a:xfrm>
            <a:off x="3931919" y="5829300"/>
            <a:ext cx="4690269" cy="381000"/>
          </a:xfrm>
          <a:prstGeom prst="roundRect">
            <a:avLst/>
          </a:prstGeom>
          <a:no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800" b="1" dirty="0" err="1">
                <a:solidFill>
                  <a:prstClr val="black"/>
                </a:solidFill>
                <a:latin typeface="Tw Cen MT" pitchFamily="34" charset="0"/>
              </a:rPr>
              <a:t>Esto</a:t>
            </a:r>
            <a:r>
              <a:rPr lang="en-US" sz="2800" b="1" dirty="0">
                <a:solidFill>
                  <a:prstClr val="black"/>
                </a:solidFill>
                <a:latin typeface="Tw Cen MT" pitchFamily="34" charset="0"/>
              </a:rPr>
              <a:t> se </a:t>
            </a:r>
            <a:r>
              <a:rPr lang="en-US" sz="2800" b="1" dirty="0" err="1">
                <a:solidFill>
                  <a:prstClr val="black"/>
                </a:solidFill>
                <a:latin typeface="Tw Cen MT" pitchFamily="34" charset="0"/>
              </a:rPr>
              <a:t>repite</a:t>
            </a:r>
            <a:r>
              <a:rPr lang="en-US" sz="2800" b="1" dirty="0">
                <a:solidFill>
                  <a:prstClr val="black"/>
                </a:solidFill>
                <a:latin typeface="Tw Cen MT" pitchFamily="34" charset="0"/>
              </a:rPr>
              <a:t> para </a:t>
            </a:r>
            <a:r>
              <a:rPr lang="en-US" sz="2800" b="1" dirty="0" err="1">
                <a:solidFill>
                  <a:prstClr val="black"/>
                </a:solidFill>
                <a:latin typeface="Tw Cen MT" pitchFamily="34" charset="0"/>
              </a:rPr>
              <a:t>cada</a:t>
            </a:r>
            <a:r>
              <a:rPr lang="en-US" sz="2800" b="1" dirty="0">
                <a:solidFill>
                  <a:prstClr val="black"/>
                </a:solidFill>
                <a:latin typeface="Tw Cen MT" pitchFamily="34" charset="0"/>
              </a:rPr>
              <a:t> </a:t>
            </a:r>
            <a:r>
              <a:rPr lang="en-US" sz="2800" b="1" dirty="0" err="1">
                <a:solidFill>
                  <a:prstClr val="black"/>
                </a:solidFill>
                <a:latin typeface="Tw Cen MT" pitchFamily="34" charset="0"/>
              </a:rPr>
              <a:t>eje</a:t>
            </a:r>
            <a:endParaRPr lang="en-US" sz="2800" b="1" dirty="0">
              <a:solidFill>
                <a:prstClr val="black"/>
              </a:solidFill>
              <a:latin typeface="Tw Cen MT" pitchFamily="34" charset="0"/>
            </a:endParaRPr>
          </a:p>
        </p:txBody>
      </p:sp>
    </p:spTree>
    <p:extLst>
      <p:ext uri="{BB962C8B-B14F-4D97-AF65-F5344CB8AC3E}">
        <p14:creationId xmlns:p14="http://schemas.microsoft.com/office/powerpoint/2010/main" val="1283237056"/>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2"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3" name="3 CuadroTexto"/>
          <p:cNvSpPr txBox="1">
            <a:spLocks noChangeArrowheads="1"/>
          </p:cNvSpPr>
          <p:nvPr/>
        </p:nvSpPr>
        <p:spPr bwMode="auto">
          <a:xfrm>
            <a:off x="76200" y="152400"/>
            <a:ext cx="4941737"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smtClean="0">
                <a:solidFill>
                  <a:prstClr val="white"/>
                </a:solidFill>
                <a:latin typeface="Tw Cen MT" pitchFamily="34" charset="0"/>
              </a:rPr>
              <a:t>Proceso de Priorización</a:t>
            </a:r>
            <a:endParaRPr lang="en-US" altLang="en-US" sz="4000" dirty="0">
              <a:solidFill>
                <a:prstClr val="white"/>
              </a:solidFill>
              <a:latin typeface="Tw Cen MT" pitchFamily="34" charset="0"/>
            </a:endParaRPr>
          </a:p>
        </p:txBody>
      </p:sp>
      <p:pic>
        <p:nvPicPr>
          <p:cNvPr id="34" name="0 Imagen"/>
          <p:cNvPicPr/>
          <p:nvPr/>
        </p:nvPicPr>
        <p:blipFill>
          <a:blip r:embed="rId2"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sp>
        <p:nvSpPr>
          <p:cNvPr id="5" name="Rectangle 4"/>
          <p:cNvSpPr/>
          <p:nvPr/>
        </p:nvSpPr>
        <p:spPr>
          <a:xfrm>
            <a:off x="179696" y="1197114"/>
            <a:ext cx="8839200" cy="707886"/>
          </a:xfrm>
          <a:prstGeom prst="rect">
            <a:avLst/>
          </a:prstGeom>
          <a:noFill/>
        </p:spPr>
        <p:txBody>
          <a:bodyPr wrap="square" lIns="91440" tIns="45720" rIns="91440" bIns="45720">
            <a:spAutoFit/>
          </a:bodyPr>
          <a:lstStyle/>
          <a:p>
            <a:pPr algn="ctr"/>
            <a:r>
              <a:rPr lang="en-US" sz="4000" b="1" dirty="0" smtClean="0">
                <a:ln w="31550" cmpd="sng">
                  <a:gradFill>
                    <a:gsLst>
                      <a:gs pos="70000">
                        <a:srgbClr val="F79646">
                          <a:shade val="50000"/>
                          <a:satMod val="190000"/>
                        </a:srgbClr>
                      </a:gs>
                      <a:gs pos="0">
                        <a:srgbClr val="F79646">
                          <a:tint val="77000"/>
                          <a:satMod val="180000"/>
                        </a:srgbClr>
                      </a:gs>
                    </a:gsLst>
                    <a:lin ang="5400000"/>
                  </a:gradFill>
                  <a:prstDash val="solid"/>
                </a:ln>
                <a:solidFill>
                  <a:srgbClr val="F79646">
                    <a:tint val="15000"/>
                    <a:satMod val="200000"/>
                  </a:srgbClr>
                </a:solidFill>
                <a:effectLst>
                  <a:outerShdw blurRad="50800" dist="40000" dir="5400000" algn="tl" rotWithShape="0">
                    <a:srgbClr val="000000">
                      <a:shade val="5000"/>
                      <a:satMod val="120000"/>
                      <a:alpha val="33000"/>
                    </a:srgbClr>
                  </a:outerShdw>
                </a:effectLst>
                <a:latin typeface="Tw Cen MT" pitchFamily="34" charset="0"/>
              </a:rPr>
              <a:t>EJEMPLO DEL FORMATO DE VOTACIÓN</a:t>
            </a:r>
            <a:endParaRPr lang="en-US" sz="4000" b="1" dirty="0">
              <a:ln w="31550" cmpd="sng">
                <a:gradFill>
                  <a:gsLst>
                    <a:gs pos="70000">
                      <a:srgbClr val="F79646">
                        <a:shade val="50000"/>
                        <a:satMod val="190000"/>
                      </a:srgbClr>
                    </a:gs>
                    <a:gs pos="0">
                      <a:srgbClr val="F79646">
                        <a:tint val="77000"/>
                        <a:satMod val="180000"/>
                      </a:srgbClr>
                    </a:gs>
                  </a:gsLst>
                  <a:lin ang="5400000"/>
                </a:gradFill>
                <a:prstDash val="solid"/>
              </a:ln>
              <a:solidFill>
                <a:srgbClr val="F79646">
                  <a:tint val="15000"/>
                  <a:satMod val="200000"/>
                </a:srgbClr>
              </a:solidFill>
              <a:effectLst>
                <a:outerShdw blurRad="50800" dist="40000" dir="5400000" algn="tl" rotWithShape="0">
                  <a:srgbClr val="000000">
                    <a:shade val="5000"/>
                    <a:satMod val="120000"/>
                    <a:alpha val="33000"/>
                  </a:srgbClr>
                </a:outerShdw>
              </a:effectLst>
              <a:latin typeface="Tw Cen MT"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444" y="1933135"/>
            <a:ext cx="8482756" cy="464422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a:extLst/>
        </p:spPr>
      </p:pic>
    </p:spTree>
    <p:extLst>
      <p:ext uri="{BB962C8B-B14F-4D97-AF65-F5344CB8AC3E}">
        <p14:creationId xmlns:p14="http://schemas.microsoft.com/office/powerpoint/2010/main" val="1321255390"/>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2"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pic>
        <p:nvPicPr>
          <p:cNvPr id="34" name="0 Imagen"/>
          <p:cNvPicPr/>
          <p:nvPr/>
        </p:nvPicPr>
        <p:blipFill>
          <a:blip r:embed="rId2"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sp>
        <p:nvSpPr>
          <p:cNvPr id="4" name="Content Placeholder 3"/>
          <p:cNvSpPr>
            <a:spLocks noGrp="1"/>
          </p:cNvSpPr>
          <p:nvPr>
            <p:ph idx="1"/>
          </p:nvPr>
        </p:nvSpPr>
        <p:spPr/>
        <p:txBody>
          <a:bodyPr anchor="ctr">
            <a:normAutofit/>
          </a:bodyPr>
          <a:lstStyle/>
          <a:p>
            <a:pPr marL="0" indent="0" algn="ctr">
              <a:spcBef>
                <a:spcPts val="0"/>
              </a:spcBef>
              <a:buClr>
                <a:schemeClr val="accent5">
                  <a:lumMod val="75000"/>
                </a:schemeClr>
              </a:buClr>
              <a:buNone/>
            </a:pPr>
            <a:r>
              <a:rPr lang="en-US" sz="4400" b="1" i="1" dirty="0" err="1" smtClean="0">
                <a:latin typeface="Tw Cen MT" pitchFamily="34" charset="0"/>
              </a:rPr>
              <a:t>Muchas</a:t>
            </a:r>
            <a:r>
              <a:rPr lang="en-US" sz="4400" b="1" i="1" dirty="0" smtClean="0">
                <a:latin typeface="Tw Cen MT" pitchFamily="34" charset="0"/>
              </a:rPr>
              <a:t> gracias y </a:t>
            </a:r>
            <a:r>
              <a:rPr lang="en-US" sz="4400" b="1" i="1" dirty="0" err="1" smtClean="0">
                <a:latin typeface="Tw Cen MT" pitchFamily="34" charset="0"/>
              </a:rPr>
              <a:t>felicitaciones</a:t>
            </a:r>
            <a:r>
              <a:rPr lang="en-US" sz="4400" b="1" i="1" dirty="0" smtClean="0">
                <a:latin typeface="Tw Cen MT" pitchFamily="34" charset="0"/>
              </a:rPr>
              <a:t> </a:t>
            </a:r>
          </a:p>
          <a:p>
            <a:pPr marL="0" indent="0" algn="ctr">
              <a:spcBef>
                <a:spcPts val="0"/>
              </a:spcBef>
              <a:buClr>
                <a:schemeClr val="accent5">
                  <a:lumMod val="75000"/>
                </a:schemeClr>
              </a:buClr>
              <a:buNone/>
            </a:pPr>
            <a:r>
              <a:rPr lang="en-US" sz="4400" b="1" i="1" dirty="0" err="1" smtClean="0">
                <a:latin typeface="Tw Cen MT" pitchFamily="34" charset="0"/>
              </a:rPr>
              <a:t>por</a:t>
            </a:r>
            <a:r>
              <a:rPr lang="en-US" sz="4400" b="1" i="1" dirty="0" smtClean="0">
                <a:latin typeface="Tw Cen MT" pitchFamily="34" charset="0"/>
              </a:rPr>
              <a:t> el </a:t>
            </a:r>
            <a:r>
              <a:rPr lang="en-US" sz="4400" b="1" i="1" dirty="0" err="1" smtClean="0">
                <a:latin typeface="Tw Cen MT" pitchFamily="34" charset="0"/>
              </a:rPr>
              <a:t>arduo</a:t>
            </a:r>
            <a:r>
              <a:rPr lang="en-US" sz="4400" b="1" i="1" dirty="0" smtClean="0">
                <a:latin typeface="Tw Cen MT" pitchFamily="34" charset="0"/>
              </a:rPr>
              <a:t> </a:t>
            </a:r>
            <a:r>
              <a:rPr lang="en-US" sz="4400" b="1" i="1" dirty="0" err="1" smtClean="0">
                <a:latin typeface="Tw Cen MT" pitchFamily="34" charset="0"/>
              </a:rPr>
              <a:t>trabajo</a:t>
            </a:r>
            <a:r>
              <a:rPr lang="en-US" sz="4400" b="1" i="1" dirty="0" smtClean="0">
                <a:latin typeface="Tw Cen MT" pitchFamily="34" charset="0"/>
              </a:rPr>
              <a:t>! </a:t>
            </a:r>
          </a:p>
          <a:p>
            <a:pPr marL="0" indent="0" algn="ctr">
              <a:spcBef>
                <a:spcPts val="0"/>
              </a:spcBef>
              <a:buClr>
                <a:schemeClr val="accent5">
                  <a:lumMod val="75000"/>
                </a:schemeClr>
              </a:buClr>
              <a:buNone/>
            </a:pPr>
            <a:endParaRPr lang="en-US" sz="3600" dirty="0" smtClean="0">
              <a:latin typeface="Tw Cen MT" pitchFamily="34" charset="0"/>
            </a:endParaRPr>
          </a:p>
          <a:p>
            <a:pPr marL="0" indent="0" algn="ctr">
              <a:spcBef>
                <a:spcPts val="0"/>
              </a:spcBef>
              <a:buClr>
                <a:schemeClr val="accent5">
                  <a:lumMod val="75000"/>
                </a:schemeClr>
              </a:buClr>
              <a:buNone/>
            </a:pPr>
            <a:r>
              <a:rPr lang="en-US" sz="3600" dirty="0" smtClean="0">
                <a:latin typeface="Tw Cen MT" pitchFamily="34" charset="0"/>
              </a:rPr>
              <a:t>Les </a:t>
            </a:r>
            <a:r>
              <a:rPr lang="en-US" sz="3600" dirty="0" err="1" smtClean="0">
                <a:latin typeface="Tw Cen MT" pitchFamily="34" charset="0"/>
              </a:rPr>
              <a:t>invitamos</a:t>
            </a:r>
            <a:r>
              <a:rPr lang="en-US" sz="3600" dirty="0" smtClean="0">
                <a:latin typeface="Tw Cen MT" pitchFamily="34" charset="0"/>
              </a:rPr>
              <a:t> a </a:t>
            </a:r>
            <a:r>
              <a:rPr lang="en-US" sz="3600" dirty="0" err="1" smtClean="0">
                <a:latin typeface="Tw Cen MT" pitchFamily="34" charset="0"/>
              </a:rPr>
              <a:t>pasar</a:t>
            </a:r>
            <a:r>
              <a:rPr lang="en-US" sz="3600" dirty="0" smtClean="0">
                <a:latin typeface="Tw Cen MT" pitchFamily="34" charset="0"/>
              </a:rPr>
              <a:t> a la </a:t>
            </a:r>
            <a:r>
              <a:rPr lang="en-US" sz="3600" dirty="0" err="1" smtClean="0">
                <a:latin typeface="Tw Cen MT" pitchFamily="34" charset="0"/>
              </a:rPr>
              <a:t>siguiente</a:t>
            </a:r>
            <a:r>
              <a:rPr lang="en-US" sz="3600" dirty="0" smtClean="0">
                <a:latin typeface="Tw Cen MT" pitchFamily="34" charset="0"/>
              </a:rPr>
              <a:t> </a:t>
            </a:r>
            <a:r>
              <a:rPr lang="en-US" sz="3600" dirty="0" err="1" smtClean="0">
                <a:latin typeface="Tw Cen MT" pitchFamily="34" charset="0"/>
              </a:rPr>
              <a:t>actividad</a:t>
            </a:r>
            <a:r>
              <a:rPr lang="en-US" sz="3600" dirty="0" smtClean="0">
                <a:latin typeface="Tw Cen MT" pitchFamily="34" charset="0"/>
              </a:rPr>
              <a:t> </a:t>
            </a:r>
            <a:r>
              <a:rPr lang="en-US" sz="3600" dirty="0" err="1" smtClean="0">
                <a:latin typeface="Tw Cen MT" pitchFamily="34" charset="0"/>
              </a:rPr>
              <a:t>dentro</a:t>
            </a:r>
            <a:r>
              <a:rPr lang="en-US" sz="3600" dirty="0" smtClean="0">
                <a:latin typeface="Tw Cen MT" pitchFamily="34" charset="0"/>
              </a:rPr>
              <a:t> de la agenda de </a:t>
            </a:r>
            <a:r>
              <a:rPr lang="en-US" sz="3600" dirty="0" err="1" smtClean="0">
                <a:latin typeface="Tw Cen MT" pitchFamily="34" charset="0"/>
              </a:rPr>
              <a:t>esta</a:t>
            </a:r>
            <a:r>
              <a:rPr lang="en-US" sz="3600" dirty="0" smtClean="0">
                <a:latin typeface="Tw Cen MT" pitchFamily="34" charset="0"/>
              </a:rPr>
              <a:t> </a:t>
            </a:r>
          </a:p>
          <a:p>
            <a:pPr marL="0" indent="0" algn="ctr">
              <a:spcBef>
                <a:spcPts val="0"/>
              </a:spcBef>
              <a:buClr>
                <a:schemeClr val="accent5">
                  <a:lumMod val="75000"/>
                </a:schemeClr>
              </a:buClr>
              <a:buNone/>
            </a:pPr>
            <a:r>
              <a:rPr lang="en-US" sz="3600" dirty="0" smtClean="0">
                <a:latin typeface="Tw Cen MT" pitchFamily="34" charset="0"/>
              </a:rPr>
              <a:t>VIII </a:t>
            </a:r>
            <a:r>
              <a:rPr lang="en-US" sz="3600" dirty="0" err="1" smtClean="0">
                <a:latin typeface="Tw Cen MT" pitchFamily="34" charset="0"/>
              </a:rPr>
              <a:t>Convención</a:t>
            </a:r>
            <a:r>
              <a:rPr lang="en-US" sz="3600" dirty="0" smtClean="0">
                <a:latin typeface="Tw Cen MT" pitchFamily="34" charset="0"/>
              </a:rPr>
              <a:t> </a:t>
            </a:r>
            <a:r>
              <a:rPr lang="en-US" sz="3600" dirty="0" err="1" smtClean="0">
                <a:latin typeface="Tw Cen MT" pitchFamily="34" charset="0"/>
              </a:rPr>
              <a:t>Empresarial</a:t>
            </a:r>
            <a:r>
              <a:rPr lang="en-US" sz="3600" dirty="0" smtClean="0">
                <a:latin typeface="Tw Cen MT" pitchFamily="34" charset="0"/>
              </a:rPr>
              <a:t> 2015</a:t>
            </a:r>
            <a:endParaRPr lang="en-US" sz="3600" dirty="0">
              <a:latin typeface="Tw Cen MT" pitchFamily="34" charset="0"/>
            </a:endParaRPr>
          </a:p>
        </p:txBody>
      </p:sp>
    </p:spTree>
    <p:extLst>
      <p:ext uri="{BB962C8B-B14F-4D97-AF65-F5344CB8AC3E}">
        <p14:creationId xmlns:p14="http://schemas.microsoft.com/office/powerpoint/2010/main" val="1270602457"/>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3 Rectángulo"/>
          <p:cNvSpPr/>
          <p:nvPr/>
        </p:nvSpPr>
        <p:spPr>
          <a:xfrm>
            <a:off x="3581400" y="2731532"/>
            <a:ext cx="5334000" cy="2800767"/>
          </a:xfrm>
          <a:prstGeom prst="rect">
            <a:avLst/>
          </a:prstGeom>
        </p:spPr>
        <p:txBody>
          <a:bodyPr wrap="square">
            <a:spAutoFit/>
          </a:bodyPr>
          <a:lstStyle/>
          <a:p>
            <a:pPr algn="ctr" fontAlgn="ctr"/>
            <a:r>
              <a:rPr lang="es-DO" sz="1600" dirty="0">
                <a:solidFill>
                  <a:prstClr val="black"/>
                </a:solidFill>
                <a:latin typeface="Tw Cen MT" pitchFamily="34" charset="0"/>
              </a:rPr>
              <a:t>Presidente y CEO de </a:t>
            </a:r>
            <a:r>
              <a:rPr lang="es-DO" sz="1600" dirty="0" err="1">
                <a:solidFill>
                  <a:prstClr val="black"/>
                </a:solidFill>
                <a:latin typeface="Tw Cen MT" pitchFamily="34" charset="0"/>
              </a:rPr>
              <a:t>Diesco</a:t>
            </a:r>
            <a:r>
              <a:rPr lang="es-DO" sz="1600" dirty="0">
                <a:solidFill>
                  <a:prstClr val="black"/>
                </a:solidFill>
                <a:latin typeface="Tw Cen MT" pitchFamily="34" charset="0"/>
              </a:rPr>
              <a:t>, Ltd., el grupo de empresas </a:t>
            </a:r>
            <a:r>
              <a:rPr lang="es-DO" sz="1600" dirty="0" smtClean="0">
                <a:solidFill>
                  <a:prstClr val="black"/>
                </a:solidFill>
                <a:latin typeface="Tw Cen MT" pitchFamily="34" charset="0"/>
              </a:rPr>
              <a:t>de empaques </a:t>
            </a:r>
            <a:r>
              <a:rPr lang="es-DO" sz="1600" dirty="0">
                <a:solidFill>
                  <a:prstClr val="black"/>
                </a:solidFill>
                <a:latin typeface="Tw Cen MT" pitchFamily="34" charset="0"/>
              </a:rPr>
              <a:t>plásticos líderes en el Caribe y Centro América</a:t>
            </a:r>
            <a:r>
              <a:rPr lang="es-DO" sz="1600" dirty="0" smtClean="0">
                <a:solidFill>
                  <a:prstClr val="black"/>
                </a:solidFill>
                <a:latin typeface="Tw Cen MT" pitchFamily="34" charset="0"/>
              </a:rPr>
              <a:t>.</a:t>
            </a:r>
          </a:p>
          <a:p>
            <a:pPr algn="ctr" fontAlgn="ctr"/>
            <a:endParaRPr lang="es-DO" sz="1600" dirty="0" smtClean="0">
              <a:solidFill>
                <a:prstClr val="black"/>
              </a:solidFill>
              <a:latin typeface="Tw Cen MT" pitchFamily="34" charset="0"/>
            </a:endParaRPr>
          </a:p>
          <a:p>
            <a:pPr algn="ctr" fontAlgn="ctr"/>
            <a:r>
              <a:rPr lang="es-DO" sz="1600" dirty="0" smtClean="0">
                <a:solidFill>
                  <a:prstClr val="black"/>
                </a:solidFill>
                <a:latin typeface="Tw Cen MT" pitchFamily="34" charset="0"/>
              </a:rPr>
              <a:t>Fungió </a:t>
            </a:r>
            <a:r>
              <a:rPr lang="es-DO" sz="1600" dirty="0">
                <a:solidFill>
                  <a:prstClr val="black"/>
                </a:solidFill>
                <a:latin typeface="Tw Cen MT" pitchFamily="34" charset="0"/>
              </a:rPr>
              <a:t>como Presidente del Consejo Nacional de la Empresa Privada (CONEP) por dos períodos consecutivos (</a:t>
            </a:r>
            <a:r>
              <a:rPr lang="es-DO" sz="1600" dirty="0" smtClean="0">
                <a:solidFill>
                  <a:prstClr val="black"/>
                </a:solidFill>
                <a:latin typeface="Tw Cen MT" pitchFamily="34" charset="0"/>
              </a:rPr>
              <a:t>2011-2013 </a:t>
            </a:r>
            <a:r>
              <a:rPr lang="es-DO" sz="1600" dirty="0">
                <a:solidFill>
                  <a:prstClr val="black"/>
                </a:solidFill>
                <a:latin typeface="Tw Cen MT" pitchFamily="34" charset="0"/>
              </a:rPr>
              <a:t>y </a:t>
            </a:r>
            <a:r>
              <a:rPr lang="es-DO" sz="1600" dirty="0" smtClean="0">
                <a:solidFill>
                  <a:prstClr val="black"/>
                </a:solidFill>
                <a:latin typeface="Tw Cen MT" pitchFamily="34" charset="0"/>
              </a:rPr>
              <a:t>2013-2015). </a:t>
            </a:r>
            <a:r>
              <a:rPr lang="es-DO" sz="1600" dirty="0">
                <a:solidFill>
                  <a:prstClr val="black"/>
                </a:solidFill>
                <a:latin typeface="Tw Cen MT" pitchFamily="34" charset="0"/>
              </a:rPr>
              <a:t>Anterior a esto, fue Presidente de la Asociación de Industrias de la República Dominicana (AIRD), </a:t>
            </a:r>
            <a:r>
              <a:rPr lang="es-DO" sz="1600" dirty="0" smtClean="0">
                <a:solidFill>
                  <a:prstClr val="black"/>
                </a:solidFill>
                <a:latin typeface="Tw Cen MT" pitchFamily="34" charset="0"/>
              </a:rPr>
              <a:t>también </a:t>
            </a:r>
            <a:r>
              <a:rPr lang="es-DO" sz="1600" dirty="0">
                <a:solidFill>
                  <a:prstClr val="black"/>
                </a:solidFill>
                <a:latin typeface="Tw Cen MT" pitchFamily="34" charset="0"/>
              </a:rPr>
              <a:t>por dos períodos consecutivos 2007-2008 y 2009-2010. En el 2004 fue el Presidente de la Asociación Nacional de Jóvenes Empresarios (ANJE</a:t>
            </a:r>
            <a:r>
              <a:rPr lang="es-DO" sz="1600" dirty="0" smtClean="0">
                <a:solidFill>
                  <a:prstClr val="black"/>
                </a:solidFill>
                <a:latin typeface="Tw Cen MT" pitchFamily="34" charset="0"/>
              </a:rPr>
              <a:t>).</a:t>
            </a:r>
          </a:p>
          <a:p>
            <a:pPr algn="ctr" fontAlgn="ctr"/>
            <a:endParaRPr lang="es-DO" sz="1600" dirty="0">
              <a:solidFill>
                <a:srgbClr val="000000"/>
              </a:solidFill>
              <a:latin typeface="Tw Cen MT" pitchFamily="34" charset="0"/>
            </a:endParaRPr>
          </a:p>
        </p:txBody>
      </p:sp>
      <p:sp>
        <p:nvSpPr>
          <p:cNvPr id="5" name="24 CuadroTexto"/>
          <p:cNvSpPr txBox="1"/>
          <p:nvPr/>
        </p:nvSpPr>
        <p:spPr>
          <a:xfrm>
            <a:off x="5334000" y="2362200"/>
            <a:ext cx="2306337" cy="400110"/>
          </a:xfrm>
          <a:prstGeom prst="rect">
            <a:avLst/>
          </a:prstGeom>
          <a:noFill/>
        </p:spPr>
        <p:txBody>
          <a:bodyPr wrap="none" rtlCol="0">
            <a:spAutoFit/>
          </a:bodyPr>
          <a:lstStyle/>
          <a:p>
            <a:r>
              <a:rPr lang="en-US" sz="2000" b="1" dirty="0" smtClean="0">
                <a:solidFill>
                  <a:prstClr val="black"/>
                </a:solidFill>
                <a:latin typeface="Tw Cen MT" pitchFamily="34" charset="0"/>
              </a:rPr>
              <a:t>Manuel Diez Cabral</a:t>
            </a:r>
            <a:endParaRPr lang="en-US" sz="2000" b="1" dirty="0">
              <a:solidFill>
                <a:prstClr val="black"/>
              </a:solidFill>
              <a:latin typeface="Tw Cen MT" pitchFamily="34" charset="0"/>
            </a:endParaRPr>
          </a:p>
        </p:txBody>
      </p:sp>
      <p:pic>
        <p:nvPicPr>
          <p:cNvPr id="6" name="Picture 2" descr="C:\Users\Karina Popa\Downloads\IMG_106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828800"/>
            <a:ext cx="2590800" cy="3886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7"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8"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9" name="3 CuadroTexto"/>
          <p:cNvSpPr txBox="1">
            <a:spLocks noChangeArrowheads="1"/>
          </p:cNvSpPr>
          <p:nvPr/>
        </p:nvSpPr>
        <p:spPr bwMode="auto">
          <a:xfrm>
            <a:off x="76200" y="152400"/>
            <a:ext cx="4709751"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smtClean="0">
                <a:solidFill>
                  <a:prstClr val="white"/>
                </a:solidFill>
                <a:latin typeface="Tw Cen MT" pitchFamily="34" charset="0"/>
              </a:rPr>
              <a:t>Coordinación General</a:t>
            </a:r>
            <a:endParaRPr lang="en-US" altLang="en-US" sz="4000" dirty="0">
              <a:solidFill>
                <a:prstClr val="white"/>
              </a:solidFill>
              <a:latin typeface="Tw Cen MT" pitchFamily="34" charset="0"/>
            </a:endParaRPr>
          </a:p>
        </p:txBody>
      </p:sp>
      <p:pic>
        <p:nvPicPr>
          <p:cNvPr id="10" name="0 Imagen"/>
          <p:cNvPicPr/>
          <p:nvPr/>
        </p:nvPicPr>
        <p:blipFill>
          <a:blip r:embed="rId3"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spTree>
    <p:extLst>
      <p:ext uri="{BB962C8B-B14F-4D97-AF65-F5344CB8AC3E}">
        <p14:creationId xmlns:p14="http://schemas.microsoft.com/office/powerpoint/2010/main" val="20908954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42223" y="5571556"/>
            <a:ext cx="2764834" cy="1077218"/>
          </a:xfrm>
          <a:prstGeom prst="rect">
            <a:avLst/>
          </a:prstGeom>
        </p:spPr>
        <p:txBody>
          <a:bodyPr wrap="square">
            <a:spAutoFit/>
          </a:bodyPr>
          <a:lstStyle/>
          <a:p>
            <a:pPr algn="ctr" fontAlgn="ctr"/>
            <a:r>
              <a:rPr lang="es-DO" sz="1600" dirty="0">
                <a:solidFill>
                  <a:prstClr val="black"/>
                </a:solidFill>
                <a:latin typeface="Tw Cen MT" pitchFamily="34" charset="0"/>
              </a:rPr>
              <a:t>Estimular la innovación, el espíritu empresarial y desarrollar nuestro capital humano</a:t>
            </a:r>
            <a:endParaRPr lang="es-DO" sz="1600" dirty="0">
              <a:solidFill>
                <a:srgbClr val="000000"/>
              </a:solidFill>
              <a:latin typeface="Tw Cen MT" pitchFamily="34" charset="0"/>
            </a:endParaRPr>
          </a:p>
        </p:txBody>
      </p:sp>
      <p:sp>
        <p:nvSpPr>
          <p:cNvPr id="15" name="14 Rectángulo"/>
          <p:cNvSpPr/>
          <p:nvPr/>
        </p:nvSpPr>
        <p:spPr>
          <a:xfrm>
            <a:off x="262822" y="2826603"/>
            <a:ext cx="2658178" cy="830997"/>
          </a:xfrm>
          <a:prstGeom prst="rect">
            <a:avLst/>
          </a:prstGeom>
        </p:spPr>
        <p:txBody>
          <a:bodyPr wrap="square">
            <a:spAutoFit/>
          </a:bodyPr>
          <a:lstStyle/>
          <a:p>
            <a:pPr algn="ctr" fontAlgn="ctr"/>
            <a:r>
              <a:rPr lang="es-DO" sz="1600" dirty="0">
                <a:solidFill>
                  <a:prstClr val="black"/>
                </a:solidFill>
                <a:latin typeface="Tw Cen MT" pitchFamily="34" charset="0"/>
              </a:rPr>
              <a:t>Facilitar recursos financieros y fiscales para estimular el crecimiento y el desarrollo</a:t>
            </a:r>
            <a:endParaRPr lang="es-DO" sz="1600" dirty="0">
              <a:solidFill>
                <a:srgbClr val="000000"/>
              </a:solidFill>
              <a:latin typeface="Tw Cen MT" pitchFamily="34" charset="0"/>
            </a:endParaRPr>
          </a:p>
        </p:txBody>
      </p:sp>
      <p:sp>
        <p:nvSpPr>
          <p:cNvPr id="16" name="15 Rectángulo"/>
          <p:cNvSpPr/>
          <p:nvPr/>
        </p:nvSpPr>
        <p:spPr>
          <a:xfrm>
            <a:off x="6324600" y="2750403"/>
            <a:ext cx="2617013" cy="830997"/>
          </a:xfrm>
          <a:prstGeom prst="rect">
            <a:avLst/>
          </a:prstGeom>
        </p:spPr>
        <p:txBody>
          <a:bodyPr wrap="square">
            <a:spAutoFit/>
          </a:bodyPr>
          <a:lstStyle/>
          <a:p>
            <a:pPr algn="ctr" fontAlgn="ctr"/>
            <a:r>
              <a:rPr lang="es-DO" sz="1600" dirty="0">
                <a:solidFill>
                  <a:prstClr val="black"/>
                </a:solidFill>
                <a:latin typeface="Tw Cen MT" pitchFamily="34" charset="0"/>
              </a:rPr>
              <a:t>Maximizar el potencial de los recursos naturales y energéticos del país</a:t>
            </a:r>
            <a:endParaRPr lang="es-DO" sz="1600" dirty="0">
              <a:solidFill>
                <a:srgbClr val="000000"/>
              </a:solidFill>
              <a:latin typeface="Tw Cen MT" pitchFamily="34" charset="0"/>
            </a:endParaRPr>
          </a:p>
        </p:txBody>
      </p:sp>
      <p:sp>
        <p:nvSpPr>
          <p:cNvPr id="17" name="16 Rectángulo"/>
          <p:cNvSpPr/>
          <p:nvPr/>
        </p:nvSpPr>
        <p:spPr>
          <a:xfrm>
            <a:off x="3289527" y="3507918"/>
            <a:ext cx="2658178" cy="1077218"/>
          </a:xfrm>
          <a:prstGeom prst="rect">
            <a:avLst/>
          </a:prstGeom>
        </p:spPr>
        <p:txBody>
          <a:bodyPr wrap="square">
            <a:spAutoFit/>
          </a:bodyPr>
          <a:lstStyle/>
          <a:p>
            <a:pPr algn="ctr" fontAlgn="ctr"/>
            <a:r>
              <a:rPr lang="es-DO" sz="1600" dirty="0">
                <a:solidFill>
                  <a:prstClr val="black"/>
                </a:solidFill>
                <a:latin typeface="Tw Cen MT" pitchFamily="34" charset="0"/>
              </a:rPr>
              <a:t>Mejorar la infraestructura, fortalecer el comercio y la promoción del país en el exterior</a:t>
            </a:r>
            <a:endParaRPr lang="es-DO" sz="1600" dirty="0">
              <a:solidFill>
                <a:srgbClr val="000000"/>
              </a:solidFill>
              <a:latin typeface="Tw Cen MT" pitchFamily="34" charset="0"/>
            </a:endParaRPr>
          </a:p>
        </p:txBody>
      </p:sp>
      <p:sp>
        <p:nvSpPr>
          <p:cNvPr id="18" name="17 Rectángulo"/>
          <p:cNvSpPr/>
          <p:nvPr/>
        </p:nvSpPr>
        <p:spPr>
          <a:xfrm>
            <a:off x="5832475" y="5950803"/>
            <a:ext cx="3153460" cy="830997"/>
          </a:xfrm>
          <a:prstGeom prst="rect">
            <a:avLst/>
          </a:prstGeom>
        </p:spPr>
        <p:txBody>
          <a:bodyPr wrap="square">
            <a:spAutoFit/>
          </a:bodyPr>
          <a:lstStyle/>
          <a:p>
            <a:pPr algn="ctr" fontAlgn="ctr"/>
            <a:r>
              <a:rPr lang="es-DO" sz="1600" dirty="0">
                <a:solidFill>
                  <a:prstClr val="black"/>
                </a:solidFill>
                <a:latin typeface="Tw Cen MT" pitchFamily="34" charset="0"/>
              </a:rPr>
              <a:t>Promover una institucionalidad sólida y transparente y garantizar la seguridad ciudadana</a:t>
            </a:r>
            <a:endParaRPr lang="es-DO" sz="1600" dirty="0">
              <a:solidFill>
                <a:srgbClr val="000000"/>
              </a:solidFill>
              <a:latin typeface="Tw Cen MT" pitchFamily="34" charset="0"/>
            </a:endParaRPr>
          </a:p>
        </p:txBody>
      </p:sp>
      <p:sp>
        <p:nvSpPr>
          <p:cNvPr id="5" name="4 CuadroTexto"/>
          <p:cNvSpPr txBox="1"/>
          <p:nvPr/>
        </p:nvSpPr>
        <p:spPr>
          <a:xfrm>
            <a:off x="331950" y="5190556"/>
            <a:ext cx="1266052" cy="369332"/>
          </a:xfrm>
          <a:prstGeom prst="rect">
            <a:avLst/>
          </a:prstGeom>
          <a:noFill/>
        </p:spPr>
        <p:txBody>
          <a:bodyPr wrap="none" rtlCol="0">
            <a:spAutoFit/>
          </a:bodyPr>
          <a:lstStyle/>
          <a:p>
            <a:r>
              <a:rPr lang="en-US" b="1" dirty="0" smtClean="0">
                <a:solidFill>
                  <a:prstClr val="black"/>
                </a:solidFill>
                <a:latin typeface="Tw Cen MT" pitchFamily="34" charset="0"/>
              </a:rPr>
              <a:t>Joel Santos</a:t>
            </a:r>
            <a:endParaRPr lang="en-US" b="1" dirty="0">
              <a:solidFill>
                <a:prstClr val="black"/>
              </a:solidFill>
              <a:latin typeface="Tw Cen MT" pitchFamily="34" charset="0"/>
            </a:endParaRPr>
          </a:p>
        </p:txBody>
      </p:sp>
      <p:sp>
        <p:nvSpPr>
          <p:cNvPr id="20" name="19 CuadroTexto"/>
          <p:cNvSpPr txBox="1"/>
          <p:nvPr/>
        </p:nvSpPr>
        <p:spPr>
          <a:xfrm>
            <a:off x="1295400" y="2554594"/>
            <a:ext cx="1431674" cy="369332"/>
          </a:xfrm>
          <a:prstGeom prst="rect">
            <a:avLst/>
          </a:prstGeom>
          <a:noFill/>
        </p:spPr>
        <p:txBody>
          <a:bodyPr wrap="none" rtlCol="0">
            <a:spAutoFit/>
          </a:bodyPr>
          <a:lstStyle/>
          <a:p>
            <a:r>
              <a:rPr lang="en-US" b="1" dirty="0" smtClean="0">
                <a:solidFill>
                  <a:prstClr val="black"/>
                </a:solidFill>
                <a:latin typeface="Tw Cen MT" pitchFamily="34" charset="0"/>
              </a:rPr>
              <a:t>Jochi Vicente</a:t>
            </a:r>
            <a:endParaRPr lang="en-US" b="1" dirty="0">
              <a:solidFill>
                <a:prstClr val="black"/>
              </a:solidFill>
              <a:latin typeface="Tw Cen MT" pitchFamily="34" charset="0"/>
            </a:endParaRPr>
          </a:p>
        </p:txBody>
      </p:sp>
      <p:sp>
        <p:nvSpPr>
          <p:cNvPr id="21" name="20 CuadroTexto"/>
          <p:cNvSpPr txBox="1"/>
          <p:nvPr/>
        </p:nvSpPr>
        <p:spPr>
          <a:xfrm>
            <a:off x="3578836" y="3212068"/>
            <a:ext cx="1664238" cy="369332"/>
          </a:xfrm>
          <a:prstGeom prst="rect">
            <a:avLst/>
          </a:prstGeom>
          <a:noFill/>
        </p:spPr>
        <p:txBody>
          <a:bodyPr wrap="none" rtlCol="0">
            <a:spAutoFit/>
          </a:bodyPr>
          <a:lstStyle/>
          <a:p>
            <a:r>
              <a:rPr lang="en-US" b="1" dirty="0" smtClean="0">
                <a:solidFill>
                  <a:prstClr val="black"/>
                </a:solidFill>
                <a:latin typeface="Tw Cen MT" pitchFamily="34" charset="0"/>
              </a:rPr>
              <a:t>Circe Almánzar</a:t>
            </a:r>
            <a:endParaRPr lang="en-US" b="1" dirty="0">
              <a:solidFill>
                <a:prstClr val="black"/>
              </a:solidFill>
              <a:latin typeface="Tw Cen MT" pitchFamily="34" charset="0"/>
            </a:endParaRPr>
          </a:p>
        </p:txBody>
      </p:sp>
      <p:sp>
        <p:nvSpPr>
          <p:cNvPr id="22" name="21 CuadroTexto"/>
          <p:cNvSpPr txBox="1"/>
          <p:nvPr/>
        </p:nvSpPr>
        <p:spPr>
          <a:xfrm>
            <a:off x="7312988" y="2373868"/>
            <a:ext cx="1736886" cy="369332"/>
          </a:xfrm>
          <a:prstGeom prst="rect">
            <a:avLst/>
          </a:prstGeom>
          <a:noFill/>
        </p:spPr>
        <p:txBody>
          <a:bodyPr wrap="none" rtlCol="0">
            <a:spAutoFit/>
          </a:bodyPr>
          <a:lstStyle/>
          <a:p>
            <a:r>
              <a:rPr lang="en-US" b="1" dirty="0" smtClean="0">
                <a:solidFill>
                  <a:prstClr val="black"/>
                </a:solidFill>
                <a:latin typeface="Tw Cen MT" pitchFamily="34" charset="0"/>
              </a:rPr>
              <a:t>Roberto Herrera</a:t>
            </a:r>
            <a:endParaRPr lang="en-US" b="1" dirty="0">
              <a:solidFill>
                <a:prstClr val="black"/>
              </a:solidFill>
              <a:latin typeface="Tw Cen MT" pitchFamily="34" charset="0"/>
            </a:endParaRPr>
          </a:p>
        </p:txBody>
      </p:sp>
      <p:sp>
        <p:nvSpPr>
          <p:cNvPr id="23" name="22 CuadroTexto"/>
          <p:cNvSpPr txBox="1"/>
          <p:nvPr/>
        </p:nvSpPr>
        <p:spPr>
          <a:xfrm>
            <a:off x="6917790" y="5584694"/>
            <a:ext cx="2378609" cy="369332"/>
          </a:xfrm>
          <a:prstGeom prst="rect">
            <a:avLst/>
          </a:prstGeom>
          <a:noFill/>
        </p:spPr>
        <p:txBody>
          <a:bodyPr wrap="square" rtlCol="0">
            <a:spAutoFit/>
          </a:bodyPr>
          <a:lstStyle/>
          <a:p>
            <a:r>
              <a:rPr lang="en-US" b="1" dirty="0" smtClean="0">
                <a:solidFill>
                  <a:prstClr val="black"/>
                </a:solidFill>
                <a:latin typeface="Tw Cen MT" pitchFamily="34" charset="0"/>
              </a:rPr>
              <a:t>Servio Tulio</a:t>
            </a:r>
            <a:r>
              <a:rPr lang="en-US" b="1" dirty="0">
                <a:solidFill>
                  <a:prstClr val="black"/>
                </a:solidFill>
                <a:latin typeface="Tw Cen MT" pitchFamily="34" charset="0"/>
              </a:rPr>
              <a:t> </a:t>
            </a:r>
            <a:r>
              <a:rPr lang="en-US" b="1" dirty="0" smtClean="0">
                <a:solidFill>
                  <a:prstClr val="black"/>
                </a:solidFill>
                <a:latin typeface="Tw Cen MT" pitchFamily="34" charset="0"/>
              </a:rPr>
              <a:t>Castaños</a:t>
            </a:r>
            <a:endParaRPr lang="en-US" b="1" dirty="0">
              <a:solidFill>
                <a:prstClr val="black"/>
              </a:solidFill>
              <a:latin typeface="Tw Cen MT" pitchFamily="34" charset="0"/>
            </a:endParaRPr>
          </a:p>
        </p:txBody>
      </p:sp>
      <p:pic>
        <p:nvPicPr>
          <p:cNvPr id="2050" name="Picture 2" descr="C:\Users\Karina Popa\Downloads\IMG_3379 copy.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19" t="5775" r="50179" b="22662"/>
          <a:stretch/>
        </p:blipFill>
        <p:spPr bwMode="auto">
          <a:xfrm>
            <a:off x="3578835" y="1676400"/>
            <a:ext cx="1754523" cy="171337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9"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0"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1" name="3 CuadroTexto"/>
          <p:cNvSpPr txBox="1">
            <a:spLocks noChangeArrowheads="1"/>
          </p:cNvSpPr>
          <p:nvPr/>
        </p:nvSpPr>
        <p:spPr bwMode="auto">
          <a:xfrm>
            <a:off x="76200" y="152400"/>
            <a:ext cx="5019900"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smtClean="0">
                <a:solidFill>
                  <a:prstClr val="white"/>
                </a:solidFill>
                <a:latin typeface="Tw Cen MT" pitchFamily="34" charset="0"/>
              </a:rPr>
              <a:t>Líderes y Ejes Temáticos</a:t>
            </a:r>
            <a:endParaRPr lang="en-US" altLang="en-US" sz="4000" dirty="0">
              <a:solidFill>
                <a:prstClr val="white"/>
              </a:solidFill>
              <a:latin typeface="Tw Cen MT" pitchFamily="34" charset="0"/>
            </a:endParaRPr>
          </a:p>
        </p:txBody>
      </p:sp>
      <p:pic>
        <p:nvPicPr>
          <p:cNvPr id="32" name="0 Imagen"/>
          <p:cNvPicPr/>
          <p:nvPr/>
        </p:nvPicPr>
        <p:blipFill>
          <a:blip r:embed="rId3"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pic>
        <p:nvPicPr>
          <p:cNvPr id="1026" name="Picture 2" descr="C:\Users\Grace\Downloads\Jochy Vicent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992" r="13107" b="16786"/>
          <a:stretch/>
        </p:blipFill>
        <p:spPr bwMode="auto">
          <a:xfrm>
            <a:off x="0" y="1195575"/>
            <a:ext cx="1792125" cy="177622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Picture 3" descr="C:\Users\Grace\Downloads\Roberto Herrera.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2098" t="4378" r="33355" b="70768"/>
          <a:stretch/>
        </p:blipFill>
        <p:spPr bwMode="auto">
          <a:xfrm>
            <a:off x="5947705" y="1118477"/>
            <a:ext cx="1649003" cy="177868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C:\Users\Grace\Downloads\Servio T C.jpg"/>
          <p:cNvPicPr>
            <a:picLocks noChangeAspect="1" noChangeArrowheads="1"/>
          </p:cNvPicPr>
          <p:nvPr/>
        </p:nvPicPr>
        <p:blipFill rotWithShape="1">
          <a:blip r:embed="rId6">
            <a:extLst>
              <a:ext uri="{28A0092B-C50C-407E-A947-70E740481C1C}">
                <a14:useLocalDpi xmlns:a14="http://schemas.microsoft.com/office/drawing/2010/main" val="0"/>
              </a:ext>
            </a:extLst>
          </a:blip>
          <a:srcRect l="19656" r="20467" b="59587"/>
          <a:stretch/>
        </p:blipFill>
        <p:spPr bwMode="auto">
          <a:xfrm>
            <a:off x="5562600" y="4405952"/>
            <a:ext cx="1676400" cy="169004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Picture 5" descr="C:\Users\Grace\Downloads\Joel Santos.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5793" r="25342" b="50000"/>
          <a:stretch/>
        </p:blipFill>
        <p:spPr bwMode="auto">
          <a:xfrm>
            <a:off x="1371600" y="3982398"/>
            <a:ext cx="1686912" cy="173260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715247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1433069047"/>
              </p:ext>
            </p:extLst>
          </p:nvPr>
        </p:nvGraphicFramePr>
        <p:xfrm>
          <a:off x="120442" y="1173972"/>
          <a:ext cx="8909736" cy="5593080"/>
        </p:xfrm>
        <a:graphic>
          <a:graphicData uri="http://schemas.openxmlformats.org/drawingml/2006/table">
            <a:tbl>
              <a:tblPr>
                <a:tableStyleId>{22838BEF-8BB2-4498-84A7-C5851F593DF1}</a:tableStyleId>
              </a:tblPr>
              <a:tblGrid>
                <a:gridCol w="1784558"/>
                <a:gridCol w="1143000"/>
                <a:gridCol w="4572000"/>
                <a:gridCol w="1410178"/>
              </a:tblGrid>
              <a:tr h="181428">
                <a:tc>
                  <a:txBody>
                    <a:bodyPr/>
                    <a:lstStyle/>
                    <a:p>
                      <a:pPr algn="ctr" rtl="0" fontAlgn="b"/>
                      <a:r>
                        <a:rPr lang="es-DO" sz="1600" u="none" strike="noStrike" noProof="0" dirty="0" smtClean="0">
                          <a:solidFill>
                            <a:schemeClr val="bg1"/>
                          </a:solidFill>
                          <a:effectLst>
                            <a:outerShdw blurRad="38100" dist="38100" dir="2700000" algn="tl">
                              <a:srgbClr val="000000">
                                <a:alpha val="43137"/>
                              </a:srgbClr>
                            </a:outerShdw>
                          </a:effectLst>
                          <a:latin typeface="Tw Cen MT" pitchFamily="34" charset="0"/>
                        </a:rPr>
                        <a:t>Eje</a:t>
                      </a:r>
                      <a:endParaRPr lang="es-DO" sz="1600" b="1" i="0" u="none" strike="noStrike" noProof="0" dirty="0">
                        <a:solidFill>
                          <a:schemeClr val="bg1"/>
                        </a:solidFill>
                        <a:effectLst>
                          <a:outerShdw blurRad="38100" dist="38100" dir="2700000" algn="tl">
                            <a:srgbClr val="000000">
                              <a:alpha val="43137"/>
                            </a:srgbClr>
                          </a:outerShdw>
                        </a:effectLst>
                        <a:latin typeface="Tw Cen MT" pitchFamily="34" charset="0"/>
                      </a:endParaRPr>
                    </a:p>
                  </a:txBody>
                  <a:tcPr marL="9256" marR="0" marT="0" marB="0" anchor="ctr">
                    <a:solidFill>
                      <a:schemeClr val="accent5">
                        <a:lumMod val="75000"/>
                      </a:schemeClr>
                    </a:solidFill>
                  </a:tcPr>
                </a:tc>
                <a:tc>
                  <a:txBody>
                    <a:bodyPr/>
                    <a:lstStyle/>
                    <a:p>
                      <a:pPr algn="ctr" rtl="0" fontAlgn="b"/>
                      <a:r>
                        <a:rPr lang="es-DO" sz="1600" u="none" strike="noStrike" noProof="0" dirty="0" smtClean="0">
                          <a:solidFill>
                            <a:schemeClr val="bg1"/>
                          </a:solidFill>
                          <a:effectLst>
                            <a:outerShdw blurRad="38100" dist="38100" dir="2700000" algn="tl">
                              <a:srgbClr val="000000">
                                <a:alpha val="43137"/>
                              </a:srgbClr>
                            </a:outerShdw>
                          </a:effectLst>
                          <a:latin typeface="Tw Cen MT" pitchFamily="34" charset="0"/>
                        </a:rPr>
                        <a:t>Líder de Eje</a:t>
                      </a:r>
                      <a:endParaRPr lang="es-DO" sz="1600" b="1" i="0" u="none" strike="noStrike" noProof="0" dirty="0">
                        <a:solidFill>
                          <a:schemeClr val="bg1"/>
                        </a:solidFill>
                        <a:effectLst>
                          <a:outerShdw blurRad="38100" dist="38100" dir="2700000" algn="tl">
                            <a:srgbClr val="000000">
                              <a:alpha val="43137"/>
                            </a:srgbClr>
                          </a:outerShdw>
                        </a:effectLst>
                        <a:latin typeface="Tw Cen MT" pitchFamily="34" charset="0"/>
                      </a:endParaRPr>
                    </a:p>
                  </a:txBody>
                  <a:tcPr marL="9256" marR="0" marT="0" marB="0" anchor="ctr">
                    <a:solidFill>
                      <a:schemeClr val="accent5">
                        <a:lumMod val="75000"/>
                      </a:schemeClr>
                    </a:solidFill>
                  </a:tcPr>
                </a:tc>
                <a:tc>
                  <a:txBody>
                    <a:bodyPr/>
                    <a:lstStyle/>
                    <a:p>
                      <a:pPr algn="ctr" rtl="0" fontAlgn="b"/>
                      <a:r>
                        <a:rPr lang="es-DO" sz="1600" u="none" strike="noStrike" noProof="0" dirty="0" smtClean="0">
                          <a:solidFill>
                            <a:schemeClr val="bg1"/>
                          </a:solidFill>
                          <a:effectLst>
                            <a:outerShdw blurRad="38100" dist="38100" dir="2700000" algn="tl">
                              <a:srgbClr val="000000">
                                <a:alpha val="43137"/>
                              </a:srgbClr>
                            </a:outerShdw>
                          </a:effectLst>
                          <a:latin typeface="Tw Cen MT" pitchFamily="34" charset="0"/>
                        </a:rPr>
                        <a:t>Mesa</a:t>
                      </a:r>
                      <a:endParaRPr lang="es-DO" sz="1600" b="1" i="0" u="none" strike="noStrike" noProof="0" dirty="0">
                        <a:solidFill>
                          <a:schemeClr val="bg1"/>
                        </a:solidFill>
                        <a:effectLst>
                          <a:outerShdw blurRad="38100" dist="38100" dir="2700000" algn="tl">
                            <a:srgbClr val="000000">
                              <a:alpha val="43137"/>
                            </a:srgbClr>
                          </a:outerShdw>
                        </a:effectLst>
                        <a:latin typeface="Tw Cen MT" pitchFamily="34" charset="0"/>
                      </a:endParaRPr>
                    </a:p>
                  </a:txBody>
                  <a:tcPr marL="9256" marR="0" marT="0" marB="0" anchor="ctr">
                    <a:solidFill>
                      <a:schemeClr val="accent5">
                        <a:lumMod val="75000"/>
                      </a:schemeClr>
                    </a:solidFill>
                  </a:tcPr>
                </a:tc>
                <a:tc>
                  <a:txBody>
                    <a:bodyPr/>
                    <a:lstStyle/>
                    <a:p>
                      <a:pPr algn="ctr" rtl="0" fontAlgn="b"/>
                      <a:r>
                        <a:rPr lang="es-DO" sz="1600" u="none" strike="noStrike" noProof="0" dirty="0" smtClean="0">
                          <a:solidFill>
                            <a:schemeClr val="bg1"/>
                          </a:solidFill>
                          <a:effectLst>
                            <a:outerShdw blurRad="38100" dist="38100" dir="2700000" algn="tl">
                              <a:srgbClr val="000000">
                                <a:alpha val="43137"/>
                              </a:srgbClr>
                            </a:outerShdw>
                          </a:effectLst>
                          <a:latin typeface="Tw Cen MT" pitchFamily="34" charset="0"/>
                        </a:rPr>
                        <a:t>Líder de Mesa</a:t>
                      </a:r>
                      <a:endParaRPr lang="es-DO" sz="1600" b="1" i="0" u="none" strike="noStrike" noProof="0" dirty="0">
                        <a:solidFill>
                          <a:schemeClr val="bg1"/>
                        </a:solidFill>
                        <a:effectLst>
                          <a:outerShdw blurRad="38100" dist="38100" dir="2700000" algn="tl">
                            <a:srgbClr val="000000">
                              <a:alpha val="43137"/>
                            </a:srgbClr>
                          </a:outerShdw>
                        </a:effectLst>
                        <a:latin typeface="Tw Cen MT" pitchFamily="34" charset="0"/>
                      </a:endParaRPr>
                    </a:p>
                  </a:txBody>
                  <a:tcPr marL="9256" marR="0" marT="0" marB="0" anchor="ctr">
                    <a:solidFill>
                      <a:schemeClr val="accent5">
                        <a:lumMod val="75000"/>
                      </a:schemeClr>
                    </a:solidFill>
                  </a:tcPr>
                </a:tc>
              </a:tr>
              <a:tr h="294820">
                <a:tc rowSpan="3">
                  <a:txBody>
                    <a:bodyPr/>
                    <a:lstStyle/>
                    <a:p>
                      <a:pPr algn="ctr" rtl="0" fontAlgn="ctr"/>
                      <a:r>
                        <a:rPr lang="es-DO" sz="1300" u="none" strike="noStrike" noProof="0" dirty="0">
                          <a:effectLst/>
                          <a:latin typeface="Tw Cen MT" pitchFamily="34" charset="0"/>
                        </a:rPr>
                        <a:t>Estimular la innovación, el espíritu empresarial y desarrollar nuestro capital humano</a:t>
                      </a:r>
                      <a:endParaRPr lang="es-DO" sz="1300" b="0" i="0" u="none" strike="noStrike" noProof="0" dirty="0">
                        <a:solidFill>
                          <a:srgbClr val="000000"/>
                        </a:solidFill>
                        <a:effectLst/>
                        <a:latin typeface="Tw Cen MT" pitchFamily="34" charset="0"/>
                      </a:endParaRPr>
                    </a:p>
                  </a:txBody>
                  <a:tcPr marL="9256" marR="0" marT="0" marB="0" anchor="ctr"/>
                </a:tc>
                <a:tc rowSpan="3">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DO" sz="1300" u="none" strike="noStrike" noProof="0" dirty="0" smtClean="0">
                          <a:effectLst/>
                          <a:latin typeface="Tw Cen MT" pitchFamily="34" charset="0"/>
                        </a:rPr>
                        <a:t>Joel Santos</a:t>
                      </a:r>
                      <a:endParaRPr lang="es-DO" sz="1300" b="0" u="none" strike="noStrike" noProof="0" dirty="0" smtClean="0">
                        <a:effectLst/>
                        <a:latin typeface="Tw Cen MT" pitchFamily="34" charset="0"/>
                      </a:endParaRPr>
                    </a:p>
                  </a:txBody>
                  <a:tcPr marL="9256" marR="0" marT="0" marB="0" anchor="ctr"/>
                </a:tc>
                <a:tc>
                  <a:txBody>
                    <a:bodyPr/>
                    <a:lstStyle/>
                    <a:p>
                      <a:pPr algn="ctr" rtl="0" fontAlgn="ctr"/>
                      <a:r>
                        <a:rPr lang="es-ES" sz="1300" u="none" strike="noStrike" noProof="0" dirty="0" smtClean="0">
                          <a:effectLst/>
                          <a:latin typeface="Tw Cen MT" pitchFamily="34" charset="0"/>
                        </a:rPr>
                        <a:t>Desarrollo Productivo: Emprendimiento, innovación, PYMES y crecimiento empresarial</a:t>
                      </a:r>
                      <a:endParaRPr lang="es-DO" sz="1300" b="0" i="0" u="none" strike="noStrike" noProof="0" dirty="0">
                        <a:solidFill>
                          <a:srgbClr val="000000"/>
                        </a:solidFill>
                        <a:effectLst/>
                        <a:latin typeface="Tw Cen MT" pitchFamily="34" charset="0"/>
                      </a:endParaRPr>
                    </a:p>
                  </a:txBody>
                  <a:tcPr marL="83300" marR="0" marT="0" marB="0" anchor="ctr"/>
                </a:tc>
                <a:tc>
                  <a:txBody>
                    <a:bodyPr/>
                    <a:lstStyle/>
                    <a:p>
                      <a:pPr algn="ctr" rtl="0" fontAlgn="ctr"/>
                      <a:r>
                        <a:rPr lang="es-DO" sz="1300" u="none" strike="noStrike" noProof="0" dirty="0" smtClean="0">
                          <a:effectLst/>
                          <a:latin typeface="Tw Cen MT" pitchFamily="34" charset="0"/>
                        </a:rPr>
                        <a:t>Biviana Riveiro</a:t>
                      </a:r>
                      <a:endParaRPr lang="es-DO" sz="1300" b="0" i="0" u="none" strike="noStrike" noProof="0" dirty="0">
                        <a:solidFill>
                          <a:srgbClr val="000000"/>
                        </a:solidFill>
                        <a:effectLst/>
                        <a:latin typeface="Tw Cen MT" pitchFamily="34" charset="0"/>
                      </a:endParaRPr>
                    </a:p>
                  </a:txBody>
                  <a:tcPr marL="83300" marR="0" marT="0" marB="0" anchor="ctr"/>
                </a:tc>
              </a:tr>
              <a:tr h="294820">
                <a:tc vMerge="1">
                  <a:txBody>
                    <a:bodyPr/>
                    <a:lstStyle/>
                    <a:p>
                      <a:endParaRPr lang="en-US"/>
                    </a:p>
                  </a:txBody>
                  <a:tcPr/>
                </a:tc>
                <a:tc vMerge="1">
                  <a:txBody>
                    <a:bodyPr/>
                    <a:lstStyle/>
                    <a:p>
                      <a:endParaRPr lang="en-US"/>
                    </a:p>
                  </a:txBody>
                  <a:tcPr/>
                </a:tc>
                <a:tc>
                  <a:txBody>
                    <a:bodyPr/>
                    <a:lstStyle/>
                    <a:p>
                      <a:pPr algn="ctr" rtl="0" fontAlgn="ctr"/>
                      <a:r>
                        <a:rPr lang="es-ES" sz="1300" u="none" strike="noStrike" noProof="0" dirty="0" smtClean="0">
                          <a:effectLst/>
                          <a:latin typeface="Tw Cen MT" pitchFamily="34" charset="0"/>
                        </a:rPr>
                        <a:t>Mercado Laboral: Reforma laboral, Ley de Seguridad Social e Inmigración</a:t>
                      </a:r>
                      <a:endParaRPr lang="es-DO" sz="1300" b="0" i="0" u="none" strike="noStrike" noProof="0" dirty="0">
                        <a:solidFill>
                          <a:srgbClr val="000000"/>
                        </a:solidFill>
                        <a:effectLst/>
                        <a:latin typeface="Tw Cen MT" pitchFamily="34" charset="0"/>
                      </a:endParaRPr>
                    </a:p>
                  </a:txBody>
                  <a:tcPr marL="83300" marR="0" marT="0" marB="0" anchor="ctr"/>
                </a:tc>
                <a:tc>
                  <a:txBody>
                    <a:bodyPr/>
                    <a:lstStyle/>
                    <a:p>
                      <a:pPr algn="ctr" rtl="0" fontAlgn="ctr"/>
                      <a:r>
                        <a:rPr lang="es-DO" sz="1300" u="none" strike="noStrike" noProof="0" dirty="0" smtClean="0">
                          <a:effectLst/>
                          <a:latin typeface="Tw Cen MT" pitchFamily="34" charset="0"/>
                        </a:rPr>
                        <a:t>Jaime Aybar</a:t>
                      </a:r>
                      <a:endParaRPr lang="es-DO" sz="1300" b="0" i="0" u="none" strike="noStrike" noProof="0" dirty="0">
                        <a:solidFill>
                          <a:srgbClr val="000000"/>
                        </a:solidFill>
                        <a:effectLst/>
                        <a:latin typeface="Tw Cen MT" pitchFamily="34" charset="0"/>
                      </a:endParaRPr>
                    </a:p>
                  </a:txBody>
                  <a:tcPr marL="83300" marR="0" marT="0" marB="0" anchor="ctr"/>
                </a:tc>
              </a:tr>
              <a:tr h="294820">
                <a:tc vMerge="1">
                  <a:txBody>
                    <a:bodyPr/>
                    <a:lstStyle/>
                    <a:p>
                      <a:endParaRPr lang="en-US"/>
                    </a:p>
                  </a:txBody>
                  <a:tcPr/>
                </a:tc>
                <a:tc vMerge="1">
                  <a:txBody>
                    <a:bodyPr/>
                    <a:lstStyle/>
                    <a:p>
                      <a:endParaRPr lang="en-US"/>
                    </a:p>
                  </a:txBody>
                  <a:tcPr/>
                </a:tc>
                <a:tc>
                  <a:txBody>
                    <a:bodyPr/>
                    <a:lstStyle/>
                    <a:p>
                      <a:pPr algn="ctr" rtl="0" fontAlgn="ctr"/>
                      <a:r>
                        <a:rPr lang="es-ES" sz="1300" u="none" strike="noStrike" noProof="0" dirty="0" smtClean="0">
                          <a:effectLst/>
                          <a:latin typeface="Tw Cen MT" pitchFamily="34" charset="0"/>
                        </a:rPr>
                        <a:t>Formación para el trabajo y alineación con los objetivos  de desarrollo nacional </a:t>
                      </a:r>
                      <a:endParaRPr lang="es-DO" sz="1300" b="0" u="none" strike="noStrike" baseline="0" noProof="0" dirty="0" smtClean="0">
                        <a:effectLst/>
                        <a:latin typeface="Tw Cen MT" pitchFamily="34" charset="0"/>
                      </a:endParaRPr>
                    </a:p>
                  </a:txBody>
                  <a:tcPr marL="83300" marR="0" marT="0" marB="0" anchor="ctr"/>
                </a:tc>
                <a:tc>
                  <a:txBody>
                    <a:bodyPr/>
                    <a:lstStyle/>
                    <a:p>
                      <a:pPr algn="ctr" rtl="0" fontAlgn="ctr"/>
                      <a:r>
                        <a:rPr lang="es-DO" sz="1300" u="none" strike="noStrike" baseline="0" noProof="0" dirty="0" smtClean="0">
                          <a:effectLst/>
                          <a:latin typeface="Tw Cen MT" pitchFamily="34" charset="0"/>
                        </a:rPr>
                        <a:t>Elena Viyella de Paliza</a:t>
                      </a:r>
                      <a:endParaRPr lang="es-DO" sz="1300" b="0" u="none" strike="noStrike" baseline="0" noProof="0" dirty="0" smtClean="0">
                        <a:effectLst/>
                        <a:latin typeface="Tw Cen MT" pitchFamily="34" charset="0"/>
                      </a:endParaRPr>
                    </a:p>
                  </a:txBody>
                  <a:tcPr marL="83300" marR="0" marT="0" marB="0" anchor="ctr"/>
                </a:tc>
              </a:tr>
              <a:tr h="147410">
                <a:tc rowSpan="3">
                  <a:txBody>
                    <a:bodyPr/>
                    <a:lstStyle/>
                    <a:p>
                      <a:pPr algn="ctr" rtl="0" fontAlgn="ctr"/>
                      <a:r>
                        <a:rPr lang="es-DO" sz="1300" u="none" strike="noStrike" noProof="0" dirty="0">
                          <a:effectLst/>
                          <a:latin typeface="Tw Cen MT" pitchFamily="34" charset="0"/>
                        </a:rPr>
                        <a:t>Facilitar recursos financieros y fiscales para estimular el crecimiento y el desarrollo</a:t>
                      </a:r>
                      <a:endParaRPr lang="es-DO" sz="1300" b="0" i="0" u="none" strike="noStrike" noProof="0" dirty="0">
                        <a:solidFill>
                          <a:srgbClr val="000000"/>
                        </a:solidFill>
                        <a:effectLst/>
                        <a:latin typeface="Tw Cen MT" pitchFamily="34" charset="0"/>
                      </a:endParaRPr>
                    </a:p>
                  </a:txBody>
                  <a:tcPr marL="83300" marR="0" marT="0" marB="0" anchor="ctr">
                    <a:solidFill>
                      <a:schemeClr val="bg1"/>
                    </a:solidFill>
                  </a:tcPr>
                </a:tc>
                <a:tc rowSpan="3">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DO" sz="1300" u="none" strike="noStrike" noProof="0" dirty="0" smtClean="0">
                          <a:effectLst/>
                          <a:latin typeface="Tw Cen MT" pitchFamily="34" charset="0"/>
                        </a:rPr>
                        <a:t>Jochi Vicente</a:t>
                      </a:r>
                      <a:endParaRPr lang="es-DO" sz="1300" b="0" u="none" strike="noStrike" noProof="0" dirty="0" smtClean="0">
                        <a:effectLst/>
                        <a:latin typeface="Tw Cen MT" pitchFamily="34" charset="0"/>
                      </a:endParaRPr>
                    </a:p>
                  </a:txBody>
                  <a:tcPr marL="83300" marR="0" marT="0" marB="0" anchor="ctr">
                    <a:solidFill>
                      <a:schemeClr val="bg1"/>
                    </a:solidFill>
                  </a:tcPr>
                </a:tc>
                <a:tc>
                  <a:txBody>
                    <a:bodyPr/>
                    <a:lstStyle/>
                    <a:p>
                      <a:pPr algn="ctr" rtl="0" fontAlgn="ctr"/>
                      <a:r>
                        <a:rPr lang="es-DO" sz="1300" u="none" strike="noStrike" noProof="0" dirty="0" smtClean="0">
                          <a:effectLst/>
                          <a:latin typeface="Tw Cen MT" pitchFamily="34" charset="0"/>
                        </a:rPr>
                        <a:t>Tema fiscal: Situación y política</a:t>
                      </a:r>
                      <a:endParaRPr lang="es-DO" sz="1300" b="0" i="0" u="none" strike="noStrike" noProof="0" dirty="0">
                        <a:solidFill>
                          <a:schemeClr val="tx1"/>
                        </a:solidFill>
                        <a:effectLst/>
                        <a:latin typeface="Tw Cen MT" pitchFamily="34" charset="0"/>
                      </a:endParaRPr>
                    </a:p>
                  </a:txBody>
                  <a:tcPr marL="83300" marR="0" marT="0" marB="0" anchor="ctr">
                    <a:solidFill>
                      <a:schemeClr val="bg1"/>
                    </a:solidFill>
                  </a:tcPr>
                </a:tc>
                <a:tc>
                  <a:txBody>
                    <a:bodyPr/>
                    <a:lstStyle/>
                    <a:p>
                      <a:pPr algn="ctr" rtl="0" fontAlgn="ctr"/>
                      <a:r>
                        <a:rPr lang="es-DO" sz="1300" u="none" strike="noStrike" noProof="0" dirty="0" smtClean="0">
                          <a:effectLst/>
                          <a:latin typeface="Tw Cen MT" pitchFamily="34" charset="0"/>
                        </a:rPr>
                        <a:t>Peter Prazmowski</a:t>
                      </a:r>
                      <a:endParaRPr lang="es-DO" sz="1300" b="0" i="0" u="none" strike="noStrike" noProof="0" dirty="0">
                        <a:solidFill>
                          <a:schemeClr val="tx1"/>
                        </a:solidFill>
                        <a:effectLst/>
                        <a:latin typeface="Tw Cen MT" pitchFamily="34" charset="0"/>
                      </a:endParaRPr>
                    </a:p>
                  </a:txBody>
                  <a:tcPr marL="83300" marR="0" marT="0" marB="0" anchor="ctr">
                    <a:solidFill>
                      <a:schemeClr val="bg1"/>
                    </a:solidFill>
                  </a:tcPr>
                </a:tc>
              </a:tr>
              <a:tr h="294820">
                <a:tc vMerge="1">
                  <a:txBody>
                    <a:bodyPr/>
                    <a:lstStyle/>
                    <a:p>
                      <a:pPr algn="ctr" rtl="0" fontAlgn="ctr"/>
                      <a:endParaRPr lang="es-DO" sz="1200" b="0" i="0" u="none" strike="noStrike" noProof="0" dirty="0">
                        <a:solidFill>
                          <a:srgbClr val="000000"/>
                        </a:solidFill>
                        <a:effectLst/>
                        <a:latin typeface="Calibri"/>
                      </a:endParaRPr>
                    </a:p>
                  </a:txBody>
                  <a:tcPr marL="83300" marR="9256" marT="92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7FF"/>
                    </a:solidFill>
                  </a:tcPr>
                </a:tc>
                <a:tc vMerge="1">
                  <a:txBody>
                    <a:bodyPr/>
                    <a:lstStyle/>
                    <a:p>
                      <a:pPr algn="ctr" rtl="0" fontAlgn="ctr"/>
                      <a:endParaRPr lang="es-DO" sz="1200" b="0" i="0" u="none" strike="noStrike" noProof="0" dirty="0">
                        <a:solidFill>
                          <a:srgbClr val="000000"/>
                        </a:solidFill>
                        <a:effectLst/>
                        <a:latin typeface="Calibri"/>
                      </a:endParaRPr>
                    </a:p>
                  </a:txBody>
                  <a:tcPr marL="83300" marR="9256" marT="92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7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DO" sz="1300" dirty="0" smtClean="0">
                          <a:latin typeface="Tw Cen MT" pitchFamily="34" charset="0"/>
                        </a:rPr>
                        <a:t>Sistema monetario y financiero</a:t>
                      </a:r>
                    </a:p>
                  </a:txBody>
                  <a:tcPr marL="83300" marR="0" marT="0" marB="0" anchor="c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DO" sz="1300" dirty="0" smtClean="0">
                          <a:latin typeface="Tw Cen MT" pitchFamily="34" charset="0"/>
                        </a:rPr>
                        <a:t>Eduardo García Michel</a:t>
                      </a:r>
                    </a:p>
                  </a:txBody>
                  <a:tcPr marL="83300" marR="0" marT="0" marB="0" anchor="ctr">
                    <a:solidFill>
                      <a:schemeClr val="bg1"/>
                    </a:solidFill>
                  </a:tcPr>
                </a:tc>
              </a:tr>
              <a:tr h="294820">
                <a:tc vMerge="1">
                  <a:txBody>
                    <a:bodyPr/>
                    <a:lstStyle/>
                    <a:p>
                      <a:pPr algn="ctr" rtl="0" fontAlgn="ctr"/>
                      <a:endParaRPr lang="es-DO" sz="1200" b="0" i="0" u="none" strike="noStrike" noProof="0" dirty="0">
                        <a:solidFill>
                          <a:srgbClr val="000000"/>
                        </a:solidFill>
                        <a:effectLst/>
                        <a:latin typeface="Calibri"/>
                      </a:endParaRPr>
                    </a:p>
                  </a:txBody>
                  <a:tcPr marL="83300" marR="9256" marT="92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7FF"/>
                    </a:solidFill>
                  </a:tcPr>
                </a:tc>
                <a:tc vMerge="1">
                  <a:txBody>
                    <a:bodyPr/>
                    <a:lstStyle/>
                    <a:p>
                      <a:pPr algn="ctr" rtl="0" fontAlgn="ctr"/>
                      <a:endParaRPr lang="es-DO" sz="1200" b="0" i="0" u="none" strike="noStrike" noProof="0" dirty="0">
                        <a:solidFill>
                          <a:srgbClr val="000000"/>
                        </a:solidFill>
                        <a:effectLst/>
                        <a:latin typeface="Calibri"/>
                      </a:endParaRPr>
                    </a:p>
                  </a:txBody>
                  <a:tcPr marL="83300" marR="9256" marT="92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7FF"/>
                    </a:solidFill>
                  </a:tcPr>
                </a:tc>
                <a:tc>
                  <a:txBody>
                    <a:bodyPr/>
                    <a:lstStyle/>
                    <a:p>
                      <a:pPr algn="ctr"/>
                      <a:r>
                        <a:rPr lang="es-DO" sz="1300" dirty="0" smtClean="0">
                          <a:latin typeface="Tw Cen MT" pitchFamily="34" charset="0"/>
                        </a:rPr>
                        <a:t>Pensiones y mercado de capitales</a:t>
                      </a:r>
                    </a:p>
                  </a:txBody>
                  <a:tcPr marL="83300" marR="0" marT="0" marB="0" anchor="ctr">
                    <a:solidFill>
                      <a:schemeClr val="bg1"/>
                    </a:solidFill>
                  </a:tcPr>
                </a:tc>
                <a:tc>
                  <a:txBody>
                    <a:bodyPr/>
                    <a:lstStyle/>
                    <a:p>
                      <a:pPr algn="ctr"/>
                      <a:r>
                        <a:rPr lang="es-DO" sz="1300" dirty="0" smtClean="0">
                          <a:latin typeface="Tw Cen MT" pitchFamily="34" charset="0"/>
                        </a:rPr>
                        <a:t>Kirsys Jáquez</a:t>
                      </a:r>
                    </a:p>
                  </a:txBody>
                  <a:tcPr marL="83300" marR="0" marT="0" marB="0" anchor="ctr">
                    <a:solidFill>
                      <a:schemeClr val="bg1"/>
                    </a:solidFill>
                  </a:tcPr>
                </a:tc>
              </a:tr>
              <a:tr h="442231">
                <a:tc rowSpan="3">
                  <a:txBody>
                    <a:bodyPr/>
                    <a:lstStyle/>
                    <a:p>
                      <a:pPr algn="ctr" rtl="0" fontAlgn="ctr"/>
                      <a:r>
                        <a:rPr lang="es-DO" sz="1300" u="none" strike="noStrike" noProof="0" dirty="0">
                          <a:effectLst/>
                          <a:latin typeface="Tw Cen MT" pitchFamily="34" charset="0"/>
                        </a:rPr>
                        <a:t>Maximizar el potencial de los recursos naturales y energéticos </a:t>
                      </a:r>
                      <a:r>
                        <a:rPr lang="es-DO" sz="1300" u="none" strike="noStrike" noProof="0" dirty="0" smtClean="0">
                          <a:effectLst/>
                          <a:latin typeface="Tw Cen MT" pitchFamily="34" charset="0"/>
                        </a:rPr>
                        <a:t>del</a:t>
                      </a:r>
                      <a:r>
                        <a:rPr lang="es-DO" sz="1300" u="none" strike="noStrike" baseline="0" noProof="0" dirty="0" smtClean="0">
                          <a:effectLst/>
                          <a:latin typeface="Tw Cen MT" pitchFamily="34" charset="0"/>
                        </a:rPr>
                        <a:t> país</a:t>
                      </a:r>
                      <a:endParaRPr lang="es-DO" sz="1300" b="0" i="0" u="none" strike="noStrike" noProof="0" dirty="0">
                        <a:solidFill>
                          <a:srgbClr val="000000"/>
                        </a:solidFill>
                        <a:effectLst/>
                        <a:latin typeface="Tw Cen MT" pitchFamily="34" charset="0"/>
                      </a:endParaRPr>
                    </a:p>
                  </a:txBody>
                  <a:tcPr marL="9256" marR="0" marT="0" marB="0" anchor="ctr"/>
                </a:tc>
                <a:tc rowSpan="3">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DO" sz="1300" u="none" strike="noStrike" noProof="0" dirty="0" smtClean="0">
                          <a:effectLst/>
                          <a:latin typeface="Tw Cen MT" pitchFamily="34" charset="0"/>
                        </a:rPr>
                        <a:t>Roberto Herrera</a:t>
                      </a:r>
                    </a:p>
                    <a:p>
                      <a:pPr algn="ctr" rtl="0" fontAlgn="ctr"/>
                      <a:endParaRPr lang="es-DO" sz="1300" b="0" i="0" u="none" strike="noStrike" noProof="0" dirty="0">
                        <a:solidFill>
                          <a:srgbClr val="000000"/>
                        </a:solidFill>
                        <a:effectLst/>
                        <a:latin typeface="Tw Cen MT" pitchFamily="34" charset="0"/>
                      </a:endParaRPr>
                    </a:p>
                  </a:txBody>
                  <a:tcPr marL="9256" marR="0" marT="0" marB="0" anchor="ctr"/>
                </a:tc>
                <a:tc>
                  <a:txBody>
                    <a:bodyPr/>
                    <a:lstStyle/>
                    <a:p>
                      <a:pPr algn="ctr" rtl="0" fontAlgn="ctr"/>
                      <a:r>
                        <a:rPr lang="es-ES" sz="1300" u="none" strike="noStrike" noProof="0" dirty="0" smtClean="0">
                          <a:effectLst/>
                          <a:latin typeface="Tw Cen MT" pitchFamily="34" charset="0"/>
                        </a:rPr>
                        <a:t>Ordenamiento Territorial:  Recursos naturales y sectores productivos (Política Minera, Jurisdicción inmobiliaria,  Ley de agua, Ley de costas, Sector agropecuario y sector turismo)</a:t>
                      </a:r>
                      <a:endParaRPr lang="es-DO" sz="1300" b="0" i="0" u="none" strike="noStrike" noProof="0" dirty="0">
                        <a:solidFill>
                          <a:srgbClr val="000000"/>
                        </a:solidFill>
                        <a:effectLst/>
                        <a:latin typeface="Tw Cen MT" pitchFamily="34" charset="0"/>
                      </a:endParaRPr>
                    </a:p>
                  </a:txBody>
                  <a:tcPr marL="83300" marR="0" marT="0" marB="0" anchor="ctr"/>
                </a:tc>
                <a:tc>
                  <a:txBody>
                    <a:bodyPr/>
                    <a:lstStyle/>
                    <a:p>
                      <a:pPr algn="ctr" rtl="0" fontAlgn="ctr"/>
                      <a:r>
                        <a:rPr lang="es-DO" sz="1300" u="none" strike="noStrike" noProof="0" dirty="0" smtClean="0">
                          <a:effectLst/>
                          <a:latin typeface="Tw Cen MT" pitchFamily="34" charset="0"/>
                        </a:rPr>
                        <a:t>Yudith Castillo</a:t>
                      </a:r>
                      <a:endParaRPr lang="es-DO" sz="1300" b="0" i="0" u="none" strike="noStrike" noProof="0" dirty="0">
                        <a:solidFill>
                          <a:srgbClr val="000000"/>
                        </a:solidFill>
                        <a:effectLst/>
                        <a:latin typeface="Tw Cen MT" pitchFamily="34" charset="0"/>
                      </a:endParaRPr>
                    </a:p>
                  </a:txBody>
                  <a:tcPr marL="83300" marR="0" marT="0" marB="0" anchor="ctr"/>
                </a:tc>
              </a:tr>
              <a:tr h="147410">
                <a:tc vMerge="1">
                  <a:txBody>
                    <a:bodyPr/>
                    <a:lstStyle/>
                    <a:p>
                      <a:endParaRPr lang="en-US"/>
                    </a:p>
                  </a:txBody>
                  <a:tcPr/>
                </a:tc>
                <a:tc vMerge="1">
                  <a:txBody>
                    <a:bodyPr/>
                    <a:lstStyle/>
                    <a:p>
                      <a:endParaRPr lang="en-US"/>
                    </a:p>
                  </a:txBody>
                  <a:tcPr/>
                </a:tc>
                <a:tc>
                  <a:txBody>
                    <a:bodyPr/>
                    <a:lstStyle/>
                    <a:p>
                      <a:pPr algn="ctr" rtl="0" fontAlgn="ctr"/>
                      <a:r>
                        <a:rPr lang="es-ES" sz="1300" u="none" strike="noStrike" noProof="0" dirty="0" smtClean="0">
                          <a:effectLst/>
                          <a:latin typeface="Tw Cen MT" pitchFamily="34" charset="0"/>
                        </a:rPr>
                        <a:t>Energía: Más allá del pacto eléctrico</a:t>
                      </a:r>
                      <a:endParaRPr lang="es-DO" sz="1300" b="0" i="0" u="none" strike="noStrike" noProof="0" dirty="0">
                        <a:solidFill>
                          <a:srgbClr val="000000"/>
                        </a:solidFill>
                        <a:effectLst/>
                        <a:latin typeface="Tw Cen MT" pitchFamily="34" charset="0"/>
                      </a:endParaRPr>
                    </a:p>
                  </a:txBody>
                  <a:tcPr marL="83300" marR="0" marT="0" marB="0" anchor="ctr"/>
                </a:tc>
                <a:tc>
                  <a:txBody>
                    <a:bodyPr/>
                    <a:lstStyle/>
                    <a:p>
                      <a:pPr algn="ctr" rtl="0" fontAlgn="ctr"/>
                      <a:r>
                        <a:rPr lang="es-DO" sz="1300" u="none" strike="noStrike" noProof="0" dirty="0" smtClean="0">
                          <a:effectLst/>
                          <a:latin typeface="Tw Cen MT" pitchFamily="34" charset="0"/>
                        </a:rPr>
                        <a:t>Milton Morrison</a:t>
                      </a:r>
                      <a:endParaRPr lang="es-DO" sz="1300" b="0" i="0" u="none" strike="noStrike" noProof="0" dirty="0">
                        <a:solidFill>
                          <a:srgbClr val="000000"/>
                        </a:solidFill>
                        <a:effectLst/>
                        <a:latin typeface="Tw Cen MT" pitchFamily="34" charset="0"/>
                      </a:endParaRPr>
                    </a:p>
                  </a:txBody>
                  <a:tcPr marL="83300" marR="0" marT="0" marB="0" anchor="ctr"/>
                </a:tc>
              </a:tr>
              <a:tr h="147410">
                <a:tc vMerge="1">
                  <a:txBody>
                    <a:bodyPr/>
                    <a:lstStyle/>
                    <a:p>
                      <a:endParaRPr lang="en-US"/>
                    </a:p>
                  </a:txBody>
                  <a:tcPr/>
                </a:tc>
                <a:tc vMerge="1">
                  <a:txBody>
                    <a:bodyPr/>
                    <a:lstStyle/>
                    <a:p>
                      <a:endParaRPr lang="en-US"/>
                    </a:p>
                  </a:txBody>
                  <a:tcPr/>
                </a:tc>
                <a:tc>
                  <a:txBody>
                    <a:bodyPr/>
                    <a:lstStyle/>
                    <a:p>
                      <a:pPr algn="ctr" rtl="0" fontAlgn="ctr"/>
                      <a:r>
                        <a:rPr lang="es-DO" sz="1300" u="none" strike="noStrike" noProof="0" dirty="0" smtClean="0">
                          <a:effectLst/>
                          <a:latin typeface="Tw Cen MT" pitchFamily="34" charset="0"/>
                        </a:rPr>
                        <a:t>Medioambiente y Sostenibilidad</a:t>
                      </a:r>
                      <a:endParaRPr lang="es-DO" sz="1300" b="0" i="0" u="none" strike="noStrike" noProof="0" dirty="0">
                        <a:solidFill>
                          <a:srgbClr val="000000"/>
                        </a:solidFill>
                        <a:effectLst/>
                        <a:latin typeface="Tw Cen MT" pitchFamily="34" charset="0"/>
                      </a:endParaRPr>
                    </a:p>
                  </a:txBody>
                  <a:tcPr marL="83300" marR="0" marT="0" marB="0" anchor="ctr"/>
                </a:tc>
                <a:tc>
                  <a:txBody>
                    <a:bodyPr/>
                    <a:lstStyle/>
                    <a:p>
                      <a:pPr algn="ctr" rtl="0" fontAlgn="ctr"/>
                      <a:r>
                        <a:rPr lang="es-DO" sz="1300" u="none" strike="noStrike" noProof="0" dirty="0" smtClean="0">
                          <a:effectLst/>
                          <a:latin typeface="Tw Cen MT" pitchFamily="34" charset="0"/>
                        </a:rPr>
                        <a:t>Rafael E. Izquierdo</a:t>
                      </a:r>
                      <a:endParaRPr lang="es-DO" sz="1300" b="0" i="0" u="none" strike="noStrike" noProof="0" dirty="0">
                        <a:solidFill>
                          <a:srgbClr val="000000"/>
                        </a:solidFill>
                        <a:effectLst/>
                        <a:latin typeface="Tw Cen MT" pitchFamily="34" charset="0"/>
                      </a:endParaRPr>
                    </a:p>
                  </a:txBody>
                  <a:tcPr marL="83300" marR="0" marT="0" marB="0" anchor="ctr"/>
                </a:tc>
              </a:tr>
              <a:tr h="294820">
                <a:tc rowSpan="3">
                  <a:txBody>
                    <a:bodyPr/>
                    <a:lstStyle/>
                    <a:p>
                      <a:pPr algn="ctr" rtl="0" fontAlgn="ctr"/>
                      <a:r>
                        <a:rPr lang="es-DO" sz="1300" u="none" strike="noStrike" noProof="0" dirty="0">
                          <a:effectLst/>
                          <a:latin typeface="Tw Cen MT" pitchFamily="34" charset="0"/>
                        </a:rPr>
                        <a:t>Mejorar la infraestructura, </a:t>
                      </a:r>
                      <a:r>
                        <a:rPr lang="es-DO" sz="1300" u="none" strike="noStrike" noProof="0" dirty="0" smtClean="0">
                          <a:effectLst/>
                          <a:latin typeface="Tw Cen MT" pitchFamily="34" charset="0"/>
                        </a:rPr>
                        <a:t>fortalecer  </a:t>
                      </a:r>
                      <a:r>
                        <a:rPr lang="es-DO" sz="1300" u="none" strike="noStrike" noProof="0" dirty="0">
                          <a:effectLst/>
                          <a:latin typeface="Tw Cen MT" pitchFamily="34" charset="0"/>
                        </a:rPr>
                        <a:t>el comercio y la promoción del país en el exterior</a:t>
                      </a:r>
                      <a:endParaRPr lang="es-DO" sz="1300" b="0" i="0" u="none" strike="noStrike" noProof="0" dirty="0">
                        <a:solidFill>
                          <a:srgbClr val="000000"/>
                        </a:solidFill>
                        <a:effectLst/>
                        <a:latin typeface="Tw Cen MT" pitchFamily="34" charset="0"/>
                      </a:endParaRPr>
                    </a:p>
                  </a:txBody>
                  <a:tcPr marL="9256" marR="0" marT="0" marB="0" anchor="ctr">
                    <a:solidFill>
                      <a:schemeClr val="bg1"/>
                    </a:solidFill>
                  </a:tcPr>
                </a:tc>
                <a:tc rowSpan="3">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DO" sz="1300" u="none" strike="noStrike" noProof="0" dirty="0" smtClean="0">
                          <a:effectLst/>
                          <a:latin typeface="Tw Cen MT" pitchFamily="34" charset="0"/>
                        </a:rPr>
                        <a:t>Circe Almánzar</a:t>
                      </a:r>
                      <a:endParaRPr lang="es-DO" sz="1300" b="0" u="none" strike="noStrike" noProof="0" dirty="0" smtClean="0">
                        <a:effectLst/>
                        <a:latin typeface="Tw Cen MT" pitchFamily="34" charset="0"/>
                      </a:endParaRPr>
                    </a:p>
                  </a:txBody>
                  <a:tcPr marL="9256" marR="0" marT="0" marB="0" anchor="ctr">
                    <a:solidFill>
                      <a:schemeClr val="bg1"/>
                    </a:solidFill>
                  </a:tcPr>
                </a:tc>
                <a:tc>
                  <a:txBody>
                    <a:bodyPr/>
                    <a:lstStyle/>
                    <a:p>
                      <a:pPr algn="ctr" rtl="0" fontAlgn="ctr"/>
                      <a:r>
                        <a:rPr lang="es-DO" sz="1300" u="none" strike="noStrike" noProof="0" dirty="0" smtClean="0">
                          <a:effectLst/>
                          <a:latin typeface="Tw Cen MT" pitchFamily="34" charset="0"/>
                        </a:rPr>
                        <a:t>Políticas activas de desarrollo productivo e infraestructura (industrias, zona franca, turismo, vivienda, </a:t>
                      </a:r>
                      <a:r>
                        <a:rPr lang="es-DO" sz="1300" u="none" strike="noStrike" noProof="0" dirty="0" err="1" smtClean="0">
                          <a:effectLst/>
                          <a:latin typeface="Tw Cen MT" pitchFamily="34" charset="0"/>
                        </a:rPr>
                        <a:t>etc</a:t>
                      </a:r>
                      <a:r>
                        <a:rPr lang="es-DO" sz="1300" u="none" strike="noStrike" noProof="0" dirty="0" smtClean="0">
                          <a:effectLst/>
                          <a:latin typeface="Tw Cen MT" pitchFamily="34" charset="0"/>
                        </a:rPr>
                        <a:t>)</a:t>
                      </a:r>
                      <a:endParaRPr lang="es-DO" sz="1300" b="0" i="0" u="none" strike="noStrike" noProof="0" dirty="0">
                        <a:solidFill>
                          <a:schemeClr val="tx1"/>
                        </a:solidFill>
                        <a:effectLst/>
                        <a:latin typeface="Tw Cen MT" pitchFamily="34" charset="0"/>
                      </a:endParaRPr>
                    </a:p>
                  </a:txBody>
                  <a:tcPr marL="83300" marR="0" marT="0" marB="0" anchor="ctr">
                    <a:solidFill>
                      <a:schemeClr val="bg1"/>
                    </a:solidFill>
                  </a:tcPr>
                </a:tc>
                <a:tc>
                  <a:txBody>
                    <a:bodyPr/>
                    <a:lstStyle/>
                    <a:p>
                      <a:pPr algn="ctr" rtl="0" fontAlgn="ctr"/>
                      <a:r>
                        <a:rPr lang="es-DO" sz="1300" u="none" strike="noStrike" noProof="0" dirty="0" smtClean="0">
                          <a:effectLst/>
                          <a:latin typeface="Tw Cen MT" pitchFamily="34" charset="0"/>
                        </a:rPr>
                        <a:t>Roberto Despradel</a:t>
                      </a:r>
                      <a:endParaRPr lang="es-DO" sz="1300" b="0" i="0" u="none" strike="noStrike" noProof="0" dirty="0">
                        <a:solidFill>
                          <a:schemeClr val="tx1"/>
                        </a:solidFill>
                        <a:effectLst/>
                        <a:latin typeface="Tw Cen MT" pitchFamily="34" charset="0"/>
                      </a:endParaRPr>
                    </a:p>
                  </a:txBody>
                  <a:tcPr marL="83300" marR="0" marT="0" marB="0" anchor="ctr">
                    <a:solidFill>
                      <a:schemeClr val="bg1"/>
                    </a:solidFill>
                  </a:tcPr>
                </a:tc>
              </a:tr>
              <a:tr h="442231">
                <a:tc vMerge="1">
                  <a:txBody>
                    <a:bodyPr/>
                    <a:lstStyle/>
                    <a:p>
                      <a:endParaRPr lang="en-US"/>
                    </a:p>
                  </a:txBody>
                  <a:tcPr/>
                </a:tc>
                <a:tc vMerge="1">
                  <a:txBody>
                    <a:bodyPr/>
                    <a:lstStyle/>
                    <a:p>
                      <a:endParaRPr 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300" u="none" strike="noStrike" noProof="0" dirty="0" smtClean="0">
                          <a:effectLst/>
                          <a:latin typeface="Tw Cen MT" pitchFamily="34" charset="0"/>
                        </a:rPr>
                        <a:t>Hacer de la República Dominicana un </a:t>
                      </a:r>
                      <a:r>
                        <a:rPr lang="es-ES" sz="1300" u="none" strike="noStrike" noProof="0" dirty="0" err="1" smtClean="0">
                          <a:effectLst/>
                          <a:latin typeface="Tw Cen MT" pitchFamily="34" charset="0"/>
                        </a:rPr>
                        <a:t>hub</a:t>
                      </a:r>
                      <a:r>
                        <a:rPr lang="es-ES" sz="1300" u="none" strike="noStrike" noProof="0" dirty="0" smtClean="0">
                          <a:effectLst/>
                          <a:latin typeface="Tw Cen MT" pitchFamily="34" charset="0"/>
                        </a:rPr>
                        <a:t> en transporte, conectividad logística y atracción ferial (Transporte de carga y de pasajeros competitivo y confiable)</a:t>
                      </a:r>
                      <a:endParaRPr lang="es-DO" sz="1300" b="0" i="0" u="none" strike="noStrike" noProof="0" dirty="0">
                        <a:solidFill>
                          <a:schemeClr val="tx1"/>
                        </a:solidFill>
                        <a:effectLst/>
                        <a:latin typeface="Tw Cen MT" pitchFamily="34" charset="0"/>
                      </a:endParaRPr>
                    </a:p>
                  </a:txBody>
                  <a:tcPr marL="83300" marR="0" marT="0" marB="0" anchor="c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DO" sz="1300" u="none" strike="noStrike" noProof="0" dirty="0" smtClean="0">
                          <a:effectLst/>
                          <a:latin typeface="Tw Cen MT" pitchFamily="34" charset="0"/>
                        </a:rPr>
                        <a:t>José Manuel Torres</a:t>
                      </a:r>
                      <a:endParaRPr lang="es-DO" sz="1300" b="0" i="0" u="none" strike="noStrike" noProof="0" dirty="0">
                        <a:solidFill>
                          <a:schemeClr val="tx1"/>
                        </a:solidFill>
                        <a:effectLst/>
                        <a:latin typeface="Tw Cen MT" pitchFamily="34" charset="0"/>
                      </a:endParaRPr>
                    </a:p>
                  </a:txBody>
                  <a:tcPr marL="83300" marR="0" marT="0" marB="0" anchor="ctr">
                    <a:solidFill>
                      <a:schemeClr val="bg1"/>
                    </a:solidFill>
                  </a:tcPr>
                </a:tc>
              </a:tr>
              <a:tr h="294820">
                <a:tc vMerge="1">
                  <a:txBody>
                    <a:bodyPr/>
                    <a:lstStyle/>
                    <a:p>
                      <a:endParaRPr lang="en-US"/>
                    </a:p>
                  </a:txBody>
                  <a:tcPr/>
                </a:tc>
                <a:tc vMerge="1">
                  <a:txBody>
                    <a:bodyPr/>
                    <a:lstStyle/>
                    <a:p>
                      <a:endParaRPr lang="en-US"/>
                    </a:p>
                  </a:txBody>
                  <a:tcPr/>
                </a:tc>
                <a:tc>
                  <a:txBody>
                    <a:bodyPr/>
                    <a:lstStyle/>
                    <a:p>
                      <a:pPr algn="ctr" rtl="0" fontAlgn="ctr"/>
                      <a:r>
                        <a:rPr lang="es-ES" sz="1300" u="none" strike="noStrike" noProof="0" dirty="0" smtClean="0">
                          <a:effectLst/>
                          <a:latin typeface="Tw Cen MT" pitchFamily="34" charset="0"/>
                        </a:rPr>
                        <a:t>Marca País: Promoción y apoyo logístico en el exterior y diplomacia comercial y la creación de una disciplina de exportación</a:t>
                      </a:r>
                      <a:endParaRPr lang="es-DO" sz="1300" b="0" i="0" u="none" strike="noStrike" noProof="0" dirty="0">
                        <a:solidFill>
                          <a:schemeClr val="tx1"/>
                        </a:solidFill>
                        <a:effectLst/>
                        <a:latin typeface="Tw Cen MT" pitchFamily="34" charset="0"/>
                      </a:endParaRPr>
                    </a:p>
                  </a:txBody>
                  <a:tcPr marL="83300" marR="0" marT="0" marB="0" anchor="ctr">
                    <a:solidFill>
                      <a:schemeClr val="bg1"/>
                    </a:solidFill>
                  </a:tcPr>
                </a:tc>
                <a:tc>
                  <a:txBody>
                    <a:bodyPr/>
                    <a:lstStyle/>
                    <a:p>
                      <a:pPr algn="ctr" rtl="0" fontAlgn="ctr"/>
                      <a:r>
                        <a:rPr lang="es-DO" sz="1300" u="none" strike="noStrike" noProof="0" dirty="0" smtClean="0">
                          <a:effectLst/>
                          <a:latin typeface="Tw Cen MT" pitchFamily="34" charset="0"/>
                        </a:rPr>
                        <a:t>Mario Pujols</a:t>
                      </a:r>
                      <a:endParaRPr lang="es-DO" sz="1300" b="0" i="0" u="none" strike="noStrike" noProof="0" dirty="0">
                        <a:solidFill>
                          <a:schemeClr val="tx1"/>
                        </a:solidFill>
                        <a:effectLst/>
                        <a:latin typeface="Tw Cen MT" pitchFamily="34" charset="0"/>
                      </a:endParaRPr>
                    </a:p>
                  </a:txBody>
                  <a:tcPr marL="83300" marR="0" marT="0" marB="0" anchor="ctr">
                    <a:solidFill>
                      <a:schemeClr val="bg1"/>
                    </a:solidFill>
                  </a:tcPr>
                </a:tc>
              </a:tr>
              <a:tr h="294820">
                <a:tc rowSpan="3">
                  <a:txBody>
                    <a:bodyPr/>
                    <a:lstStyle/>
                    <a:p>
                      <a:pPr algn="ctr" rtl="0" fontAlgn="ctr"/>
                      <a:r>
                        <a:rPr lang="es-DO" sz="1300" u="none" strike="noStrike" noProof="0" dirty="0">
                          <a:effectLst/>
                          <a:latin typeface="Tw Cen MT" pitchFamily="34" charset="0"/>
                        </a:rPr>
                        <a:t>Promover una institucionalidad sólida y transparente y garantizar la seguridad ciudadana</a:t>
                      </a:r>
                      <a:endParaRPr lang="es-DO" sz="1300" b="0" i="0" u="none" strike="noStrike" noProof="0" dirty="0">
                        <a:solidFill>
                          <a:srgbClr val="000000"/>
                        </a:solidFill>
                        <a:effectLst/>
                        <a:latin typeface="Tw Cen MT" pitchFamily="34" charset="0"/>
                      </a:endParaRPr>
                    </a:p>
                  </a:txBody>
                  <a:tcPr marL="9256" marR="0" marT="0" marB="0" anchor="ctr"/>
                </a:tc>
                <a:tc rowSpan="3">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DO" sz="1300" u="none" strike="noStrike" noProof="0" dirty="0" smtClean="0">
                          <a:effectLst/>
                          <a:latin typeface="Tw Cen MT" pitchFamily="34" charset="0"/>
                        </a:rPr>
                        <a:t>Servio Tulio Castaños</a:t>
                      </a:r>
                      <a:endParaRPr lang="es-DO" sz="1300" b="0" u="none" strike="noStrike" noProof="0" dirty="0" smtClean="0">
                        <a:effectLst/>
                        <a:latin typeface="Tw Cen MT" pitchFamily="34" charset="0"/>
                      </a:endParaRPr>
                    </a:p>
                  </a:txBody>
                  <a:tcPr marL="9256" marR="0" marT="0" marB="0" anchor="ctr"/>
                </a:tc>
                <a:tc>
                  <a:txBody>
                    <a:bodyPr/>
                    <a:lstStyle/>
                    <a:p>
                      <a:pPr algn="ctr" rtl="0" fontAlgn="ctr"/>
                      <a:r>
                        <a:rPr lang="es-ES" sz="1300" u="none" strike="noStrike" noProof="0" dirty="0" smtClean="0">
                          <a:effectLst/>
                          <a:latin typeface="Tw Cen MT" pitchFamily="34" charset="0"/>
                        </a:rPr>
                        <a:t>Modelo Político y órganos de controles (Sistema de consecuencias, Jurisdicción constitucional y contenciosa administrativa)</a:t>
                      </a:r>
                      <a:endParaRPr lang="es-DO" sz="1300" b="0" i="0" u="none" strike="noStrike" noProof="0" dirty="0">
                        <a:solidFill>
                          <a:srgbClr val="000000"/>
                        </a:solidFill>
                        <a:effectLst/>
                        <a:latin typeface="Tw Cen MT" pitchFamily="34" charset="0"/>
                      </a:endParaRPr>
                    </a:p>
                  </a:txBody>
                  <a:tcPr marL="83300" marR="0" marT="0" marB="0" anchor="ctr"/>
                </a:tc>
                <a:tc>
                  <a:txBody>
                    <a:bodyPr/>
                    <a:lstStyle/>
                    <a:p>
                      <a:pPr algn="ctr" rtl="0" fontAlgn="ctr"/>
                      <a:r>
                        <a:rPr lang="es-DO" sz="1300" u="none" strike="noStrike" noProof="0" dirty="0" smtClean="0">
                          <a:effectLst/>
                          <a:latin typeface="Tw Cen MT" pitchFamily="34" charset="0"/>
                        </a:rPr>
                        <a:t>Cristóbal Rodríguez</a:t>
                      </a:r>
                      <a:endParaRPr lang="es-DO" sz="1300" b="0" i="0" u="none" strike="noStrike" noProof="0" dirty="0">
                        <a:solidFill>
                          <a:srgbClr val="000000"/>
                        </a:solidFill>
                        <a:effectLst/>
                        <a:latin typeface="Tw Cen MT" pitchFamily="34" charset="0"/>
                      </a:endParaRPr>
                    </a:p>
                  </a:txBody>
                  <a:tcPr marL="83300" marR="0" marT="0" marB="0" anchor="ctr"/>
                </a:tc>
              </a:tr>
              <a:tr h="147410">
                <a:tc vMerge="1">
                  <a:txBody>
                    <a:bodyPr/>
                    <a:lstStyle/>
                    <a:p>
                      <a:endParaRPr lang="en-US"/>
                    </a:p>
                  </a:txBody>
                  <a:tcPr/>
                </a:tc>
                <a:tc vMerge="1">
                  <a:txBody>
                    <a:bodyPr/>
                    <a:lstStyle/>
                    <a:p>
                      <a:endParaRPr lang="en-US"/>
                    </a:p>
                  </a:txBody>
                  <a:tcPr/>
                </a:tc>
                <a:tc>
                  <a:txBody>
                    <a:bodyPr/>
                    <a:lstStyle/>
                    <a:p>
                      <a:pPr algn="ctr" rtl="0" fontAlgn="ctr"/>
                      <a:r>
                        <a:rPr lang="es-ES" sz="1300" u="none" strike="noStrike" noProof="0" dirty="0" smtClean="0">
                          <a:effectLst/>
                          <a:latin typeface="Tw Cen MT" pitchFamily="34" charset="0"/>
                        </a:rPr>
                        <a:t>Municipalidad (Permisología y transparencia regulatoria)</a:t>
                      </a:r>
                      <a:endParaRPr lang="es-DO" sz="1300" b="0" i="0" u="none" strike="noStrike" noProof="0" dirty="0">
                        <a:solidFill>
                          <a:srgbClr val="000000"/>
                        </a:solidFill>
                        <a:effectLst/>
                        <a:latin typeface="Tw Cen MT" pitchFamily="34" charset="0"/>
                      </a:endParaRPr>
                    </a:p>
                  </a:txBody>
                  <a:tcPr marL="83300" marR="0" marT="0" marB="0" anchor="ctr"/>
                </a:tc>
                <a:tc>
                  <a:txBody>
                    <a:bodyPr/>
                    <a:lstStyle/>
                    <a:p>
                      <a:pPr algn="ctr" rtl="0" fontAlgn="ctr"/>
                      <a:r>
                        <a:rPr lang="es-DO" sz="1300" u="none" strike="noStrike" noProof="0" dirty="0" smtClean="0">
                          <a:effectLst/>
                          <a:latin typeface="Tw Cen MT" pitchFamily="34" charset="0"/>
                        </a:rPr>
                        <a:t>Jorge Montalvo</a:t>
                      </a:r>
                      <a:endParaRPr lang="es-DO" sz="1300" b="0" i="0" u="none" strike="noStrike" noProof="0" dirty="0">
                        <a:solidFill>
                          <a:srgbClr val="000000"/>
                        </a:solidFill>
                        <a:effectLst/>
                        <a:latin typeface="Tw Cen MT" pitchFamily="34" charset="0"/>
                      </a:endParaRPr>
                    </a:p>
                  </a:txBody>
                  <a:tcPr marL="83300" marR="0" marT="0" marB="0" anchor="ctr"/>
                </a:tc>
              </a:tr>
              <a:tr h="147410">
                <a:tc vMerge="1">
                  <a:txBody>
                    <a:bodyPr/>
                    <a:lstStyle/>
                    <a:p>
                      <a:endParaRPr lang="en-US"/>
                    </a:p>
                  </a:txBody>
                  <a:tcPr/>
                </a:tc>
                <a:tc vMerge="1">
                  <a:txBody>
                    <a:bodyPr/>
                    <a:lstStyle/>
                    <a:p>
                      <a:endParaRPr lang="en-US"/>
                    </a:p>
                  </a:txBody>
                  <a:tcPr/>
                </a:tc>
                <a:tc>
                  <a:txBody>
                    <a:bodyPr/>
                    <a:lstStyle/>
                    <a:p>
                      <a:pPr algn="ctr" rtl="0" fontAlgn="ctr"/>
                      <a:r>
                        <a:rPr lang="es-DO" sz="1300" u="none" strike="noStrike" noProof="0" dirty="0" smtClean="0">
                          <a:effectLst/>
                          <a:latin typeface="Tw Cen MT" pitchFamily="34" charset="0"/>
                        </a:rPr>
                        <a:t>Reforma Policial</a:t>
                      </a:r>
                      <a:endParaRPr lang="es-DO" sz="1300" b="0" i="0" u="none" strike="noStrike" noProof="0" dirty="0">
                        <a:solidFill>
                          <a:srgbClr val="000000"/>
                        </a:solidFill>
                        <a:effectLst/>
                        <a:latin typeface="Tw Cen MT" pitchFamily="34" charset="0"/>
                      </a:endParaRPr>
                    </a:p>
                  </a:txBody>
                  <a:tcPr marL="83300" marR="0" marT="0" marB="0" anchor="ctr"/>
                </a:tc>
                <a:tc>
                  <a:txBody>
                    <a:bodyPr/>
                    <a:lstStyle/>
                    <a:p>
                      <a:pPr algn="ctr" rtl="0" fontAlgn="ctr"/>
                      <a:r>
                        <a:rPr lang="es-DO" sz="1300" u="none" strike="noStrike" noProof="0" dirty="0" smtClean="0">
                          <a:effectLst/>
                          <a:latin typeface="Tw Cen MT" pitchFamily="34" charset="0"/>
                        </a:rPr>
                        <a:t>Eric Raful</a:t>
                      </a:r>
                      <a:endParaRPr lang="es-DO" sz="1300" b="0" i="0" u="none" strike="noStrike" noProof="0" dirty="0">
                        <a:solidFill>
                          <a:srgbClr val="000000"/>
                        </a:solidFill>
                        <a:effectLst/>
                        <a:latin typeface="Tw Cen MT" pitchFamily="34" charset="0"/>
                      </a:endParaRPr>
                    </a:p>
                  </a:txBody>
                  <a:tcPr marL="83300" marR="0" marT="0" marB="0" anchor="ctr"/>
                </a:tc>
              </a:tr>
            </a:tbl>
          </a:graphicData>
        </a:graphic>
      </p:graphicFrame>
      <p:sp>
        <p:nvSpPr>
          <p:cNvPr id="8"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9"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10" name="3 CuadroTexto"/>
          <p:cNvSpPr txBox="1">
            <a:spLocks noChangeArrowheads="1"/>
          </p:cNvSpPr>
          <p:nvPr/>
        </p:nvSpPr>
        <p:spPr bwMode="auto">
          <a:xfrm>
            <a:off x="76200" y="152400"/>
            <a:ext cx="6949916"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smtClean="0">
                <a:solidFill>
                  <a:prstClr val="white"/>
                </a:solidFill>
                <a:latin typeface="Tw Cen MT" pitchFamily="34" charset="0"/>
              </a:rPr>
              <a:t>Líderes y Mesas por Eje Temático</a:t>
            </a:r>
            <a:endParaRPr lang="en-US" altLang="en-US" sz="4000" dirty="0">
              <a:solidFill>
                <a:prstClr val="white"/>
              </a:solidFill>
              <a:latin typeface="Tw Cen MT" pitchFamily="34" charset="0"/>
            </a:endParaRPr>
          </a:p>
        </p:txBody>
      </p:sp>
      <p:pic>
        <p:nvPicPr>
          <p:cNvPr id="15" name="0 Imagen"/>
          <p:cNvPicPr/>
          <p:nvPr/>
        </p:nvPicPr>
        <p:blipFill>
          <a:blip r:embed="rId2"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spTree>
    <p:extLst>
      <p:ext uri="{BB962C8B-B14F-4D97-AF65-F5344CB8AC3E}">
        <p14:creationId xmlns:p14="http://schemas.microsoft.com/office/powerpoint/2010/main" val="2437247721"/>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7304513" y="1538748"/>
            <a:ext cx="1670735" cy="685800"/>
          </a:xfrm>
          <a:prstGeom prst="roundRect">
            <a:avLst/>
          </a:prstGeom>
        </p:spPr>
        <p:style>
          <a:lnRef idx="1">
            <a:schemeClr val="dk1"/>
          </a:lnRef>
          <a:fillRef idx="2">
            <a:schemeClr val="dk1"/>
          </a:fillRef>
          <a:effectRef idx="1">
            <a:schemeClr val="dk1"/>
          </a:effectRef>
          <a:fontRef idx="minor">
            <a:schemeClr val="dk1"/>
          </a:fontRef>
        </p:style>
        <p:txBody>
          <a:bodyPr lIns="0" rIns="0" rtlCol="0" anchor="ctr"/>
          <a:lstStyle/>
          <a:p>
            <a:pPr algn="ctr"/>
            <a:r>
              <a:rPr lang="en-US" sz="2400" b="1" dirty="0" smtClean="0">
                <a:solidFill>
                  <a:schemeClr val="tx1"/>
                </a:solidFill>
                <a:latin typeface="Tw Cen MT" pitchFamily="34" charset="0"/>
              </a:rPr>
              <a:t>Jun </a:t>
            </a:r>
            <a:r>
              <a:rPr lang="en-US" sz="2400" b="1" dirty="0">
                <a:solidFill>
                  <a:schemeClr val="tx1"/>
                </a:solidFill>
                <a:latin typeface="Tw Cen MT" pitchFamily="34" charset="0"/>
              </a:rPr>
              <a:t>- </a:t>
            </a:r>
            <a:r>
              <a:rPr lang="en-US" sz="2400" b="1" dirty="0" smtClean="0">
                <a:solidFill>
                  <a:schemeClr val="tx1"/>
                </a:solidFill>
                <a:latin typeface="Tw Cen MT" pitchFamily="34" charset="0"/>
              </a:rPr>
              <a:t>Jul</a:t>
            </a:r>
            <a:endParaRPr lang="en-US" sz="2400" b="1" dirty="0">
              <a:solidFill>
                <a:schemeClr val="tx1"/>
              </a:solidFill>
              <a:latin typeface="Tw Cen MT" pitchFamily="34" charset="0"/>
            </a:endParaRPr>
          </a:p>
        </p:txBody>
      </p:sp>
      <p:sp>
        <p:nvSpPr>
          <p:cNvPr id="11" name="10 Rectángulo redondeado"/>
          <p:cNvSpPr/>
          <p:nvPr/>
        </p:nvSpPr>
        <p:spPr>
          <a:xfrm>
            <a:off x="7304513" y="2946412"/>
            <a:ext cx="1670735" cy="685800"/>
          </a:xfrm>
          <a:prstGeom prst="roundRect">
            <a:avLst/>
          </a:prstGeom>
          <a:ln/>
        </p:spPr>
        <p:style>
          <a:lnRef idx="1">
            <a:schemeClr val="dk1"/>
          </a:lnRef>
          <a:fillRef idx="2">
            <a:schemeClr val="dk1"/>
          </a:fillRef>
          <a:effectRef idx="1">
            <a:schemeClr val="dk1"/>
          </a:effectRef>
          <a:fontRef idx="minor">
            <a:schemeClr val="dk1"/>
          </a:fontRef>
        </p:style>
        <p:txBody>
          <a:bodyPr lIns="0" rIns="0" rtlCol="0" anchor="ctr"/>
          <a:lstStyle/>
          <a:p>
            <a:pPr algn="ctr"/>
            <a:r>
              <a:rPr lang="en-US" sz="2400" b="1" dirty="0" smtClean="0">
                <a:solidFill>
                  <a:schemeClr val="tx1"/>
                </a:solidFill>
                <a:latin typeface="Tw Cen MT" pitchFamily="34" charset="0"/>
              </a:rPr>
              <a:t>Jul </a:t>
            </a:r>
            <a:r>
              <a:rPr lang="en-US" sz="2400" b="1" dirty="0">
                <a:solidFill>
                  <a:schemeClr val="tx1"/>
                </a:solidFill>
                <a:latin typeface="Tw Cen MT" pitchFamily="34" charset="0"/>
              </a:rPr>
              <a:t>- </a:t>
            </a:r>
            <a:r>
              <a:rPr lang="en-US" sz="2400" b="1" dirty="0" smtClean="0">
                <a:solidFill>
                  <a:schemeClr val="tx1"/>
                </a:solidFill>
                <a:latin typeface="Tw Cen MT" pitchFamily="34" charset="0"/>
              </a:rPr>
              <a:t>Ago</a:t>
            </a:r>
            <a:endParaRPr lang="en-US" sz="2400" b="1" dirty="0">
              <a:solidFill>
                <a:schemeClr val="tx1"/>
              </a:solidFill>
              <a:latin typeface="Tw Cen MT" pitchFamily="34" charset="0"/>
            </a:endParaRPr>
          </a:p>
        </p:txBody>
      </p:sp>
      <p:sp>
        <p:nvSpPr>
          <p:cNvPr id="12" name="11 Rectángulo redondeado"/>
          <p:cNvSpPr/>
          <p:nvPr/>
        </p:nvSpPr>
        <p:spPr>
          <a:xfrm>
            <a:off x="7304513" y="4358148"/>
            <a:ext cx="1670735" cy="685800"/>
          </a:xfrm>
          <a:prstGeom prst="roundRect">
            <a:avLst/>
          </a:prstGeom>
        </p:spPr>
        <p:style>
          <a:lnRef idx="1">
            <a:schemeClr val="dk1"/>
          </a:lnRef>
          <a:fillRef idx="2">
            <a:schemeClr val="dk1"/>
          </a:fillRef>
          <a:effectRef idx="1">
            <a:schemeClr val="dk1"/>
          </a:effectRef>
          <a:fontRef idx="minor">
            <a:schemeClr val="dk1"/>
          </a:fontRef>
        </p:style>
        <p:txBody>
          <a:bodyPr lIns="0" rIns="0" rtlCol="0" anchor="ctr"/>
          <a:lstStyle/>
          <a:p>
            <a:pPr algn="ctr"/>
            <a:r>
              <a:rPr lang="en-US" sz="2400" b="1" dirty="0" smtClean="0">
                <a:solidFill>
                  <a:schemeClr val="tx1"/>
                </a:solidFill>
                <a:latin typeface="Tw Cen MT" pitchFamily="34" charset="0"/>
              </a:rPr>
              <a:t>Ago </a:t>
            </a:r>
            <a:r>
              <a:rPr lang="en-US" sz="2400" b="1" dirty="0">
                <a:solidFill>
                  <a:schemeClr val="tx1"/>
                </a:solidFill>
                <a:latin typeface="Tw Cen MT" pitchFamily="34" charset="0"/>
              </a:rPr>
              <a:t>- </a:t>
            </a:r>
            <a:r>
              <a:rPr lang="en-US" sz="2400" b="1" dirty="0" smtClean="0">
                <a:solidFill>
                  <a:schemeClr val="tx1"/>
                </a:solidFill>
                <a:latin typeface="Tw Cen MT" pitchFamily="34" charset="0"/>
              </a:rPr>
              <a:t>Sept</a:t>
            </a:r>
            <a:endParaRPr lang="en-US" sz="2400" b="1" dirty="0">
              <a:solidFill>
                <a:schemeClr val="tx1"/>
              </a:solidFill>
              <a:latin typeface="Tw Cen MT" pitchFamily="34" charset="0"/>
            </a:endParaRPr>
          </a:p>
        </p:txBody>
      </p:sp>
      <p:sp>
        <p:nvSpPr>
          <p:cNvPr id="13" name="12 Rectángulo redondeado"/>
          <p:cNvSpPr/>
          <p:nvPr/>
        </p:nvSpPr>
        <p:spPr>
          <a:xfrm>
            <a:off x="7304513" y="5791200"/>
            <a:ext cx="1670735" cy="685800"/>
          </a:xfrm>
          <a:prstGeom prst="roundRect">
            <a:avLst/>
          </a:prstGeom>
        </p:spPr>
        <p:style>
          <a:lnRef idx="1">
            <a:schemeClr val="dk1"/>
          </a:lnRef>
          <a:fillRef idx="2">
            <a:schemeClr val="dk1"/>
          </a:fillRef>
          <a:effectRef idx="1">
            <a:schemeClr val="dk1"/>
          </a:effectRef>
          <a:fontRef idx="minor">
            <a:schemeClr val="dk1"/>
          </a:fontRef>
        </p:style>
        <p:txBody>
          <a:bodyPr lIns="0" rIns="0" rtlCol="0" anchor="ctr"/>
          <a:lstStyle/>
          <a:p>
            <a:pPr algn="ctr"/>
            <a:r>
              <a:rPr lang="en-US" sz="2400" b="1" dirty="0" smtClean="0">
                <a:solidFill>
                  <a:schemeClr val="tx1"/>
                </a:solidFill>
                <a:latin typeface="Tw Cen MT" pitchFamily="34" charset="0"/>
              </a:rPr>
              <a:t>20-21 Oct </a:t>
            </a:r>
            <a:endParaRPr lang="en-US" sz="2400" b="1" dirty="0">
              <a:solidFill>
                <a:schemeClr val="tx1"/>
              </a:solidFill>
              <a:latin typeface="Tw Cen MT"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63438861"/>
              </p:ext>
            </p:extLst>
          </p:nvPr>
        </p:nvGraphicFramePr>
        <p:xfrm>
          <a:off x="-386665" y="1223090"/>
          <a:ext cx="8006665" cy="5556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21"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22" name="3 CuadroTexto"/>
          <p:cNvSpPr txBox="1">
            <a:spLocks noChangeArrowheads="1"/>
          </p:cNvSpPr>
          <p:nvPr/>
        </p:nvSpPr>
        <p:spPr bwMode="auto">
          <a:xfrm>
            <a:off x="76200" y="152400"/>
            <a:ext cx="5229252"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smtClean="0">
                <a:solidFill>
                  <a:prstClr val="white"/>
                </a:solidFill>
                <a:latin typeface="Tw Cen MT" pitchFamily="34" charset="0"/>
              </a:rPr>
              <a:t>Metodología de Trabajo</a:t>
            </a:r>
            <a:endParaRPr lang="en-US" altLang="en-US" sz="4000" dirty="0">
              <a:solidFill>
                <a:prstClr val="white"/>
              </a:solidFill>
              <a:latin typeface="Tw Cen MT" pitchFamily="34" charset="0"/>
            </a:endParaRPr>
          </a:p>
        </p:txBody>
      </p:sp>
      <p:pic>
        <p:nvPicPr>
          <p:cNvPr id="23" name="0 Imagen"/>
          <p:cNvPicPr/>
          <p:nvPr/>
        </p:nvPicPr>
        <p:blipFill>
          <a:blip r:embed="rId7"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spTree>
    <p:extLst>
      <p:ext uri="{BB962C8B-B14F-4D97-AF65-F5344CB8AC3E}">
        <p14:creationId xmlns:p14="http://schemas.microsoft.com/office/powerpoint/2010/main" val="2977605016"/>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2209801" y="5793400"/>
            <a:ext cx="0" cy="822960"/>
          </a:xfrm>
          <a:prstGeom prst="line">
            <a:avLst/>
          </a:prstGeom>
        </p:spPr>
        <p:style>
          <a:lnRef idx="1">
            <a:schemeClr val="accent3"/>
          </a:lnRef>
          <a:fillRef idx="0">
            <a:schemeClr val="accent3"/>
          </a:fillRef>
          <a:effectRef idx="0">
            <a:schemeClr val="accent3"/>
          </a:effectRef>
          <a:fontRef idx="minor">
            <a:schemeClr val="tx1"/>
          </a:fontRef>
        </p:style>
      </p:cxnSp>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9278" t="16109" r="30735" b="5281"/>
          <a:stretch/>
        </p:blipFill>
        <p:spPr bwMode="auto">
          <a:xfrm>
            <a:off x="5226498" y="1371714"/>
            <a:ext cx="1701868" cy="18811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descr="C:\Users\Grace\AppData\Local\Microsoft\Windows\Temporary Internet Files\Content.IE5\W3MS03EL\icon_43498-300x30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4765648"/>
            <a:ext cx="1177952" cy="117795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776" t="23168" r="67046" b="8297"/>
          <a:stretch/>
        </p:blipFill>
        <p:spPr bwMode="auto">
          <a:xfrm>
            <a:off x="5230504" y="3948752"/>
            <a:ext cx="1711510" cy="2115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896" t="23599" r="8196" b="10438"/>
          <a:stretch/>
        </p:blipFill>
        <p:spPr bwMode="auto">
          <a:xfrm>
            <a:off x="5446786" y="5243406"/>
            <a:ext cx="3544814" cy="1462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0" name="Picture 16" descr="http://www.icbm.cl/wp-content/uploads/2014/07/icono-inscripcion-400x250.jpg"/>
          <p:cNvPicPr>
            <a:picLocks noChangeAspect="1" noChangeArrowheads="1"/>
          </p:cNvPicPr>
          <p:nvPr/>
        </p:nvPicPr>
        <p:blipFill rotWithShape="1">
          <a:blip r:embed="rId7" cstate="print">
            <a:clrChange>
              <a:clrFrom>
                <a:srgbClr val="F3F3F3"/>
              </a:clrFrom>
              <a:clrTo>
                <a:srgbClr val="F3F3F3">
                  <a:alpha val="0"/>
                </a:srgbClr>
              </a:clrTo>
            </a:clrChange>
            <a:extLst>
              <a:ext uri="{28A0092B-C50C-407E-A947-70E740481C1C}">
                <a14:useLocalDpi xmlns:a14="http://schemas.microsoft.com/office/drawing/2010/main" val="0"/>
              </a:ext>
            </a:extLst>
          </a:blip>
          <a:srcRect l="12500" r="5957"/>
          <a:stretch/>
        </p:blipFill>
        <p:spPr bwMode="auto">
          <a:xfrm>
            <a:off x="647130" y="1329181"/>
            <a:ext cx="1333892" cy="1022375"/>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723330" y="3200400"/>
            <a:ext cx="1261082" cy="1074003"/>
            <a:chOff x="1032574" y="-142370"/>
            <a:chExt cx="1261082" cy="1074003"/>
          </a:xfrm>
        </p:grpSpPr>
        <p:pic>
          <p:nvPicPr>
            <p:cNvPr id="1030" name="Picture 6" descr="C:\Users\Grace\AppData\Local\Microsoft\Windows\Temporary Internet Files\Content.IE5\FZ7P9RRW\Calendar-Planning-photo[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32574" y="-142370"/>
              <a:ext cx="1209542" cy="907157"/>
            </a:xfrm>
            <a:prstGeom prst="rect">
              <a:avLst/>
            </a:prstGeom>
            <a:noFill/>
            <a:ln>
              <a:solidFill>
                <a:srgbClr val="C00000"/>
              </a:solidFill>
            </a:ln>
            <a:extLst>
              <a:ext uri="{909E8E84-426E-40DD-AFC4-6F175D3DCCD1}">
                <a14:hiddenFill xmlns:a14="http://schemas.microsoft.com/office/drawing/2010/main">
                  <a:solidFill>
                    <a:srgbClr val="FFFFFF"/>
                  </a:solidFill>
                </a14:hiddenFill>
              </a:ext>
            </a:extLst>
          </p:spPr>
        </p:pic>
        <p:pic>
          <p:nvPicPr>
            <p:cNvPr id="1042" name="Picture 18" descr="http://www.radio970am.com.py/img/radio_icono.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38058" y="485811"/>
              <a:ext cx="555598" cy="445822"/>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TextBox 12"/>
          <p:cNvSpPr txBox="1"/>
          <p:nvPr/>
        </p:nvSpPr>
        <p:spPr>
          <a:xfrm>
            <a:off x="2094930" y="1524000"/>
            <a:ext cx="1905000" cy="9233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DO" b="1" dirty="0">
                <a:solidFill>
                  <a:prstClr val="black"/>
                </a:solidFill>
                <a:latin typeface="Tw Cen MT" pitchFamily="34" charset="0"/>
              </a:rPr>
              <a:t>Inscripción de interesados en las Mesas de Trabajo</a:t>
            </a:r>
          </a:p>
        </p:txBody>
      </p:sp>
      <p:sp>
        <p:nvSpPr>
          <p:cNvPr id="30" name="TextBox 29"/>
          <p:cNvSpPr txBox="1"/>
          <p:nvPr/>
        </p:nvSpPr>
        <p:spPr>
          <a:xfrm>
            <a:off x="2094930" y="3283803"/>
            <a:ext cx="1905000" cy="92333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DO" b="1" dirty="0">
                <a:solidFill>
                  <a:prstClr val="black"/>
                </a:solidFill>
                <a:latin typeface="Tw Cen MT" pitchFamily="34" charset="0"/>
              </a:rPr>
              <a:t>Programación de las reuniones y convocatoria</a:t>
            </a:r>
          </a:p>
        </p:txBody>
      </p:sp>
      <p:sp>
        <p:nvSpPr>
          <p:cNvPr id="31" name="TextBox 30"/>
          <p:cNvSpPr txBox="1"/>
          <p:nvPr/>
        </p:nvSpPr>
        <p:spPr>
          <a:xfrm>
            <a:off x="2094930" y="4990152"/>
            <a:ext cx="1905000"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chor="ctr">
            <a:noAutofit/>
          </a:bodyPr>
          <a:lstStyle/>
          <a:p>
            <a:pPr algn="ctr"/>
            <a:r>
              <a:rPr lang="es-DO" b="1" dirty="0">
                <a:solidFill>
                  <a:prstClr val="black"/>
                </a:solidFill>
                <a:latin typeface="Tw Cen MT" pitchFamily="34" charset="0"/>
              </a:rPr>
              <a:t>Ejecución de las mesas de trabajo</a:t>
            </a:r>
          </a:p>
        </p:txBody>
      </p:sp>
      <p:sp>
        <p:nvSpPr>
          <p:cNvPr id="32" name="TextBox 31"/>
          <p:cNvSpPr txBox="1"/>
          <p:nvPr/>
        </p:nvSpPr>
        <p:spPr>
          <a:xfrm>
            <a:off x="7080935" y="1766728"/>
            <a:ext cx="1905000" cy="92333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DO" b="1" dirty="0">
                <a:solidFill>
                  <a:prstClr val="black"/>
                </a:solidFill>
                <a:latin typeface="Tw Cen MT" pitchFamily="34" charset="0"/>
              </a:rPr>
              <a:t>Registro de los datos de cada reunión</a:t>
            </a:r>
          </a:p>
        </p:txBody>
      </p:sp>
      <p:sp>
        <p:nvSpPr>
          <p:cNvPr id="33" name="TextBox 32"/>
          <p:cNvSpPr txBox="1"/>
          <p:nvPr/>
        </p:nvSpPr>
        <p:spPr>
          <a:xfrm>
            <a:off x="7088896" y="4350603"/>
            <a:ext cx="1905000"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s-DO" b="1" dirty="0" smtClean="0">
                <a:solidFill>
                  <a:prstClr val="black"/>
                </a:solidFill>
                <a:latin typeface="Tw Cen MT" pitchFamily="34" charset="0"/>
              </a:rPr>
              <a:t>Reportes generales y detallados</a:t>
            </a:r>
            <a:endParaRPr lang="es-DO" b="1" dirty="0">
              <a:solidFill>
                <a:prstClr val="black"/>
              </a:solidFill>
              <a:latin typeface="Tw Cen MT" pitchFamily="34" charset="0"/>
            </a:endParaRPr>
          </a:p>
        </p:txBody>
      </p:sp>
      <p:sp>
        <p:nvSpPr>
          <p:cNvPr id="14" name="Rounded Rectangle 13"/>
          <p:cNvSpPr/>
          <p:nvPr/>
        </p:nvSpPr>
        <p:spPr>
          <a:xfrm>
            <a:off x="162920" y="1718102"/>
            <a:ext cx="380999" cy="415498"/>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dirty="0">
                <a:solidFill>
                  <a:prstClr val="white"/>
                </a:solidFill>
                <a:latin typeface="Tw Cen MT" pitchFamily="34" charset="0"/>
              </a:rPr>
              <a:t>1</a:t>
            </a:r>
          </a:p>
        </p:txBody>
      </p:sp>
      <p:sp>
        <p:nvSpPr>
          <p:cNvPr id="38" name="Rounded Rectangle 37"/>
          <p:cNvSpPr/>
          <p:nvPr/>
        </p:nvSpPr>
        <p:spPr>
          <a:xfrm>
            <a:off x="162920" y="3446229"/>
            <a:ext cx="380999" cy="415498"/>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dirty="0">
                <a:solidFill>
                  <a:prstClr val="white"/>
                </a:solidFill>
                <a:latin typeface="Tw Cen MT" pitchFamily="34" charset="0"/>
              </a:rPr>
              <a:t>2</a:t>
            </a:r>
          </a:p>
        </p:txBody>
      </p:sp>
      <p:sp>
        <p:nvSpPr>
          <p:cNvPr id="39" name="Rounded Rectangle 38"/>
          <p:cNvSpPr/>
          <p:nvPr/>
        </p:nvSpPr>
        <p:spPr>
          <a:xfrm>
            <a:off x="162920" y="5169719"/>
            <a:ext cx="380999" cy="415498"/>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dirty="0">
                <a:solidFill>
                  <a:prstClr val="white"/>
                </a:solidFill>
                <a:latin typeface="Tw Cen MT" pitchFamily="34" charset="0"/>
              </a:rPr>
              <a:t>3</a:t>
            </a:r>
          </a:p>
        </p:txBody>
      </p:sp>
      <p:sp>
        <p:nvSpPr>
          <p:cNvPr id="40" name="Rounded Rectangle 39"/>
          <p:cNvSpPr/>
          <p:nvPr/>
        </p:nvSpPr>
        <p:spPr>
          <a:xfrm>
            <a:off x="4710753" y="1944430"/>
            <a:ext cx="380999" cy="415498"/>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000" dirty="0">
                <a:solidFill>
                  <a:prstClr val="white"/>
                </a:solidFill>
                <a:latin typeface="Tw Cen MT" pitchFamily="34" charset="0"/>
              </a:rPr>
              <a:t>4</a:t>
            </a:r>
          </a:p>
        </p:txBody>
      </p:sp>
      <p:sp>
        <p:nvSpPr>
          <p:cNvPr id="41" name="Rounded Rectangle 40"/>
          <p:cNvSpPr/>
          <p:nvPr/>
        </p:nvSpPr>
        <p:spPr>
          <a:xfrm>
            <a:off x="4710752" y="4941824"/>
            <a:ext cx="380999" cy="415498"/>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000" dirty="0">
                <a:solidFill>
                  <a:prstClr val="white"/>
                </a:solidFill>
                <a:latin typeface="Tw Cen MT" pitchFamily="34" charset="0"/>
              </a:rPr>
              <a:t>5</a:t>
            </a:r>
          </a:p>
        </p:txBody>
      </p:sp>
      <p:cxnSp>
        <p:nvCxnSpPr>
          <p:cNvPr id="17" name="Straight Connector 16"/>
          <p:cNvCxnSpPr/>
          <p:nvPr/>
        </p:nvCxnSpPr>
        <p:spPr>
          <a:xfrm>
            <a:off x="4544704" y="1073150"/>
            <a:ext cx="0" cy="578485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0" y="2743200"/>
            <a:ext cx="4572000"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7938" y="4643271"/>
            <a:ext cx="4572000"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4602480" y="3672005"/>
            <a:ext cx="4572000"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209800" y="5812355"/>
            <a:ext cx="3962401" cy="830997"/>
          </a:xfrm>
          <a:prstGeom prst="rect">
            <a:avLst/>
          </a:prstGeom>
          <a:noFill/>
          <a:effectLst/>
        </p:spPr>
        <p:txBody>
          <a:bodyPr wrap="square" rtlCol="0">
            <a:spAutoFit/>
          </a:bodyPr>
          <a:lstStyle/>
          <a:p>
            <a:pPr marL="117475" indent="-117475">
              <a:buFont typeface="Arial" pitchFamily="34" charset="0"/>
              <a:buChar char="•"/>
            </a:pPr>
            <a:r>
              <a:rPr lang="es-DO" sz="1200" dirty="0" smtClean="0">
                <a:latin typeface="Tw Cen MT" pitchFamily="34" charset="0"/>
              </a:rPr>
              <a:t>Lectura y análisis de documentos</a:t>
            </a:r>
          </a:p>
          <a:p>
            <a:pPr marL="117475" lvl="0" indent="-117475">
              <a:buFont typeface="Arial" pitchFamily="34" charset="0"/>
              <a:buChar char="•"/>
            </a:pPr>
            <a:r>
              <a:rPr lang="es-DO" sz="1200" noProof="0" dirty="0" smtClean="0">
                <a:latin typeface="Tw Cen MT" pitchFamily="34" charset="0"/>
              </a:rPr>
              <a:t>Identificación de </a:t>
            </a:r>
            <a:r>
              <a:rPr lang="es-DO" sz="1200" b="1" u="sng" noProof="0" dirty="0" smtClean="0">
                <a:latin typeface="Tw Cen MT" pitchFamily="34" charset="0"/>
              </a:rPr>
              <a:t>problemas </a:t>
            </a:r>
          </a:p>
          <a:p>
            <a:pPr marL="117475" indent="-117475">
              <a:buFont typeface="Arial" pitchFamily="34" charset="0"/>
              <a:buChar char="•"/>
            </a:pPr>
            <a:r>
              <a:rPr lang="es-DO" sz="1200" dirty="0" smtClean="0">
                <a:latin typeface="Tw Cen MT" pitchFamily="34" charset="0"/>
              </a:rPr>
              <a:t>Formulación de </a:t>
            </a:r>
            <a:r>
              <a:rPr lang="es-DO" sz="1200" b="1" u="sng" dirty="0" smtClean="0">
                <a:latin typeface="Tw Cen MT" pitchFamily="34" charset="0"/>
              </a:rPr>
              <a:t>objetivos</a:t>
            </a:r>
            <a:endParaRPr lang="es-DO" sz="1200" b="1" dirty="0" smtClean="0">
              <a:latin typeface="Tw Cen MT" pitchFamily="34" charset="0"/>
            </a:endParaRPr>
          </a:p>
          <a:p>
            <a:pPr marL="117475" indent="-117475">
              <a:buFont typeface="Arial" pitchFamily="34" charset="0"/>
              <a:buChar char="•"/>
            </a:pPr>
            <a:r>
              <a:rPr lang="es-DO" sz="1200" dirty="0" smtClean="0">
                <a:latin typeface="Tw Cen MT" pitchFamily="34" charset="0"/>
              </a:rPr>
              <a:t>Elaboración de </a:t>
            </a:r>
            <a:r>
              <a:rPr lang="es-DO" sz="1200" b="1" u="sng" dirty="0" smtClean="0">
                <a:latin typeface="Tw Cen MT" pitchFamily="34" charset="0"/>
              </a:rPr>
              <a:t>propuestas</a:t>
            </a:r>
            <a:endParaRPr lang="es-DO" sz="1200" b="1" u="sng" noProof="0" dirty="0" smtClean="0">
              <a:latin typeface="Tw Cen MT" pitchFamily="34" charset="0"/>
            </a:endParaRPr>
          </a:p>
        </p:txBody>
      </p:sp>
      <p:sp>
        <p:nvSpPr>
          <p:cNvPr id="34"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5"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6" name="3 CuadroTexto"/>
          <p:cNvSpPr txBox="1">
            <a:spLocks noChangeArrowheads="1"/>
          </p:cNvSpPr>
          <p:nvPr/>
        </p:nvSpPr>
        <p:spPr bwMode="auto">
          <a:xfrm>
            <a:off x="76200" y="152400"/>
            <a:ext cx="5568447"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smtClean="0">
                <a:solidFill>
                  <a:prstClr val="white"/>
                </a:solidFill>
                <a:latin typeface="Tw Cen MT" pitchFamily="34" charset="0"/>
              </a:rPr>
              <a:t>Proceso Mesas de Trabajo</a:t>
            </a:r>
            <a:endParaRPr lang="en-US" altLang="en-US" sz="4000" dirty="0">
              <a:solidFill>
                <a:prstClr val="white"/>
              </a:solidFill>
              <a:latin typeface="Tw Cen MT" pitchFamily="34" charset="0"/>
            </a:endParaRPr>
          </a:p>
        </p:txBody>
      </p:sp>
      <p:pic>
        <p:nvPicPr>
          <p:cNvPr id="37" name="0 Imagen"/>
          <p:cNvPicPr/>
          <p:nvPr/>
        </p:nvPicPr>
        <p:blipFill>
          <a:blip r:embed="rId10"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spTree>
    <p:extLst>
      <p:ext uri="{BB962C8B-B14F-4D97-AF65-F5344CB8AC3E}">
        <p14:creationId xmlns:p14="http://schemas.microsoft.com/office/powerpoint/2010/main" val="549438801"/>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849</TotalTime>
  <Words>6924</Words>
  <Application>Microsoft Office PowerPoint</Application>
  <PresentationFormat>Presentación en pantalla (4:3)</PresentationFormat>
  <Paragraphs>975</Paragraphs>
  <Slides>47</Slides>
  <Notes>10</Notes>
  <HiddenSlides>0</HiddenSlides>
  <MMClips>0</MMClips>
  <ScaleCrop>false</ScaleCrop>
  <HeadingPairs>
    <vt:vector size="4" baseType="variant">
      <vt:variant>
        <vt:lpstr>Tema</vt:lpstr>
      </vt:variant>
      <vt:variant>
        <vt:i4>8</vt:i4>
      </vt:variant>
      <vt:variant>
        <vt:lpstr>Títulos de diapositiva</vt:lpstr>
      </vt:variant>
      <vt:variant>
        <vt:i4>47</vt:i4>
      </vt:variant>
    </vt:vector>
  </HeadingPairs>
  <TitlesOfParts>
    <vt:vector size="55" baseType="lpstr">
      <vt:lpstr>Office Theme</vt:lpstr>
      <vt:lpstr>1_Tema de Office</vt:lpstr>
      <vt:lpstr>1_Office Theme</vt:lpstr>
      <vt:lpstr>2_Office Theme</vt:lpstr>
      <vt:lpstr>3_Office Theme</vt:lpstr>
      <vt:lpstr>4_Office Theme</vt:lpstr>
      <vt:lpstr>5_Office Theme</vt:lpstr>
      <vt:lpstr>6_Office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Grace</dc:creator>
  <cp:lastModifiedBy>Karina Popa</cp:lastModifiedBy>
  <cp:revision>100</cp:revision>
  <dcterms:created xsi:type="dcterms:W3CDTF">2015-10-15T13:17:36Z</dcterms:created>
  <dcterms:modified xsi:type="dcterms:W3CDTF">2015-10-20T22:17:53Z</dcterms:modified>
</cp:coreProperties>
</file>